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4"/>
  </p:notesMasterIdLst>
  <p:sldIdLst>
    <p:sldId id="256" r:id="rId2"/>
    <p:sldId id="258" r:id="rId3"/>
    <p:sldId id="260" r:id="rId4"/>
    <p:sldId id="259" r:id="rId5"/>
    <p:sldId id="261" r:id="rId6"/>
    <p:sldId id="263" r:id="rId7"/>
    <p:sldId id="264" r:id="rId8"/>
    <p:sldId id="265" r:id="rId9"/>
    <p:sldId id="266" r:id="rId10"/>
    <p:sldId id="262" r:id="rId11"/>
    <p:sldId id="267" r:id="rId12"/>
    <p:sldId id="268" r:id="rId13"/>
    <p:sldId id="269" r:id="rId14"/>
    <p:sldId id="270" r:id="rId15"/>
    <p:sldId id="271" r:id="rId16"/>
    <p:sldId id="288" r:id="rId17"/>
    <p:sldId id="272" r:id="rId18"/>
    <p:sldId id="273" r:id="rId19"/>
    <p:sldId id="276" r:id="rId20"/>
    <p:sldId id="274" r:id="rId21"/>
    <p:sldId id="275" r:id="rId22"/>
    <p:sldId id="277" r:id="rId23"/>
    <p:sldId id="278" r:id="rId24"/>
    <p:sldId id="279" r:id="rId25"/>
    <p:sldId id="280" r:id="rId26"/>
    <p:sldId id="282" r:id="rId27"/>
    <p:sldId id="289" r:id="rId28"/>
    <p:sldId id="283" r:id="rId29"/>
    <p:sldId id="284" r:id="rId30"/>
    <p:sldId id="286" r:id="rId31"/>
    <p:sldId id="287" r:id="rId32"/>
    <p:sldId id="285" r:id="rId33"/>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616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1" d="100"/>
          <a:sy n="91" d="100"/>
        </p:scale>
        <p:origin x="-2214" y="-4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189E74B-327C-420E-9527-E68545C659F8}" type="doc">
      <dgm:prSet loTypeId="urn:microsoft.com/office/officeart/2005/8/layout/cycle4" loCatId="cycle" qsTypeId="urn:microsoft.com/office/officeart/2005/8/quickstyle/simple3" qsCatId="simple" csTypeId="urn:microsoft.com/office/officeart/2005/8/colors/accent1_2" csCatId="accent1" phldr="1"/>
      <dgm:spPr/>
      <dgm:t>
        <a:bodyPr/>
        <a:lstStyle/>
        <a:p>
          <a:endParaRPr lang="zh-TW" altLang="en-US"/>
        </a:p>
      </dgm:t>
    </dgm:pt>
    <dgm:pt modelId="{B5AB9E8B-481C-4298-B841-1DB779317CCD}">
      <dgm:prSet phldrT="[文字]"/>
      <dgm:spPr/>
      <dgm:t>
        <a:bodyPr/>
        <a:lstStyle/>
        <a:p>
          <a:r>
            <a:rPr lang="en-US" altLang="zh-TW" dirty="0" smtClean="0">
              <a:latin typeface="Comic Sans MS" pitchFamily="66" charset="0"/>
            </a:rPr>
            <a:t>Action</a:t>
          </a:r>
          <a:endParaRPr lang="zh-TW" altLang="en-US" dirty="0">
            <a:latin typeface="Comic Sans MS" pitchFamily="66" charset="0"/>
          </a:endParaRPr>
        </a:p>
      </dgm:t>
    </dgm:pt>
    <dgm:pt modelId="{5DD10063-EE90-429E-9268-4B407AE74668}" type="parTrans" cxnId="{8A96A04B-AA36-4B20-94C6-F8106C7E0F2B}">
      <dgm:prSet/>
      <dgm:spPr/>
      <dgm:t>
        <a:bodyPr/>
        <a:lstStyle/>
        <a:p>
          <a:endParaRPr lang="zh-TW" altLang="en-US"/>
        </a:p>
      </dgm:t>
    </dgm:pt>
    <dgm:pt modelId="{8CCD9E7D-3428-49D1-B292-77FF17B2746D}" type="sibTrans" cxnId="{8A96A04B-AA36-4B20-94C6-F8106C7E0F2B}">
      <dgm:prSet/>
      <dgm:spPr/>
      <dgm:t>
        <a:bodyPr/>
        <a:lstStyle/>
        <a:p>
          <a:endParaRPr lang="zh-TW" altLang="en-US"/>
        </a:p>
      </dgm:t>
    </dgm:pt>
    <dgm:pt modelId="{29EBD832-7469-47E1-8918-BB0114B1D2E0}">
      <dgm:prSet phldrT="[文字]"/>
      <dgm:spPr/>
      <dgm:t>
        <a:bodyPr/>
        <a:lstStyle/>
        <a:p>
          <a:r>
            <a:rPr lang="en-US" altLang="zh-TW" dirty="0" smtClean="0">
              <a:latin typeface="Comic Sans MS" pitchFamily="66" charset="0"/>
            </a:rPr>
            <a:t>Plan</a:t>
          </a:r>
          <a:endParaRPr lang="zh-TW" altLang="en-US" dirty="0">
            <a:latin typeface="Comic Sans MS" pitchFamily="66" charset="0"/>
          </a:endParaRPr>
        </a:p>
      </dgm:t>
    </dgm:pt>
    <dgm:pt modelId="{95F99F4F-EFFC-4197-B80B-EFAB5BE159F7}" type="parTrans" cxnId="{744E62F7-CFB0-484E-B270-1604C0D75B1F}">
      <dgm:prSet/>
      <dgm:spPr/>
      <dgm:t>
        <a:bodyPr/>
        <a:lstStyle/>
        <a:p>
          <a:endParaRPr lang="zh-TW" altLang="en-US"/>
        </a:p>
      </dgm:t>
    </dgm:pt>
    <dgm:pt modelId="{617F7E0B-1C4E-4810-9857-F336524C9478}" type="sibTrans" cxnId="{744E62F7-CFB0-484E-B270-1604C0D75B1F}">
      <dgm:prSet/>
      <dgm:spPr/>
      <dgm:t>
        <a:bodyPr/>
        <a:lstStyle/>
        <a:p>
          <a:endParaRPr lang="zh-TW" altLang="en-US"/>
        </a:p>
      </dgm:t>
    </dgm:pt>
    <dgm:pt modelId="{3C138866-C8C2-495C-9F08-F9A0331C168F}">
      <dgm:prSet phldrT="[文字]"/>
      <dgm:spPr/>
      <dgm:t>
        <a:bodyPr/>
        <a:lstStyle/>
        <a:p>
          <a:r>
            <a:rPr lang="en-US" altLang="zh-TW" dirty="0" smtClean="0">
              <a:latin typeface="Comic Sans MS" pitchFamily="66" charset="0"/>
            </a:rPr>
            <a:t>Do</a:t>
          </a:r>
          <a:endParaRPr lang="zh-TW" altLang="en-US" dirty="0">
            <a:latin typeface="Comic Sans MS" pitchFamily="66" charset="0"/>
          </a:endParaRPr>
        </a:p>
      </dgm:t>
    </dgm:pt>
    <dgm:pt modelId="{973FC601-AF90-4E65-932B-42FECF1EBCC7}" type="parTrans" cxnId="{DBF6B1FE-8640-4976-896E-4CDBA7CD1536}">
      <dgm:prSet/>
      <dgm:spPr/>
      <dgm:t>
        <a:bodyPr/>
        <a:lstStyle/>
        <a:p>
          <a:endParaRPr lang="zh-TW" altLang="en-US"/>
        </a:p>
      </dgm:t>
    </dgm:pt>
    <dgm:pt modelId="{72E9F5A2-31F5-4BFB-9915-D334499A8F5E}" type="sibTrans" cxnId="{DBF6B1FE-8640-4976-896E-4CDBA7CD1536}">
      <dgm:prSet/>
      <dgm:spPr/>
      <dgm:t>
        <a:bodyPr/>
        <a:lstStyle/>
        <a:p>
          <a:endParaRPr lang="zh-TW" altLang="en-US"/>
        </a:p>
      </dgm:t>
    </dgm:pt>
    <dgm:pt modelId="{5F3D761D-C67D-4B1F-83DC-9365B6AAF040}">
      <dgm:prSet phldrT="[文字]"/>
      <dgm:spPr/>
      <dgm:t>
        <a:bodyPr/>
        <a:lstStyle/>
        <a:p>
          <a:r>
            <a:rPr lang="en-US" altLang="zh-TW" dirty="0" smtClean="0">
              <a:latin typeface="Comic Sans MS" pitchFamily="66" charset="0"/>
            </a:rPr>
            <a:t>Check</a:t>
          </a:r>
          <a:endParaRPr lang="zh-TW" altLang="en-US" dirty="0">
            <a:latin typeface="Comic Sans MS" pitchFamily="66" charset="0"/>
          </a:endParaRPr>
        </a:p>
      </dgm:t>
    </dgm:pt>
    <dgm:pt modelId="{73241B51-7FB4-4FFE-BD73-88BB7A86ADC8}" type="parTrans" cxnId="{2DEF87D3-55D3-44C2-98AC-E8889343F32B}">
      <dgm:prSet/>
      <dgm:spPr/>
      <dgm:t>
        <a:bodyPr/>
        <a:lstStyle/>
        <a:p>
          <a:endParaRPr lang="zh-TW" altLang="en-US"/>
        </a:p>
      </dgm:t>
    </dgm:pt>
    <dgm:pt modelId="{74DB786E-7595-45E1-9CC4-F5C9927D8C95}" type="sibTrans" cxnId="{2DEF87D3-55D3-44C2-98AC-E8889343F32B}">
      <dgm:prSet/>
      <dgm:spPr/>
      <dgm:t>
        <a:bodyPr/>
        <a:lstStyle/>
        <a:p>
          <a:endParaRPr lang="zh-TW" altLang="en-US"/>
        </a:p>
      </dgm:t>
    </dgm:pt>
    <dgm:pt modelId="{4704B5B0-BBDF-4AD3-BFF6-DF7115F172D8}" type="pres">
      <dgm:prSet presAssocID="{F189E74B-327C-420E-9527-E68545C659F8}" presName="cycleMatrixDiagram" presStyleCnt="0">
        <dgm:presLayoutVars>
          <dgm:chMax val="1"/>
          <dgm:dir/>
          <dgm:animLvl val="lvl"/>
          <dgm:resizeHandles val="exact"/>
        </dgm:presLayoutVars>
      </dgm:prSet>
      <dgm:spPr/>
      <dgm:t>
        <a:bodyPr/>
        <a:lstStyle/>
        <a:p>
          <a:endParaRPr lang="zh-TW" altLang="en-US"/>
        </a:p>
      </dgm:t>
    </dgm:pt>
    <dgm:pt modelId="{9947E37C-3184-4BE0-9A90-6DB8EE1DE316}" type="pres">
      <dgm:prSet presAssocID="{F189E74B-327C-420E-9527-E68545C659F8}" presName="children" presStyleCnt="0"/>
      <dgm:spPr/>
    </dgm:pt>
    <dgm:pt modelId="{A405B881-01B0-48CA-A9E1-105E998E741F}" type="pres">
      <dgm:prSet presAssocID="{F189E74B-327C-420E-9527-E68545C659F8}" presName="childPlaceholder" presStyleCnt="0"/>
      <dgm:spPr/>
    </dgm:pt>
    <dgm:pt modelId="{F448F805-18E4-4E63-99E9-F98CEB2C5ED4}" type="pres">
      <dgm:prSet presAssocID="{F189E74B-327C-420E-9527-E68545C659F8}" presName="circle" presStyleCnt="0"/>
      <dgm:spPr/>
    </dgm:pt>
    <dgm:pt modelId="{DD946424-53F5-40C3-9268-2A066D66A979}" type="pres">
      <dgm:prSet presAssocID="{F189E74B-327C-420E-9527-E68545C659F8}" presName="quadrant1" presStyleLbl="node1" presStyleIdx="0" presStyleCnt="4">
        <dgm:presLayoutVars>
          <dgm:chMax val="1"/>
          <dgm:bulletEnabled val="1"/>
        </dgm:presLayoutVars>
      </dgm:prSet>
      <dgm:spPr/>
      <dgm:t>
        <a:bodyPr/>
        <a:lstStyle/>
        <a:p>
          <a:endParaRPr lang="zh-TW" altLang="en-US"/>
        </a:p>
      </dgm:t>
    </dgm:pt>
    <dgm:pt modelId="{46F08E70-4A1F-4FDF-AF54-6F0A704287A0}" type="pres">
      <dgm:prSet presAssocID="{F189E74B-327C-420E-9527-E68545C659F8}" presName="quadrant2" presStyleLbl="node1" presStyleIdx="1" presStyleCnt="4">
        <dgm:presLayoutVars>
          <dgm:chMax val="1"/>
          <dgm:bulletEnabled val="1"/>
        </dgm:presLayoutVars>
      </dgm:prSet>
      <dgm:spPr/>
      <dgm:t>
        <a:bodyPr/>
        <a:lstStyle/>
        <a:p>
          <a:endParaRPr lang="zh-TW" altLang="en-US"/>
        </a:p>
      </dgm:t>
    </dgm:pt>
    <dgm:pt modelId="{98C549C6-14A6-481E-9E26-698A19D251FB}" type="pres">
      <dgm:prSet presAssocID="{F189E74B-327C-420E-9527-E68545C659F8}" presName="quadrant3" presStyleLbl="node1" presStyleIdx="2" presStyleCnt="4">
        <dgm:presLayoutVars>
          <dgm:chMax val="1"/>
          <dgm:bulletEnabled val="1"/>
        </dgm:presLayoutVars>
      </dgm:prSet>
      <dgm:spPr/>
      <dgm:t>
        <a:bodyPr/>
        <a:lstStyle/>
        <a:p>
          <a:endParaRPr lang="zh-TW" altLang="en-US"/>
        </a:p>
      </dgm:t>
    </dgm:pt>
    <dgm:pt modelId="{CC79D259-A410-4B50-91A1-73332466C5CC}" type="pres">
      <dgm:prSet presAssocID="{F189E74B-327C-420E-9527-E68545C659F8}" presName="quadrant4" presStyleLbl="node1" presStyleIdx="3" presStyleCnt="4">
        <dgm:presLayoutVars>
          <dgm:chMax val="1"/>
          <dgm:bulletEnabled val="1"/>
        </dgm:presLayoutVars>
      </dgm:prSet>
      <dgm:spPr/>
      <dgm:t>
        <a:bodyPr/>
        <a:lstStyle/>
        <a:p>
          <a:endParaRPr lang="zh-TW" altLang="en-US"/>
        </a:p>
      </dgm:t>
    </dgm:pt>
    <dgm:pt modelId="{998B842A-BC7F-4A97-A969-F09FAE4FFD2C}" type="pres">
      <dgm:prSet presAssocID="{F189E74B-327C-420E-9527-E68545C659F8}" presName="quadrantPlaceholder" presStyleCnt="0"/>
      <dgm:spPr/>
    </dgm:pt>
    <dgm:pt modelId="{047EE61C-37C9-4636-B80F-4948222E4AFE}" type="pres">
      <dgm:prSet presAssocID="{F189E74B-327C-420E-9527-E68545C659F8}" presName="center1" presStyleLbl="fgShp" presStyleIdx="0" presStyleCnt="2"/>
      <dgm:spPr/>
    </dgm:pt>
    <dgm:pt modelId="{467DB3D9-B67F-49C2-AF00-E6AF10FC3444}" type="pres">
      <dgm:prSet presAssocID="{F189E74B-327C-420E-9527-E68545C659F8}" presName="center2" presStyleLbl="fgShp" presStyleIdx="1" presStyleCnt="2"/>
      <dgm:spPr/>
    </dgm:pt>
  </dgm:ptLst>
  <dgm:cxnLst>
    <dgm:cxn modelId="{5914FF29-B245-4108-8C42-1FD8BC5A8B59}" type="presOf" srcId="{B5AB9E8B-481C-4298-B841-1DB779317CCD}" destId="{DD946424-53F5-40C3-9268-2A066D66A979}" srcOrd="0" destOrd="0" presId="urn:microsoft.com/office/officeart/2005/8/layout/cycle4"/>
    <dgm:cxn modelId="{7F7291B4-B0BD-46C9-A6FE-BED0ADACF9EE}" type="presOf" srcId="{F189E74B-327C-420E-9527-E68545C659F8}" destId="{4704B5B0-BBDF-4AD3-BFF6-DF7115F172D8}" srcOrd="0" destOrd="0" presId="urn:microsoft.com/office/officeart/2005/8/layout/cycle4"/>
    <dgm:cxn modelId="{2DEF87D3-55D3-44C2-98AC-E8889343F32B}" srcId="{F189E74B-327C-420E-9527-E68545C659F8}" destId="{5F3D761D-C67D-4B1F-83DC-9365B6AAF040}" srcOrd="3" destOrd="0" parTransId="{73241B51-7FB4-4FFE-BD73-88BB7A86ADC8}" sibTransId="{74DB786E-7595-45E1-9CC4-F5C9927D8C95}"/>
    <dgm:cxn modelId="{DBF6B1FE-8640-4976-896E-4CDBA7CD1536}" srcId="{F189E74B-327C-420E-9527-E68545C659F8}" destId="{3C138866-C8C2-495C-9F08-F9A0331C168F}" srcOrd="2" destOrd="0" parTransId="{973FC601-AF90-4E65-932B-42FECF1EBCC7}" sibTransId="{72E9F5A2-31F5-4BFB-9915-D334499A8F5E}"/>
    <dgm:cxn modelId="{8A96A04B-AA36-4B20-94C6-F8106C7E0F2B}" srcId="{F189E74B-327C-420E-9527-E68545C659F8}" destId="{B5AB9E8B-481C-4298-B841-1DB779317CCD}" srcOrd="0" destOrd="0" parTransId="{5DD10063-EE90-429E-9268-4B407AE74668}" sibTransId="{8CCD9E7D-3428-49D1-B292-77FF17B2746D}"/>
    <dgm:cxn modelId="{62FBDCF6-C804-4A03-A221-B07111DF67EF}" type="presOf" srcId="{3C138866-C8C2-495C-9F08-F9A0331C168F}" destId="{98C549C6-14A6-481E-9E26-698A19D251FB}" srcOrd="0" destOrd="0" presId="urn:microsoft.com/office/officeart/2005/8/layout/cycle4"/>
    <dgm:cxn modelId="{D3FCB930-E9AE-4CAD-B91D-1D63C78BFBF8}" type="presOf" srcId="{5F3D761D-C67D-4B1F-83DC-9365B6AAF040}" destId="{CC79D259-A410-4B50-91A1-73332466C5CC}" srcOrd="0" destOrd="0" presId="urn:microsoft.com/office/officeart/2005/8/layout/cycle4"/>
    <dgm:cxn modelId="{D16754B9-DC05-4502-BBD0-68D17581D155}" type="presOf" srcId="{29EBD832-7469-47E1-8918-BB0114B1D2E0}" destId="{46F08E70-4A1F-4FDF-AF54-6F0A704287A0}" srcOrd="0" destOrd="0" presId="urn:microsoft.com/office/officeart/2005/8/layout/cycle4"/>
    <dgm:cxn modelId="{744E62F7-CFB0-484E-B270-1604C0D75B1F}" srcId="{F189E74B-327C-420E-9527-E68545C659F8}" destId="{29EBD832-7469-47E1-8918-BB0114B1D2E0}" srcOrd="1" destOrd="0" parTransId="{95F99F4F-EFFC-4197-B80B-EFAB5BE159F7}" sibTransId="{617F7E0B-1C4E-4810-9857-F336524C9478}"/>
    <dgm:cxn modelId="{D6E458B5-DF8B-4407-A728-F23FF69EC872}" type="presParOf" srcId="{4704B5B0-BBDF-4AD3-BFF6-DF7115F172D8}" destId="{9947E37C-3184-4BE0-9A90-6DB8EE1DE316}" srcOrd="0" destOrd="0" presId="urn:microsoft.com/office/officeart/2005/8/layout/cycle4"/>
    <dgm:cxn modelId="{AB65B0AD-2F29-441E-A868-D91A86AB777E}" type="presParOf" srcId="{9947E37C-3184-4BE0-9A90-6DB8EE1DE316}" destId="{A405B881-01B0-48CA-A9E1-105E998E741F}" srcOrd="0" destOrd="0" presId="urn:microsoft.com/office/officeart/2005/8/layout/cycle4"/>
    <dgm:cxn modelId="{ACDD0928-E86B-41B8-93AA-02721A767239}" type="presParOf" srcId="{4704B5B0-BBDF-4AD3-BFF6-DF7115F172D8}" destId="{F448F805-18E4-4E63-99E9-F98CEB2C5ED4}" srcOrd="1" destOrd="0" presId="urn:microsoft.com/office/officeart/2005/8/layout/cycle4"/>
    <dgm:cxn modelId="{1EFDDAEF-E091-44C3-A0B0-3CE6EA25FE8A}" type="presParOf" srcId="{F448F805-18E4-4E63-99E9-F98CEB2C5ED4}" destId="{DD946424-53F5-40C3-9268-2A066D66A979}" srcOrd="0" destOrd="0" presId="urn:microsoft.com/office/officeart/2005/8/layout/cycle4"/>
    <dgm:cxn modelId="{48A49BC4-B641-4C0D-9E86-999A64341E65}" type="presParOf" srcId="{F448F805-18E4-4E63-99E9-F98CEB2C5ED4}" destId="{46F08E70-4A1F-4FDF-AF54-6F0A704287A0}" srcOrd="1" destOrd="0" presId="urn:microsoft.com/office/officeart/2005/8/layout/cycle4"/>
    <dgm:cxn modelId="{450BDA5B-CA7D-42DE-A347-973790DD5DFD}" type="presParOf" srcId="{F448F805-18E4-4E63-99E9-F98CEB2C5ED4}" destId="{98C549C6-14A6-481E-9E26-698A19D251FB}" srcOrd="2" destOrd="0" presId="urn:microsoft.com/office/officeart/2005/8/layout/cycle4"/>
    <dgm:cxn modelId="{BA943FC1-6E08-4241-8F0E-18D2D82E679D}" type="presParOf" srcId="{F448F805-18E4-4E63-99E9-F98CEB2C5ED4}" destId="{CC79D259-A410-4B50-91A1-73332466C5CC}" srcOrd="3" destOrd="0" presId="urn:microsoft.com/office/officeart/2005/8/layout/cycle4"/>
    <dgm:cxn modelId="{9E90B905-C799-4E5C-A8E3-3A1BE443CEAC}" type="presParOf" srcId="{F448F805-18E4-4E63-99E9-F98CEB2C5ED4}" destId="{998B842A-BC7F-4A97-A969-F09FAE4FFD2C}" srcOrd="4" destOrd="0" presId="urn:microsoft.com/office/officeart/2005/8/layout/cycle4"/>
    <dgm:cxn modelId="{AF5AFB34-1ED9-4A00-9743-2C6DD547B537}" type="presParOf" srcId="{4704B5B0-BBDF-4AD3-BFF6-DF7115F172D8}" destId="{047EE61C-37C9-4636-B80F-4948222E4AFE}" srcOrd="2" destOrd="0" presId="urn:microsoft.com/office/officeart/2005/8/layout/cycle4"/>
    <dgm:cxn modelId="{4A2033DC-1601-49AA-BD92-E7D04033ED97}" type="presParOf" srcId="{4704B5B0-BBDF-4AD3-BFF6-DF7115F172D8}" destId="{467DB3D9-B67F-49C2-AF00-E6AF10FC3444}"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F724269-581C-4620-BE80-13129A806E1D}" type="doc">
      <dgm:prSet loTypeId="urn:microsoft.com/office/officeart/2005/8/layout/orgChart1" loCatId="hierarchy" qsTypeId="urn:microsoft.com/office/officeart/2005/8/quickstyle/3d2" qsCatId="3D" csTypeId="urn:microsoft.com/office/officeart/2005/8/colors/accent1_2" csCatId="accent1" phldr="1"/>
      <dgm:spPr/>
      <dgm:t>
        <a:bodyPr/>
        <a:lstStyle/>
        <a:p>
          <a:endParaRPr lang="zh-TW" altLang="en-US"/>
        </a:p>
      </dgm:t>
    </dgm:pt>
    <dgm:pt modelId="{662CA9E7-F4EC-4F98-A3CC-1DD7C67B7678}">
      <dgm:prSet phldrT="[文字]">
        <dgm:style>
          <a:lnRef idx="0">
            <a:schemeClr val="accent6"/>
          </a:lnRef>
          <a:fillRef idx="3">
            <a:schemeClr val="accent6"/>
          </a:fillRef>
          <a:effectRef idx="3">
            <a:schemeClr val="accent6"/>
          </a:effectRef>
          <a:fontRef idx="minor">
            <a:schemeClr val="lt1"/>
          </a:fontRef>
        </dgm:style>
      </dgm:prSet>
      <dgm:spPr/>
      <dgm:t>
        <a:bodyPr/>
        <a:lstStyle/>
        <a:p>
          <a:r>
            <a:rPr lang="en-US" altLang="zh-TW" dirty="0" smtClean="0"/>
            <a:t>Portfolio</a:t>
          </a:r>
          <a:endParaRPr lang="zh-TW" altLang="en-US" dirty="0"/>
        </a:p>
      </dgm:t>
    </dgm:pt>
    <dgm:pt modelId="{D3721946-5C36-4863-9EA5-D6C833DE921A}" type="parTrans" cxnId="{77E79139-4D56-45A8-9779-357D2201B0AC}">
      <dgm:prSet/>
      <dgm:spPr/>
      <dgm:t>
        <a:bodyPr/>
        <a:lstStyle/>
        <a:p>
          <a:endParaRPr lang="zh-TW" altLang="en-US"/>
        </a:p>
      </dgm:t>
    </dgm:pt>
    <dgm:pt modelId="{37B6530E-0E28-4C96-A9E5-CA3FA8F72169}" type="sibTrans" cxnId="{77E79139-4D56-45A8-9779-357D2201B0AC}">
      <dgm:prSet/>
      <dgm:spPr/>
      <dgm:t>
        <a:bodyPr/>
        <a:lstStyle/>
        <a:p>
          <a:endParaRPr lang="zh-TW" altLang="en-US"/>
        </a:p>
      </dgm:t>
    </dgm:pt>
    <dgm:pt modelId="{C70461DD-A879-4369-A4EE-D6E2EF8E1C4A}">
      <dgm:prSet phldrT="[文字]">
        <dgm:style>
          <a:lnRef idx="0">
            <a:schemeClr val="accent4"/>
          </a:lnRef>
          <a:fillRef idx="3">
            <a:schemeClr val="accent4"/>
          </a:fillRef>
          <a:effectRef idx="3">
            <a:schemeClr val="accent4"/>
          </a:effectRef>
          <a:fontRef idx="minor">
            <a:schemeClr val="lt1"/>
          </a:fontRef>
        </dgm:style>
      </dgm:prSet>
      <dgm:spPr/>
      <dgm:t>
        <a:bodyPr/>
        <a:lstStyle/>
        <a:p>
          <a:r>
            <a:rPr lang="en-US" altLang="zh-TW" dirty="0" smtClean="0"/>
            <a:t>Program A</a:t>
          </a:r>
        </a:p>
      </dgm:t>
    </dgm:pt>
    <dgm:pt modelId="{0E267B0E-4DA6-4F30-80F3-635CFD50CF28}" type="parTrans" cxnId="{AAC9C274-C5EE-466C-94CD-B583A895F773}">
      <dgm:prSet/>
      <dgm:spPr/>
      <dgm:t>
        <a:bodyPr/>
        <a:lstStyle/>
        <a:p>
          <a:endParaRPr lang="zh-TW" altLang="en-US"/>
        </a:p>
      </dgm:t>
    </dgm:pt>
    <dgm:pt modelId="{6987F96F-A80A-43E8-8C92-9D6FEF9DBEF9}" type="sibTrans" cxnId="{AAC9C274-C5EE-466C-94CD-B583A895F773}">
      <dgm:prSet/>
      <dgm:spPr/>
      <dgm:t>
        <a:bodyPr/>
        <a:lstStyle/>
        <a:p>
          <a:endParaRPr lang="zh-TW" altLang="en-US"/>
        </a:p>
      </dgm:t>
    </dgm:pt>
    <dgm:pt modelId="{29825AB9-FDE0-432D-BBB1-9DB1AB2B4947}">
      <dgm:prSet phldrT="[文字]">
        <dgm:style>
          <a:lnRef idx="0">
            <a:schemeClr val="accent4"/>
          </a:lnRef>
          <a:fillRef idx="3">
            <a:schemeClr val="accent4"/>
          </a:fillRef>
          <a:effectRef idx="3">
            <a:schemeClr val="accent4"/>
          </a:effectRef>
          <a:fontRef idx="minor">
            <a:schemeClr val="lt1"/>
          </a:fontRef>
        </dgm:style>
      </dgm:prSet>
      <dgm:spPr/>
      <dgm:t>
        <a:bodyPr/>
        <a:lstStyle/>
        <a:p>
          <a:r>
            <a:rPr lang="en-US" altLang="zh-TW" dirty="0" smtClean="0"/>
            <a:t>Program B</a:t>
          </a:r>
          <a:endParaRPr lang="zh-TW" altLang="en-US" dirty="0"/>
        </a:p>
      </dgm:t>
    </dgm:pt>
    <dgm:pt modelId="{74D0EB5F-19F4-4881-9E86-9CB4D5764B9F}" type="parTrans" cxnId="{0EC36275-AA6A-4B88-A21D-5A0FEE6B21C1}">
      <dgm:prSet/>
      <dgm:spPr/>
      <dgm:t>
        <a:bodyPr/>
        <a:lstStyle/>
        <a:p>
          <a:endParaRPr lang="zh-TW" altLang="en-US"/>
        </a:p>
      </dgm:t>
    </dgm:pt>
    <dgm:pt modelId="{B11B8356-3FE7-4077-844B-6C3FE054E892}" type="sibTrans" cxnId="{0EC36275-AA6A-4B88-A21D-5A0FEE6B21C1}">
      <dgm:prSet/>
      <dgm:spPr/>
      <dgm:t>
        <a:bodyPr/>
        <a:lstStyle/>
        <a:p>
          <a:endParaRPr lang="zh-TW" altLang="en-US"/>
        </a:p>
      </dgm:t>
    </dgm:pt>
    <dgm:pt modelId="{6A1853AB-0F14-41DA-B90D-B46CCB69FC1A}">
      <dgm:prSet phldrT="[文字]">
        <dgm:style>
          <a:lnRef idx="0">
            <a:schemeClr val="accent3"/>
          </a:lnRef>
          <a:fillRef idx="3">
            <a:schemeClr val="accent3"/>
          </a:fillRef>
          <a:effectRef idx="3">
            <a:schemeClr val="accent3"/>
          </a:effectRef>
          <a:fontRef idx="minor">
            <a:schemeClr val="lt1"/>
          </a:fontRef>
        </dgm:style>
      </dgm:prSet>
      <dgm:spPr/>
      <dgm:t>
        <a:bodyPr/>
        <a:lstStyle/>
        <a:p>
          <a:r>
            <a:rPr lang="en-US" altLang="zh-TW" dirty="0" smtClean="0"/>
            <a:t>Program C</a:t>
          </a:r>
          <a:endParaRPr lang="zh-TW" altLang="en-US" dirty="0"/>
        </a:p>
      </dgm:t>
    </dgm:pt>
    <dgm:pt modelId="{B0DE2F77-39FE-40B4-B202-3B94306FA2DA}" type="parTrans" cxnId="{1AFBB9A8-2F8D-424F-9072-EEB2187DD3A2}">
      <dgm:prSet/>
      <dgm:spPr/>
      <dgm:t>
        <a:bodyPr/>
        <a:lstStyle/>
        <a:p>
          <a:endParaRPr lang="zh-TW" altLang="en-US"/>
        </a:p>
      </dgm:t>
    </dgm:pt>
    <dgm:pt modelId="{1CDD77E6-5AFC-4FCF-AAE2-FCFF7CAA0C63}" type="sibTrans" cxnId="{1AFBB9A8-2F8D-424F-9072-EEB2187DD3A2}">
      <dgm:prSet/>
      <dgm:spPr/>
      <dgm:t>
        <a:bodyPr/>
        <a:lstStyle/>
        <a:p>
          <a:endParaRPr lang="zh-TW" altLang="en-US"/>
        </a:p>
      </dgm:t>
    </dgm:pt>
    <dgm:pt modelId="{419A75FC-2429-4493-AD4F-EEE08B6A3BE5}">
      <dgm:prSet>
        <dgm:style>
          <a:lnRef idx="0">
            <a:schemeClr val="accent4"/>
          </a:lnRef>
          <a:fillRef idx="3">
            <a:schemeClr val="accent4"/>
          </a:fillRef>
          <a:effectRef idx="3">
            <a:schemeClr val="accent4"/>
          </a:effectRef>
          <a:fontRef idx="minor">
            <a:schemeClr val="lt1"/>
          </a:fontRef>
        </dgm:style>
      </dgm:prSet>
      <dgm:spPr/>
      <dgm:t>
        <a:bodyPr/>
        <a:lstStyle/>
        <a:p>
          <a:r>
            <a:rPr lang="en-US" altLang="zh-TW" dirty="0" smtClean="0"/>
            <a:t>……</a:t>
          </a:r>
          <a:endParaRPr lang="zh-TW" altLang="en-US" dirty="0"/>
        </a:p>
      </dgm:t>
    </dgm:pt>
    <dgm:pt modelId="{3F1E28B3-8170-4144-8D7A-7803EF05E2C0}" type="parTrans" cxnId="{CB5A8353-7017-4599-B271-9E312BA7E1C7}">
      <dgm:prSet/>
      <dgm:spPr/>
      <dgm:t>
        <a:bodyPr/>
        <a:lstStyle/>
        <a:p>
          <a:endParaRPr lang="zh-TW" altLang="en-US"/>
        </a:p>
      </dgm:t>
    </dgm:pt>
    <dgm:pt modelId="{B2B3BB08-CCF4-41AD-9EA7-4C624E8286A8}" type="sibTrans" cxnId="{CB5A8353-7017-4599-B271-9E312BA7E1C7}">
      <dgm:prSet/>
      <dgm:spPr/>
      <dgm:t>
        <a:bodyPr/>
        <a:lstStyle/>
        <a:p>
          <a:endParaRPr lang="zh-TW" altLang="en-US"/>
        </a:p>
      </dgm:t>
    </dgm:pt>
    <dgm:pt modelId="{619DFF75-D0EA-41AD-8023-D83D358CCF2F}">
      <dgm:prSet>
        <dgm:style>
          <a:lnRef idx="0">
            <a:schemeClr val="accent3"/>
          </a:lnRef>
          <a:fillRef idx="3">
            <a:schemeClr val="accent3"/>
          </a:fillRef>
          <a:effectRef idx="3">
            <a:schemeClr val="accent3"/>
          </a:effectRef>
          <a:fontRef idx="minor">
            <a:schemeClr val="lt1"/>
          </a:fontRef>
        </dgm:style>
      </dgm:prSet>
      <dgm:spPr/>
      <dgm:t>
        <a:bodyPr/>
        <a:lstStyle/>
        <a:p>
          <a:r>
            <a:rPr lang="en-US" altLang="zh-TW" dirty="0" smtClean="0"/>
            <a:t>Project 1</a:t>
          </a:r>
          <a:endParaRPr lang="zh-TW" altLang="en-US" dirty="0"/>
        </a:p>
      </dgm:t>
    </dgm:pt>
    <dgm:pt modelId="{2DA9880D-2C1D-4C80-B918-67F71A308509}" type="parTrans" cxnId="{72D1B1FC-EFF2-41BA-B2DB-9D1192DFD5E2}">
      <dgm:prSet/>
      <dgm:spPr/>
      <dgm:t>
        <a:bodyPr/>
        <a:lstStyle/>
        <a:p>
          <a:endParaRPr lang="zh-TW" altLang="en-US"/>
        </a:p>
      </dgm:t>
    </dgm:pt>
    <dgm:pt modelId="{BC773971-52FD-4FD2-9E2B-4DA0E9CD7A45}" type="sibTrans" cxnId="{72D1B1FC-EFF2-41BA-B2DB-9D1192DFD5E2}">
      <dgm:prSet/>
      <dgm:spPr/>
      <dgm:t>
        <a:bodyPr/>
        <a:lstStyle/>
        <a:p>
          <a:endParaRPr lang="zh-TW" altLang="en-US"/>
        </a:p>
      </dgm:t>
    </dgm:pt>
    <dgm:pt modelId="{257507C3-31C9-47FA-81F3-B2448C12ECB0}">
      <dgm:prSet>
        <dgm:style>
          <a:lnRef idx="0">
            <a:schemeClr val="accent3"/>
          </a:lnRef>
          <a:fillRef idx="3">
            <a:schemeClr val="accent3"/>
          </a:fillRef>
          <a:effectRef idx="3">
            <a:schemeClr val="accent3"/>
          </a:effectRef>
          <a:fontRef idx="minor">
            <a:schemeClr val="lt1"/>
          </a:fontRef>
        </dgm:style>
      </dgm:prSet>
      <dgm:spPr/>
      <dgm:t>
        <a:bodyPr/>
        <a:lstStyle/>
        <a:p>
          <a:r>
            <a:rPr lang="en-US" altLang="zh-TW" dirty="0" smtClean="0"/>
            <a:t>Project 2</a:t>
          </a:r>
          <a:endParaRPr lang="zh-TW" altLang="en-US" dirty="0"/>
        </a:p>
      </dgm:t>
    </dgm:pt>
    <dgm:pt modelId="{FCFFAEF7-8573-4E86-B0BB-C1BE131AA1BF}" type="parTrans" cxnId="{022B661E-8D7B-4005-9470-F7AB76705D96}">
      <dgm:prSet/>
      <dgm:spPr/>
      <dgm:t>
        <a:bodyPr/>
        <a:lstStyle/>
        <a:p>
          <a:endParaRPr lang="zh-TW" altLang="en-US"/>
        </a:p>
      </dgm:t>
    </dgm:pt>
    <dgm:pt modelId="{889F0B21-6D13-40A5-892A-9B4B91907FD2}" type="sibTrans" cxnId="{022B661E-8D7B-4005-9470-F7AB76705D96}">
      <dgm:prSet/>
      <dgm:spPr/>
      <dgm:t>
        <a:bodyPr/>
        <a:lstStyle/>
        <a:p>
          <a:endParaRPr lang="zh-TW" altLang="en-US"/>
        </a:p>
      </dgm:t>
    </dgm:pt>
    <dgm:pt modelId="{C1D0910E-10AE-497F-9641-038D5E39D16E}" type="pres">
      <dgm:prSet presAssocID="{3F724269-581C-4620-BE80-13129A806E1D}" presName="hierChild1" presStyleCnt="0">
        <dgm:presLayoutVars>
          <dgm:orgChart val="1"/>
          <dgm:chPref val="1"/>
          <dgm:dir/>
          <dgm:animOne val="branch"/>
          <dgm:animLvl val="lvl"/>
          <dgm:resizeHandles/>
        </dgm:presLayoutVars>
      </dgm:prSet>
      <dgm:spPr/>
      <dgm:t>
        <a:bodyPr/>
        <a:lstStyle/>
        <a:p>
          <a:endParaRPr lang="zh-TW" altLang="en-US"/>
        </a:p>
      </dgm:t>
    </dgm:pt>
    <dgm:pt modelId="{FC87313B-B99C-45F3-8AE9-3BD6C5D1823B}" type="pres">
      <dgm:prSet presAssocID="{662CA9E7-F4EC-4F98-A3CC-1DD7C67B7678}" presName="hierRoot1" presStyleCnt="0">
        <dgm:presLayoutVars>
          <dgm:hierBranch val="init"/>
        </dgm:presLayoutVars>
      </dgm:prSet>
      <dgm:spPr/>
    </dgm:pt>
    <dgm:pt modelId="{518201A3-B513-448F-9474-4A1AF52953B1}" type="pres">
      <dgm:prSet presAssocID="{662CA9E7-F4EC-4F98-A3CC-1DD7C67B7678}" presName="rootComposite1" presStyleCnt="0"/>
      <dgm:spPr/>
    </dgm:pt>
    <dgm:pt modelId="{4E115DB7-F6C6-456F-A567-341B8E43CE8C}" type="pres">
      <dgm:prSet presAssocID="{662CA9E7-F4EC-4F98-A3CC-1DD7C67B7678}" presName="rootText1" presStyleLbl="node0" presStyleIdx="0" presStyleCnt="1">
        <dgm:presLayoutVars>
          <dgm:chPref val="3"/>
        </dgm:presLayoutVars>
      </dgm:prSet>
      <dgm:spPr/>
      <dgm:t>
        <a:bodyPr/>
        <a:lstStyle/>
        <a:p>
          <a:endParaRPr lang="zh-TW" altLang="en-US"/>
        </a:p>
      </dgm:t>
    </dgm:pt>
    <dgm:pt modelId="{F135D2EF-BC57-452F-AFD5-A588852AD1C6}" type="pres">
      <dgm:prSet presAssocID="{662CA9E7-F4EC-4F98-A3CC-1DD7C67B7678}" presName="rootConnector1" presStyleLbl="node1" presStyleIdx="0" presStyleCnt="0"/>
      <dgm:spPr/>
      <dgm:t>
        <a:bodyPr/>
        <a:lstStyle/>
        <a:p>
          <a:endParaRPr lang="zh-TW" altLang="en-US"/>
        </a:p>
      </dgm:t>
    </dgm:pt>
    <dgm:pt modelId="{C1B5318B-363E-480A-A413-FE21053ACE6A}" type="pres">
      <dgm:prSet presAssocID="{662CA9E7-F4EC-4F98-A3CC-1DD7C67B7678}" presName="hierChild2" presStyleCnt="0"/>
      <dgm:spPr/>
    </dgm:pt>
    <dgm:pt modelId="{A479348C-FCC3-4974-8AFD-8786C9A10432}" type="pres">
      <dgm:prSet presAssocID="{0E267B0E-4DA6-4F30-80F3-635CFD50CF28}" presName="Name37" presStyleLbl="parChTrans1D2" presStyleIdx="0" presStyleCnt="4"/>
      <dgm:spPr/>
      <dgm:t>
        <a:bodyPr/>
        <a:lstStyle/>
        <a:p>
          <a:endParaRPr lang="zh-TW" altLang="en-US"/>
        </a:p>
      </dgm:t>
    </dgm:pt>
    <dgm:pt modelId="{35066828-44DC-42E3-BBCB-191F7315E086}" type="pres">
      <dgm:prSet presAssocID="{C70461DD-A879-4369-A4EE-D6E2EF8E1C4A}" presName="hierRoot2" presStyleCnt="0">
        <dgm:presLayoutVars>
          <dgm:hierBranch val="init"/>
        </dgm:presLayoutVars>
      </dgm:prSet>
      <dgm:spPr/>
    </dgm:pt>
    <dgm:pt modelId="{F538ACF8-C5F7-4955-9247-CB1B9EF9D734}" type="pres">
      <dgm:prSet presAssocID="{C70461DD-A879-4369-A4EE-D6E2EF8E1C4A}" presName="rootComposite" presStyleCnt="0"/>
      <dgm:spPr/>
    </dgm:pt>
    <dgm:pt modelId="{74972E7F-204E-474A-B3BE-A2CA71FE63C6}" type="pres">
      <dgm:prSet presAssocID="{C70461DD-A879-4369-A4EE-D6E2EF8E1C4A}" presName="rootText" presStyleLbl="node2" presStyleIdx="0" presStyleCnt="4">
        <dgm:presLayoutVars>
          <dgm:chPref val="3"/>
        </dgm:presLayoutVars>
      </dgm:prSet>
      <dgm:spPr/>
      <dgm:t>
        <a:bodyPr/>
        <a:lstStyle/>
        <a:p>
          <a:endParaRPr lang="zh-TW" altLang="en-US"/>
        </a:p>
      </dgm:t>
    </dgm:pt>
    <dgm:pt modelId="{19AD856B-A912-4102-9FA3-0EB6633EC8F9}" type="pres">
      <dgm:prSet presAssocID="{C70461DD-A879-4369-A4EE-D6E2EF8E1C4A}" presName="rootConnector" presStyleLbl="node2" presStyleIdx="0" presStyleCnt="4"/>
      <dgm:spPr/>
      <dgm:t>
        <a:bodyPr/>
        <a:lstStyle/>
        <a:p>
          <a:endParaRPr lang="zh-TW" altLang="en-US"/>
        </a:p>
      </dgm:t>
    </dgm:pt>
    <dgm:pt modelId="{3499492A-8E03-4F30-A959-FECE3BD5F433}" type="pres">
      <dgm:prSet presAssocID="{C70461DD-A879-4369-A4EE-D6E2EF8E1C4A}" presName="hierChild4" presStyleCnt="0"/>
      <dgm:spPr/>
    </dgm:pt>
    <dgm:pt modelId="{C323F01C-184C-44D7-9B11-3F9CCA230414}" type="pres">
      <dgm:prSet presAssocID="{2DA9880D-2C1D-4C80-B918-67F71A308509}" presName="Name37" presStyleLbl="parChTrans1D3" presStyleIdx="0" presStyleCnt="2"/>
      <dgm:spPr/>
      <dgm:t>
        <a:bodyPr/>
        <a:lstStyle/>
        <a:p>
          <a:endParaRPr lang="zh-TW" altLang="en-US"/>
        </a:p>
      </dgm:t>
    </dgm:pt>
    <dgm:pt modelId="{35892D5D-8DCF-4984-B3DE-CC55EB82289D}" type="pres">
      <dgm:prSet presAssocID="{619DFF75-D0EA-41AD-8023-D83D358CCF2F}" presName="hierRoot2" presStyleCnt="0">
        <dgm:presLayoutVars>
          <dgm:hierBranch val="init"/>
        </dgm:presLayoutVars>
      </dgm:prSet>
      <dgm:spPr/>
    </dgm:pt>
    <dgm:pt modelId="{2FF068C6-83FC-4C0B-AD5A-FCE02FF96AE9}" type="pres">
      <dgm:prSet presAssocID="{619DFF75-D0EA-41AD-8023-D83D358CCF2F}" presName="rootComposite" presStyleCnt="0"/>
      <dgm:spPr/>
    </dgm:pt>
    <dgm:pt modelId="{30928990-2EC7-423F-BB48-C8B971760AA4}" type="pres">
      <dgm:prSet presAssocID="{619DFF75-D0EA-41AD-8023-D83D358CCF2F}" presName="rootText" presStyleLbl="node3" presStyleIdx="0" presStyleCnt="2">
        <dgm:presLayoutVars>
          <dgm:chPref val="3"/>
        </dgm:presLayoutVars>
      </dgm:prSet>
      <dgm:spPr/>
      <dgm:t>
        <a:bodyPr/>
        <a:lstStyle/>
        <a:p>
          <a:endParaRPr lang="zh-TW" altLang="en-US"/>
        </a:p>
      </dgm:t>
    </dgm:pt>
    <dgm:pt modelId="{1C6BD600-FCAC-4B71-8580-4B275078FE10}" type="pres">
      <dgm:prSet presAssocID="{619DFF75-D0EA-41AD-8023-D83D358CCF2F}" presName="rootConnector" presStyleLbl="node3" presStyleIdx="0" presStyleCnt="2"/>
      <dgm:spPr/>
      <dgm:t>
        <a:bodyPr/>
        <a:lstStyle/>
        <a:p>
          <a:endParaRPr lang="zh-TW" altLang="en-US"/>
        </a:p>
      </dgm:t>
    </dgm:pt>
    <dgm:pt modelId="{A991B140-3CB4-4729-A458-460F22DCF4E7}" type="pres">
      <dgm:prSet presAssocID="{619DFF75-D0EA-41AD-8023-D83D358CCF2F}" presName="hierChild4" presStyleCnt="0"/>
      <dgm:spPr/>
    </dgm:pt>
    <dgm:pt modelId="{DDA9C8CA-91AB-44E5-848C-47D8E1DBDFC2}" type="pres">
      <dgm:prSet presAssocID="{619DFF75-D0EA-41AD-8023-D83D358CCF2F}" presName="hierChild5" presStyleCnt="0"/>
      <dgm:spPr/>
    </dgm:pt>
    <dgm:pt modelId="{713FFD19-29C9-440E-9B12-F49057CD87B8}" type="pres">
      <dgm:prSet presAssocID="{FCFFAEF7-8573-4E86-B0BB-C1BE131AA1BF}" presName="Name37" presStyleLbl="parChTrans1D3" presStyleIdx="1" presStyleCnt="2"/>
      <dgm:spPr/>
      <dgm:t>
        <a:bodyPr/>
        <a:lstStyle/>
        <a:p>
          <a:endParaRPr lang="zh-TW" altLang="en-US"/>
        </a:p>
      </dgm:t>
    </dgm:pt>
    <dgm:pt modelId="{DC96457B-8E86-429D-A3ED-92B84513CF01}" type="pres">
      <dgm:prSet presAssocID="{257507C3-31C9-47FA-81F3-B2448C12ECB0}" presName="hierRoot2" presStyleCnt="0">
        <dgm:presLayoutVars>
          <dgm:hierBranch val="init"/>
        </dgm:presLayoutVars>
      </dgm:prSet>
      <dgm:spPr/>
    </dgm:pt>
    <dgm:pt modelId="{4F742AB2-9352-4292-8356-A6B6EFBA950E}" type="pres">
      <dgm:prSet presAssocID="{257507C3-31C9-47FA-81F3-B2448C12ECB0}" presName="rootComposite" presStyleCnt="0"/>
      <dgm:spPr/>
    </dgm:pt>
    <dgm:pt modelId="{210619BA-C00B-4AB2-AA5D-CDAF95A7A1A6}" type="pres">
      <dgm:prSet presAssocID="{257507C3-31C9-47FA-81F3-B2448C12ECB0}" presName="rootText" presStyleLbl="node3" presStyleIdx="1" presStyleCnt="2">
        <dgm:presLayoutVars>
          <dgm:chPref val="3"/>
        </dgm:presLayoutVars>
      </dgm:prSet>
      <dgm:spPr/>
      <dgm:t>
        <a:bodyPr/>
        <a:lstStyle/>
        <a:p>
          <a:endParaRPr lang="zh-TW" altLang="en-US"/>
        </a:p>
      </dgm:t>
    </dgm:pt>
    <dgm:pt modelId="{F1ADB3B1-A1E1-4A72-8871-8B6E5782AC6F}" type="pres">
      <dgm:prSet presAssocID="{257507C3-31C9-47FA-81F3-B2448C12ECB0}" presName="rootConnector" presStyleLbl="node3" presStyleIdx="1" presStyleCnt="2"/>
      <dgm:spPr/>
      <dgm:t>
        <a:bodyPr/>
        <a:lstStyle/>
        <a:p>
          <a:endParaRPr lang="zh-TW" altLang="en-US"/>
        </a:p>
      </dgm:t>
    </dgm:pt>
    <dgm:pt modelId="{AF565FE0-B885-48F2-B4F9-980CDE5B46E9}" type="pres">
      <dgm:prSet presAssocID="{257507C3-31C9-47FA-81F3-B2448C12ECB0}" presName="hierChild4" presStyleCnt="0"/>
      <dgm:spPr/>
    </dgm:pt>
    <dgm:pt modelId="{DD6A1C9D-27BD-4C12-8F9C-B952B0D4F938}" type="pres">
      <dgm:prSet presAssocID="{257507C3-31C9-47FA-81F3-B2448C12ECB0}" presName="hierChild5" presStyleCnt="0"/>
      <dgm:spPr/>
    </dgm:pt>
    <dgm:pt modelId="{647CFD91-355D-4835-80D9-DE88F97D4085}" type="pres">
      <dgm:prSet presAssocID="{C70461DD-A879-4369-A4EE-D6E2EF8E1C4A}" presName="hierChild5" presStyleCnt="0"/>
      <dgm:spPr/>
    </dgm:pt>
    <dgm:pt modelId="{94AF46B3-F881-4DCB-A3E2-0847F74A851B}" type="pres">
      <dgm:prSet presAssocID="{74D0EB5F-19F4-4881-9E86-9CB4D5764B9F}" presName="Name37" presStyleLbl="parChTrans1D2" presStyleIdx="1" presStyleCnt="4"/>
      <dgm:spPr/>
      <dgm:t>
        <a:bodyPr/>
        <a:lstStyle/>
        <a:p>
          <a:endParaRPr lang="zh-TW" altLang="en-US"/>
        </a:p>
      </dgm:t>
    </dgm:pt>
    <dgm:pt modelId="{AC1FE27C-47EA-4D1D-B281-B9727B976A25}" type="pres">
      <dgm:prSet presAssocID="{29825AB9-FDE0-432D-BBB1-9DB1AB2B4947}" presName="hierRoot2" presStyleCnt="0">
        <dgm:presLayoutVars>
          <dgm:hierBranch val="init"/>
        </dgm:presLayoutVars>
      </dgm:prSet>
      <dgm:spPr/>
    </dgm:pt>
    <dgm:pt modelId="{D3BF6B22-9213-4CED-9D9D-B08EDEC68320}" type="pres">
      <dgm:prSet presAssocID="{29825AB9-FDE0-432D-BBB1-9DB1AB2B4947}" presName="rootComposite" presStyleCnt="0"/>
      <dgm:spPr/>
    </dgm:pt>
    <dgm:pt modelId="{6C8D9171-B7FC-40B4-8F59-B43D99714192}" type="pres">
      <dgm:prSet presAssocID="{29825AB9-FDE0-432D-BBB1-9DB1AB2B4947}" presName="rootText" presStyleLbl="node2" presStyleIdx="1" presStyleCnt="4">
        <dgm:presLayoutVars>
          <dgm:chPref val="3"/>
        </dgm:presLayoutVars>
      </dgm:prSet>
      <dgm:spPr/>
      <dgm:t>
        <a:bodyPr/>
        <a:lstStyle/>
        <a:p>
          <a:endParaRPr lang="zh-TW" altLang="en-US"/>
        </a:p>
      </dgm:t>
    </dgm:pt>
    <dgm:pt modelId="{99CBCA62-A8CE-4DDC-83DE-B87CBE4754B7}" type="pres">
      <dgm:prSet presAssocID="{29825AB9-FDE0-432D-BBB1-9DB1AB2B4947}" presName="rootConnector" presStyleLbl="node2" presStyleIdx="1" presStyleCnt="4"/>
      <dgm:spPr/>
      <dgm:t>
        <a:bodyPr/>
        <a:lstStyle/>
        <a:p>
          <a:endParaRPr lang="zh-TW" altLang="en-US"/>
        </a:p>
      </dgm:t>
    </dgm:pt>
    <dgm:pt modelId="{57530792-99BB-4DEB-B3FD-BE9C32D92EAE}" type="pres">
      <dgm:prSet presAssocID="{29825AB9-FDE0-432D-BBB1-9DB1AB2B4947}" presName="hierChild4" presStyleCnt="0"/>
      <dgm:spPr/>
    </dgm:pt>
    <dgm:pt modelId="{7AB0E2A0-C62D-44C5-9666-5B399FC4BCB6}" type="pres">
      <dgm:prSet presAssocID="{29825AB9-FDE0-432D-BBB1-9DB1AB2B4947}" presName="hierChild5" presStyleCnt="0"/>
      <dgm:spPr/>
    </dgm:pt>
    <dgm:pt modelId="{C8BFDD5C-DBD7-45CB-B250-ED34B5440EB5}" type="pres">
      <dgm:prSet presAssocID="{B0DE2F77-39FE-40B4-B202-3B94306FA2DA}" presName="Name37" presStyleLbl="parChTrans1D2" presStyleIdx="2" presStyleCnt="4"/>
      <dgm:spPr/>
      <dgm:t>
        <a:bodyPr/>
        <a:lstStyle/>
        <a:p>
          <a:endParaRPr lang="zh-TW" altLang="en-US"/>
        </a:p>
      </dgm:t>
    </dgm:pt>
    <dgm:pt modelId="{67192F3A-344C-4910-8CE0-3900B0339A82}" type="pres">
      <dgm:prSet presAssocID="{6A1853AB-0F14-41DA-B90D-B46CCB69FC1A}" presName="hierRoot2" presStyleCnt="0">
        <dgm:presLayoutVars>
          <dgm:hierBranch val="init"/>
        </dgm:presLayoutVars>
      </dgm:prSet>
      <dgm:spPr/>
    </dgm:pt>
    <dgm:pt modelId="{9921A0EB-68DA-4735-A771-9F676C969000}" type="pres">
      <dgm:prSet presAssocID="{6A1853AB-0F14-41DA-B90D-B46CCB69FC1A}" presName="rootComposite" presStyleCnt="0"/>
      <dgm:spPr/>
    </dgm:pt>
    <dgm:pt modelId="{B70A06A2-BE64-453B-80EE-C106E54563E9}" type="pres">
      <dgm:prSet presAssocID="{6A1853AB-0F14-41DA-B90D-B46CCB69FC1A}" presName="rootText" presStyleLbl="node2" presStyleIdx="2" presStyleCnt="4">
        <dgm:presLayoutVars>
          <dgm:chPref val="3"/>
        </dgm:presLayoutVars>
      </dgm:prSet>
      <dgm:spPr/>
      <dgm:t>
        <a:bodyPr/>
        <a:lstStyle/>
        <a:p>
          <a:endParaRPr lang="zh-TW" altLang="en-US"/>
        </a:p>
      </dgm:t>
    </dgm:pt>
    <dgm:pt modelId="{2C35C4C2-8E4E-4030-B174-92C7CC0F1C58}" type="pres">
      <dgm:prSet presAssocID="{6A1853AB-0F14-41DA-B90D-B46CCB69FC1A}" presName="rootConnector" presStyleLbl="node2" presStyleIdx="2" presStyleCnt="4"/>
      <dgm:spPr/>
      <dgm:t>
        <a:bodyPr/>
        <a:lstStyle/>
        <a:p>
          <a:endParaRPr lang="zh-TW" altLang="en-US"/>
        </a:p>
      </dgm:t>
    </dgm:pt>
    <dgm:pt modelId="{1586B1C6-0563-4C73-B628-499C09CC2ECD}" type="pres">
      <dgm:prSet presAssocID="{6A1853AB-0F14-41DA-B90D-B46CCB69FC1A}" presName="hierChild4" presStyleCnt="0"/>
      <dgm:spPr/>
    </dgm:pt>
    <dgm:pt modelId="{7B0E3FD2-4E0F-402D-8E58-460A4AC7EE0B}" type="pres">
      <dgm:prSet presAssocID="{6A1853AB-0F14-41DA-B90D-B46CCB69FC1A}" presName="hierChild5" presStyleCnt="0"/>
      <dgm:spPr/>
    </dgm:pt>
    <dgm:pt modelId="{7BDEE14B-F472-4A24-B59B-0BBFEB64ED92}" type="pres">
      <dgm:prSet presAssocID="{3F1E28B3-8170-4144-8D7A-7803EF05E2C0}" presName="Name37" presStyleLbl="parChTrans1D2" presStyleIdx="3" presStyleCnt="4"/>
      <dgm:spPr/>
      <dgm:t>
        <a:bodyPr/>
        <a:lstStyle/>
        <a:p>
          <a:endParaRPr lang="zh-TW" altLang="en-US"/>
        </a:p>
      </dgm:t>
    </dgm:pt>
    <dgm:pt modelId="{AB80CCEF-A2E2-45D8-9642-E03A73190B0E}" type="pres">
      <dgm:prSet presAssocID="{419A75FC-2429-4493-AD4F-EEE08B6A3BE5}" presName="hierRoot2" presStyleCnt="0">
        <dgm:presLayoutVars>
          <dgm:hierBranch val="init"/>
        </dgm:presLayoutVars>
      </dgm:prSet>
      <dgm:spPr/>
    </dgm:pt>
    <dgm:pt modelId="{7530A19A-EFC9-4E69-9204-EE5E16DA1BF0}" type="pres">
      <dgm:prSet presAssocID="{419A75FC-2429-4493-AD4F-EEE08B6A3BE5}" presName="rootComposite" presStyleCnt="0"/>
      <dgm:spPr/>
    </dgm:pt>
    <dgm:pt modelId="{54D84447-EAA4-41A3-8325-4068E7547684}" type="pres">
      <dgm:prSet presAssocID="{419A75FC-2429-4493-AD4F-EEE08B6A3BE5}" presName="rootText" presStyleLbl="node2" presStyleIdx="3" presStyleCnt="4">
        <dgm:presLayoutVars>
          <dgm:chPref val="3"/>
        </dgm:presLayoutVars>
      </dgm:prSet>
      <dgm:spPr/>
      <dgm:t>
        <a:bodyPr/>
        <a:lstStyle/>
        <a:p>
          <a:endParaRPr lang="zh-TW" altLang="en-US"/>
        </a:p>
      </dgm:t>
    </dgm:pt>
    <dgm:pt modelId="{BF265A90-76BA-4DBA-81A7-4D6B51B2B412}" type="pres">
      <dgm:prSet presAssocID="{419A75FC-2429-4493-AD4F-EEE08B6A3BE5}" presName="rootConnector" presStyleLbl="node2" presStyleIdx="3" presStyleCnt="4"/>
      <dgm:spPr/>
      <dgm:t>
        <a:bodyPr/>
        <a:lstStyle/>
        <a:p>
          <a:endParaRPr lang="zh-TW" altLang="en-US"/>
        </a:p>
      </dgm:t>
    </dgm:pt>
    <dgm:pt modelId="{22A626DB-BFB1-4094-8DB0-2D85D4E9D1EE}" type="pres">
      <dgm:prSet presAssocID="{419A75FC-2429-4493-AD4F-EEE08B6A3BE5}" presName="hierChild4" presStyleCnt="0"/>
      <dgm:spPr/>
    </dgm:pt>
    <dgm:pt modelId="{3E26E51F-F7F9-4F30-B4FB-007B22DF9C3B}" type="pres">
      <dgm:prSet presAssocID="{419A75FC-2429-4493-AD4F-EEE08B6A3BE5}" presName="hierChild5" presStyleCnt="0"/>
      <dgm:spPr/>
    </dgm:pt>
    <dgm:pt modelId="{2163A313-5BAB-490E-B520-837194EBCD48}" type="pres">
      <dgm:prSet presAssocID="{662CA9E7-F4EC-4F98-A3CC-1DD7C67B7678}" presName="hierChild3" presStyleCnt="0"/>
      <dgm:spPr/>
    </dgm:pt>
  </dgm:ptLst>
  <dgm:cxnLst>
    <dgm:cxn modelId="{555499EA-FF8A-4593-8676-8AF889D74C35}" type="presOf" srcId="{29825AB9-FDE0-432D-BBB1-9DB1AB2B4947}" destId="{99CBCA62-A8CE-4DDC-83DE-B87CBE4754B7}" srcOrd="1" destOrd="0" presId="urn:microsoft.com/office/officeart/2005/8/layout/orgChart1"/>
    <dgm:cxn modelId="{022B661E-8D7B-4005-9470-F7AB76705D96}" srcId="{C70461DD-A879-4369-A4EE-D6E2EF8E1C4A}" destId="{257507C3-31C9-47FA-81F3-B2448C12ECB0}" srcOrd="1" destOrd="0" parTransId="{FCFFAEF7-8573-4E86-B0BB-C1BE131AA1BF}" sibTransId="{889F0B21-6D13-40A5-892A-9B4B91907FD2}"/>
    <dgm:cxn modelId="{0EC36275-AA6A-4B88-A21D-5A0FEE6B21C1}" srcId="{662CA9E7-F4EC-4F98-A3CC-1DD7C67B7678}" destId="{29825AB9-FDE0-432D-BBB1-9DB1AB2B4947}" srcOrd="1" destOrd="0" parTransId="{74D0EB5F-19F4-4881-9E86-9CB4D5764B9F}" sibTransId="{B11B8356-3FE7-4077-844B-6C3FE054E892}"/>
    <dgm:cxn modelId="{B0BFC392-70F6-464C-995E-02B011FAECC6}" type="presOf" srcId="{0E267B0E-4DA6-4F30-80F3-635CFD50CF28}" destId="{A479348C-FCC3-4974-8AFD-8786C9A10432}" srcOrd="0" destOrd="0" presId="urn:microsoft.com/office/officeart/2005/8/layout/orgChart1"/>
    <dgm:cxn modelId="{B607A6B7-19F6-4E18-B17D-BA755B0E0481}" type="presOf" srcId="{419A75FC-2429-4493-AD4F-EEE08B6A3BE5}" destId="{BF265A90-76BA-4DBA-81A7-4D6B51B2B412}" srcOrd="1" destOrd="0" presId="urn:microsoft.com/office/officeart/2005/8/layout/orgChart1"/>
    <dgm:cxn modelId="{AAE8AFC2-0546-448C-B37B-9317D3F45C59}" type="presOf" srcId="{B0DE2F77-39FE-40B4-B202-3B94306FA2DA}" destId="{C8BFDD5C-DBD7-45CB-B250-ED34B5440EB5}" srcOrd="0" destOrd="0" presId="urn:microsoft.com/office/officeart/2005/8/layout/orgChart1"/>
    <dgm:cxn modelId="{72D1B1FC-EFF2-41BA-B2DB-9D1192DFD5E2}" srcId="{C70461DD-A879-4369-A4EE-D6E2EF8E1C4A}" destId="{619DFF75-D0EA-41AD-8023-D83D358CCF2F}" srcOrd="0" destOrd="0" parTransId="{2DA9880D-2C1D-4C80-B918-67F71A308509}" sibTransId="{BC773971-52FD-4FD2-9E2B-4DA0E9CD7A45}"/>
    <dgm:cxn modelId="{32DCD4AA-57FE-473F-8792-DA82A4386067}" type="presOf" srcId="{6A1853AB-0F14-41DA-B90D-B46CCB69FC1A}" destId="{B70A06A2-BE64-453B-80EE-C106E54563E9}" srcOrd="0" destOrd="0" presId="urn:microsoft.com/office/officeart/2005/8/layout/orgChart1"/>
    <dgm:cxn modelId="{C9EB0385-B4A3-48E5-907F-8D942E93188F}" type="presOf" srcId="{C70461DD-A879-4369-A4EE-D6E2EF8E1C4A}" destId="{74972E7F-204E-474A-B3BE-A2CA71FE63C6}" srcOrd="0" destOrd="0" presId="urn:microsoft.com/office/officeart/2005/8/layout/orgChart1"/>
    <dgm:cxn modelId="{CB5A8353-7017-4599-B271-9E312BA7E1C7}" srcId="{662CA9E7-F4EC-4F98-A3CC-1DD7C67B7678}" destId="{419A75FC-2429-4493-AD4F-EEE08B6A3BE5}" srcOrd="3" destOrd="0" parTransId="{3F1E28B3-8170-4144-8D7A-7803EF05E2C0}" sibTransId="{B2B3BB08-CCF4-41AD-9EA7-4C624E8286A8}"/>
    <dgm:cxn modelId="{B717224D-F0B0-4630-9CCF-F8FB78A97B92}" type="presOf" srcId="{6A1853AB-0F14-41DA-B90D-B46CCB69FC1A}" destId="{2C35C4C2-8E4E-4030-B174-92C7CC0F1C58}" srcOrd="1" destOrd="0" presId="urn:microsoft.com/office/officeart/2005/8/layout/orgChart1"/>
    <dgm:cxn modelId="{57570D26-B806-42D0-B85C-C511C54BF9AD}" type="presOf" srcId="{FCFFAEF7-8573-4E86-B0BB-C1BE131AA1BF}" destId="{713FFD19-29C9-440E-9B12-F49057CD87B8}" srcOrd="0" destOrd="0" presId="urn:microsoft.com/office/officeart/2005/8/layout/orgChart1"/>
    <dgm:cxn modelId="{AC5BE68C-D638-4EC8-80DF-EFFC2D303342}" type="presOf" srcId="{29825AB9-FDE0-432D-BBB1-9DB1AB2B4947}" destId="{6C8D9171-B7FC-40B4-8F59-B43D99714192}" srcOrd="0" destOrd="0" presId="urn:microsoft.com/office/officeart/2005/8/layout/orgChart1"/>
    <dgm:cxn modelId="{92649531-59E6-47CE-B44B-17DB95568A99}" type="presOf" srcId="{662CA9E7-F4EC-4F98-A3CC-1DD7C67B7678}" destId="{4E115DB7-F6C6-456F-A567-341B8E43CE8C}" srcOrd="0" destOrd="0" presId="urn:microsoft.com/office/officeart/2005/8/layout/orgChart1"/>
    <dgm:cxn modelId="{40562D59-E5D1-4E01-AB98-56F1F9391546}" type="presOf" srcId="{619DFF75-D0EA-41AD-8023-D83D358CCF2F}" destId="{30928990-2EC7-423F-BB48-C8B971760AA4}" srcOrd="0" destOrd="0" presId="urn:microsoft.com/office/officeart/2005/8/layout/orgChart1"/>
    <dgm:cxn modelId="{C9C9F0E0-38E5-4B68-A4F3-2BBA7EFD0746}" type="presOf" srcId="{419A75FC-2429-4493-AD4F-EEE08B6A3BE5}" destId="{54D84447-EAA4-41A3-8325-4068E7547684}" srcOrd="0" destOrd="0" presId="urn:microsoft.com/office/officeart/2005/8/layout/orgChart1"/>
    <dgm:cxn modelId="{77E79139-4D56-45A8-9779-357D2201B0AC}" srcId="{3F724269-581C-4620-BE80-13129A806E1D}" destId="{662CA9E7-F4EC-4F98-A3CC-1DD7C67B7678}" srcOrd="0" destOrd="0" parTransId="{D3721946-5C36-4863-9EA5-D6C833DE921A}" sibTransId="{37B6530E-0E28-4C96-A9E5-CA3FA8F72169}"/>
    <dgm:cxn modelId="{ED74679C-C565-442F-84B4-D68ACDEA7F62}" type="presOf" srcId="{257507C3-31C9-47FA-81F3-B2448C12ECB0}" destId="{210619BA-C00B-4AB2-AA5D-CDAF95A7A1A6}" srcOrd="0" destOrd="0" presId="urn:microsoft.com/office/officeart/2005/8/layout/orgChart1"/>
    <dgm:cxn modelId="{8E5D9909-7A2A-44E0-A684-B5E29C42D23A}" type="presOf" srcId="{2DA9880D-2C1D-4C80-B918-67F71A308509}" destId="{C323F01C-184C-44D7-9B11-3F9CCA230414}" srcOrd="0" destOrd="0" presId="urn:microsoft.com/office/officeart/2005/8/layout/orgChart1"/>
    <dgm:cxn modelId="{9571AAC4-24A3-4262-80DC-EA36F210805E}" type="presOf" srcId="{619DFF75-D0EA-41AD-8023-D83D358CCF2F}" destId="{1C6BD600-FCAC-4B71-8580-4B275078FE10}" srcOrd="1" destOrd="0" presId="urn:microsoft.com/office/officeart/2005/8/layout/orgChart1"/>
    <dgm:cxn modelId="{B8C0BDAA-4171-46EF-A2CC-09300BB4F8B9}" type="presOf" srcId="{3F1E28B3-8170-4144-8D7A-7803EF05E2C0}" destId="{7BDEE14B-F472-4A24-B59B-0BBFEB64ED92}" srcOrd="0" destOrd="0" presId="urn:microsoft.com/office/officeart/2005/8/layout/orgChart1"/>
    <dgm:cxn modelId="{21C952FC-CD23-4B0E-902A-498C25A560B9}" type="presOf" srcId="{3F724269-581C-4620-BE80-13129A806E1D}" destId="{C1D0910E-10AE-497F-9641-038D5E39D16E}" srcOrd="0" destOrd="0" presId="urn:microsoft.com/office/officeart/2005/8/layout/orgChart1"/>
    <dgm:cxn modelId="{AAC9C274-C5EE-466C-94CD-B583A895F773}" srcId="{662CA9E7-F4EC-4F98-A3CC-1DD7C67B7678}" destId="{C70461DD-A879-4369-A4EE-D6E2EF8E1C4A}" srcOrd="0" destOrd="0" parTransId="{0E267B0E-4DA6-4F30-80F3-635CFD50CF28}" sibTransId="{6987F96F-A80A-43E8-8C92-9D6FEF9DBEF9}"/>
    <dgm:cxn modelId="{1AFBB9A8-2F8D-424F-9072-EEB2187DD3A2}" srcId="{662CA9E7-F4EC-4F98-A3CC-1DD7C67B7678}" destId="{6A1853AB-0F14-41DA-B90D-B46CCB69FC1A}" srcOrd="2" destOrd="0" parTransId="{B0DE2F77-39FE-40B4-B202-3B94306FA2DA}" sibTransId="{1CDD77E6-5AFC-4FCF-AAE2-FCFF7CAA0C63}"/>
    <dgm:cxn modelId="{282027A8-72A8-4CC2-B0FC-F42094B67EA9}" type="presOf" srcId="{662CA9E7-F4EC-4F98-A3CC-1DD7C67B7678}" destId="{F135D2EF-BC57-452F-AFD5-A588852AD1C6}" srcOrd="1" destOrd="0" presId="urn:microsoft.com/office/officeart/2005/8/layout/orgChart1"/>
    <dgm:cxn modelId="{A947D590-0AD6-47DD-B4D1-ABA42CAEC02B}" type="presOf" srcId="{257507C3-31C9-47FA-81F3-B2448C12ECB0}" destId="{F1ADB3B1-A1E1-4A72-8871-8B6E5782AC6F}" srcOrd="1" destOrd="0" presId="urn:microsoft.com/office/officeart/2005/8/layout/orgChart1"/>
    <dgm:cxn modelId="{2EEE7102-EB6C-435D-ADC4-B083B3D6246A}" type="presOf" srcId="{C70461DD-A879-4369-A4EE-D6E2EF8E1C4A}" destId="{19AD856B-A912-4102-9FA3-0EB6633EC8F9}" srcOrd="1" destOrd="0" presId="urn:microsoft.com/office/officeart/2005/8/layout/orgChart1"/>
    <dgm:cxn modelId="{1E9D1720-3D09-4253-A76B-865A1903858D}" type="presOf" srcId="{74D0EB5F-19F4-4881-9E86-9CB4D5764B9F}" destId="{94AF46B3-F881-4DCB-A3E2-0847F74A851B}" srcOrd="0" destOrd="0" presId="urn:microsoft.com/office/officeart/2005/8/layout/orgChart1"/>
    <dgm:cxn modelId="{E04D8C31-F19F-4C5A-9620-7D7AABE7FD78}" type="presParOf" srcId="{C1D0910E-10AE-497F-9641-038D5E39D16E}" destId="{FC87313B-B99C-45F3-8AE9-3BD6C5D1823B}" srcOrd="0" destOrd="0" presId="urn:microsoft.com/office/officeart/2005/8/layout/orgChart1"/>
    <dgm:cxn modelId="{F58751E6-24A7-412A-8FD0-A4377229E739}" type="presParOf" srcId="{FC87313B-B99C-45F3-8AE9-3BD6C5D1823B}" destId="{518201A3-B513-448F-9474-4A1AF52953B1}" srcOrd="0" destOrd="0" presId="urn:microsoft.com/office/officeart/2005/8/layout/orgChart1"/>
    <dgm:cxn modelId="{3A054872-D7D2-485B-86F1-CE6D8619B303}" type="presParOf" srcId="{518201A3-B513-448F-9474-4A1AF52953B1}" destId="{4E115DB7-F6C6-456F-A567-341B8E43CE8C}" srcOrd="0" destOrd="0" presId="urn:microsoft.com/office/officeart/2005/8/layout/orgChart1"/>
    <dgm:cxn modelId="{E9DC009B-5AAD-4E40-85AA-E0BC08656FC7}" type="presParOf" srcId="{518201A3-B513-448F-9474-4A1AF52953B1}" destId="{F135D2EF-BC57-452F-AFD5-A588852AD1C6}" srcOrd="1" destOrd="0" presId="urn:microsoft.com/office/officeart/2005/8/layout/orgChart1"/>
    <dgm:cxn modelId="{13B88286-FDB5-4525-A852-E89B763BD1D5}" type="presParOf" srcId="{FC87313B-B99C-45F3-8AE9-3BD6C5D1823B}" destId="{C1B5318B-363E-480A-A413-FE21053ACE6A}" srcOrd="1" destOrd="0" presId="urn:microsoft.com/office/officeart/2005/8/layout/orgChart1"/>
    <dgm:cxn modelId="{2018CE8B-3538-4617-966F-D7E5D5301B08}" type="presParOf" srcId="{C1B5318B-363E-480A-A413-FE21053ACE6A}" destId="{A479348C-FCC3-4974-8AFD-8786C9A10432}" srcOrd="0" destOrd="0" presId="urn:microsoft.com/office/officeart/2005/8/layout/orgChart1"/>
    <dgm:cxn modelId="{1BEC4377-B045-47E1-A6B5-9A9CF16801FD}" type="presParOf" srcId="{C1B5318B-363E-480A-A413-FE21053ACE6A}" destId="{35066828-44DC-42E3-BBCB-191F7315E086}" srcOrd="1" destOrd="0" presId="urn:microsoft.com/office/officeart/2005/8/layout/orgChart1"/>
    <dgm:cxn modelId="{5298F105-BEDF-45ED-BAC0-43E2B00D2E57}" type="presParOf" srcId="{35066828-44DC-42E3-BBCB-191F7315E086}" destId="{F538ACF8-C5F7-4955-9247-CB1B9EF9D734}" srcOrd="0" destOrd="0" presId="urn:microsoft.com/office/officeart/2005/8/layout/orgChart1"/>
    <dgm:cxn modelId="{0BE87DC1-2608-4182-AF5B-2DB93BC4496C}" type="presParOf" srcId="{F538ACF8-C5F7-4955-9247-CB1B9EF9D734}" destId="{74972E7F-204E-474A-B3BE-A2CA71FE63C6}" srcOrd="0" destOrd="0" presId="urn:microsoft.com/office/officeart/2005/8/layout/orgChart1"/>
    <dgm:cxn modelId="{061F741D-6612-4AE1-A9CC-13B0904E5157}" type="presParOf" srcId="{F538ACF8-C5F7-4955-9247-CB1B9EF9D734}" destId="{19AD856B-A912-4102-9FA3-0EB6633EC8F9}" srcOrd="1" destOrd="0" presId="urn:microsoft.com/office/officeart/2005/8/layout/orgChart1"/>
    <dgm:cxn modelId="{88E16D51-6441-4F97-B110-BD9511054A5E}" type="presParOf" srcId="{35066828-44DC-42E3-BBCB-191F7315E086}" destId="{3499492A-8E03-4F30-A959-FECE3BD5F433}" srcOrd="1" destOrd="0" presId="urn:microsoft.com/office/officeart/2005/8/layout/orgChart1"/>
    <dgm:cxn modelId="{2B87AAC6-0AE9-447F-AD96-BBE3B0F93521}" type="presParOf" srcId="{3499492A-8E03-4F30-A959-FECE3BD5F433}" destId="{C323F01C-184C-44D7-9B11-3F9CCA230414}" srcOrd="0" destOrd="0" presId="urn:microsoft.com/office/officeart/2005/8/layout/orgChart1"/>
    <dgm:cxn modelId="{07A4FC53-28B6-4CF1-AAD4-7B14A46268D7}" type="presParOf" srcId="{3499492A-8E03-4F30-A959-FECE3BD5F433}" destId="{35892D5D-8DCF-4984-B3DE-CC55EB82289D}" srcOrd="1" destOrd="0" presId="urn:microsoft.com/office/officeart/2005/8/layout/orgChart1"/>
    <dgm:cxn modelId="{027A285C-76B2-404E-81B4-FE0E450CEC1D}" type="presParOf" srcId="{35892D5D-8DCF-4984-B3DE-CC55EB82289D}" destId="{2FF068C6-83FC-4C0B-AD5A-FCE02FF96AE9}" srcOrd="0" destOrd="0" presId="urn:microsoft.com/office/officeart/2005/8/layout/orgChart1"/>
    <dgm:cxn modelId="{F565506C-C29C-41D3-8009-6C0675B48BDC}" type="presParOf" srcId="{2FF068C6-83FC-4C0B-AD5A-FCE02FF96AE9}" destId="{30928990-2EC7-423F-BB48-C8B971760AA4}" srcOrd="0" destOrd="0" presId="urn:microsoft.com/office/officeart/2005/8/layout/orgChart1"/>
    <dgm:cxn modelId="{AD14B7C3-31BC-47ED-9884-A88AD4420524}" type="presParOf" srcId="{2FF068C6-83FC-4C0B-AD5A-FCE02FF96AE9}" destId="{1C6BD600-FCAC-4B71-8580-4B275078FE10}" srcOrd="1" destOrd="0" presId="urn:microsoft.com/office/officeart/2005/8/layout/orgChart1"/>
    <dgm:cxn modelId="{4A2DE872-AF85-4E8E-B2AF-922253012F9B}" type="presParOf" srcId="{35892D5D-8DCF-4984-B3DE-CC55EB82289D}" destId="{A991B140-3CB4-4729-A458-460F22DCF4E7}" srcOrd="1" destOrd="0" presId="urn:microsoft.com/office/officeart/2005/8/layout/orgChart1"/>
    <dgm:cxn modelId="{D510B811-94DF-4399-BEFC-CDEFFE2B2A4F}" type="presParOf" srcId="{35892D5D-8DCF-4984-B3DE-CC55EB82289D}" destId="{DDA9C8CA-91AB-44E5-848C-47D8E1DBDFC2}" srcOrd="2" destOrd="0" presId="urn:microsoft.com/office/officeart/2005/8/layout/orgChart1"/>
    <dgm:cxn modelId="{E15BFCCC-7E49-47B1-874E-A63E1B5A819E}" type="presParOf" srcId="{3499492A-8E03-4F30-A959-FECE3BD5F433}" destId="{713FFD19-29C9-440E-9B12-F49057CD87B8}" srcOrd="2" destOrd="0" presId="urn:microsoft.com/office/officeart/2005/8/layout/orgChart1"/>
    <dgm:cxn modelId="{C8AB76F6-1C84-46AB-9180-B915EB1A16AC}" type="presParOf" srcId="{3499492A-8E03-4F30-A959-FECE3BD5F433}" destId="{DC96457B-8E86-429D-A3ED-92B84513CF01}" srcOrd="3" destOrd="0" presId="urn:microsoft.com/office/officeart/2005/8/layout/orgChart1"/>
    <dgm:cxn modelId="{59AFEEBD-2D8F-4AEB-8E78-90565548D7B6}" type="presParOf" srcId="{DC96457B-8E86-429D-A3ED-92B84513CF01}" destId="{4F742AB2-9352-4292-8356-A6B6EFBA950E}" srcOrd="0" destOrd="0" presId="urn:microsoft.com/office/officeart/2005/8/layout/orgChart1"/>
    <dgm:cxn modelId="{DCB3FBBB-9EC7-4083-8F7C-A6A682B13260}" type="presParOf" srcId="{4F742AB2-9352-4292-8356-A6B6EFBA950E}" destId="{210619BA-C00B-4AB2-AA5D-CDAF95A7A1A6}" srcOrd="0" destOrd="0" presId="urn:microsoft.com/office/officeart/2005/8/layout/orgChart1"/>
    <dgm:cxn modelId="{086186CD-09CF-45C9-B12B-CA2AD95FCC61}" type="presParOf" srcId="{4F742AB2-9352-4292-8356-A6B6EFBA950E}" destId="{F1ADB3B1-A1E1-4A72-8871-8B6E5782AC6F}" srcOrd="1" destOrd="0" presId="urn:microsoft.com/office/officeart/2005/8/layout/orgChart1"/>
    <dgm:cxn modelId="{CF40AAF7-3213-4B99-BE7F-55F8A12288CF}" type="presParOf" srcId="{DC96457B-8E86-429D-A3ED-92B84513CF01}" destId="{AF565FE0-B885-48F2-B4F9-980CDE5B46E9}" srcOrd="1" destOrd="0" presId="urn:microsoft.com/office/officeart/2005/8/layout/orgChart1"/>
    <dgm:cxn modelId="{4DCE60D5-CE68-414B-A135-58D9A1C63452}" type="presParOf" srcId="{DC96457B-8E86-429D-A3ED-92B84513CF01}" destId="{DD6A1C9D-27BD-4C12-8F9C-B952B0D4F938}" srcOrd="2" destOrd="0" presId="urn:microsoft.com/office/officeart/2005/8/layout/orgChart1"/>
    <dgm:cxn modelId="{2DBEC9A2-0027-4FF1-A07F-1DFD6E0C813F}" type="presParOf" srcId="{35066828-44DC-42E3-BBCB-191F7315E086}" destId="{647CFD91-355D-4835-80D9-DE88F97D4085}" srcOrd="2" destOrd="0" presId="urn:microsoft.com/office/officeart/2005/8/layout/orgChart1"/>
    <dgm:cxn modelId="{975536D8-2A7A-44FC-AB6C-720A8EC5D546}" type="presParOf" srcId="{C1B5318B-363E-480A-A413-FE21053ACE6A}" destId="{94AF46B3-F881-4DCB-A3E2-0847F74A851B}" srcOrd="2" destOrd="0" presId="urn:microsoft.com/office/officeart/2005/8/layout/orgChart1"/>
    <dgm:cxn modelId="{C40B9056-77A6-410D-B0E3-E3E6BD183A72}" type="presParOf" srcId="{C1B5318B-363E-480A-A413-FE21053ACE6A}" destId="{AC1FE27C-47EA-4D1D-B281-B9727B976A25}" srcOrd="3" destOrd="0" presId="urn:microsoft.com/office/officeart/2005/8/layout/orgChart1"/>
    <dgm:cxn modelId="{97DA2042-8F55-4DA1-897E-9B215B803E81}" type="presParOf" srcId="{AC1FE27C-47EA-4D1D-B281-B9727B976A25}" destId="{D3BF6B22-9213-4CED-9D9D-B08EDEC68320}" srcOrd="0" destOrd="0" presId="urn:microsoft.com/office/officeart/2005/8/layout/orgChart1"/>
    <dgm:cxn modelId="{1714F1BF-EFC6-4F1C-A170-06966CADF83D}" type="presParOf" srcId="{D3BF6B22-9213-4CED-9D9D-B08EDEC68320}" destId="{6C8D9171-B7FC-40B4-8F59-B43D99714192}" srcOrd="0" destOrd="0" presId="urn:microsoft.com/office/officeart/2005/8/layout/orgChart1"/>
    <dgm:cxn modelId="{9DB7E312-1C81-4182-82FC-3B98959C7920}" type="presParOf" srcId="{D3BF6B22-9213-4CED-9D9D-B08EDEC68320}" destId="{99CBCA62-A8CE-4DDC-83DE-B87CBE4754B7}" srcOrd="1" destOrd="0" presId="urn:microsoft.com/office/officeart/2005/8/layout/orgChart1"/>
    <dgm:cxn modelId="{C214B1C6-E318-4AB5-848A-67D544486134}" type="presParOf" srcId="{AC1FE27C-47EA-4D1D-B281-B9727B976A25}" destId="{57530792-99BB-4DEB-B3FD-BE9C32D92EAE}" srcOrd="1" destOrd="0" presId="urn:microsoft.com/office/officeart/2005/8/layout/orgChart1"/>
    <dgm:cxn modelId="{0AA4C3B1-F805-437C-85FE-1C99F9E7DE55}" type="presParOf" srcId="{AC1FE27C-47EA-4D1D-B281-B9727B976A25}" destId="{7AB0E2A0-C62D-44C5-9666-5B399FC4BCB6}" srcOrd="2" destOrd="0" presId="urn:microsoft.com/office/officeart/2005/8/layout/orgChart1"/>
    <dgm:cxn modelId="{BDCD9A2D-5D0E-4E0F-B020-9F5CB04FC829}" type="presParOf" srcId="{C1B5318B-363E-480A-A413-FE21053ACE6A}" destId="{C8BFDD5C-DBD7-45CB-B250-ED34B5440EB5}" srcOrd="4" destOrd="0" presId="urn:microsoft.com/office/officeart/2005/8/layout/orgChart1"/>
    <dgm:cxn modelId="{3600EE98-2861-4499-9B4B-739496661A51}" type="presParOf" srcId="{C1B5318B-363E-480A-A413-FE21053ACE6A}" destId="{67192F3A-344C-4910-8CE0-3900B0339A82}" srcOrd="5" destOrd="0" presId="urn:microsoft.com/office/officeart/2005/8/layout/orgChart1"/>
    <dgm:cxn modelId="{5E8121A0-7A6E-4EE2-AB78-5C0C6C6669B7}" type="presParOf" srcId="{67192F3A-344C-4910-8CE0-3900B0339A82}" destId="{9921A0EB-68DA-4735-A771-9F676C969000}" srcOrd="0" destOrd="0" presId="urn:microsoft.com/office/officeart/2005/8/layout/orgChart1"/>
    <dgm:cxn modelId="{D85DB1B8-55E4-44D2-B251-7FE8457F6508}" type="presParOf" srcId="{9921A0EB-68DA-4735-A771-9F676C969000}" destId="{B70A06A2-BE64-453B-80EE-C106E54563E9}" srcOrd="0" destOrd="0" presId="urn:microsoft.com/office/officeart/2005/8/layout/orgChart1"/>
    <dgm:cxn modelId="{E53E2ACD-72FA-4FEB-89D2-D1DF225C0315}" type="presParOf" srcId="{9921A0EB-68DA-4735-A771-9F676C969000}" destId="{2C35C4C2-8E4E-4030-B174-92C7CC0F1C58}" srcOrd="1" destOrd="0" presId="urn:microsoft.com/office/officeart/2005/8/layout/orgChart1"/>
    <dgm:cxn modelId="{5548E124-CEBF-4F24-9392-788D9673F891}" type="presParOf" srcId="{67192F3A-344C-4910-8CE0-3900B0339A82}" destId="{1586B1C6-0563-4C73-B628-499C09CC2ECD}" srcOrd="1" destOrd="0" presId="urn:microsoft.com/office/officeart/2005/8/layout/orgChart1"/>
    <dgm:cxn modelId="{0D2851C1-ADC0-4321-8430-DE90B6F1689B}" type="presParOf" srcId="{67192F3A-344C-4910-8CE0-3900B0339A82}" destId="{7B0E3FD2-4E0F-402D-8E58-460A4AC7EE0B}" srcOrd="2" destOrd="0" presId="urn:microsoft.com/office/officeart/2005/8/layout/orgChart1"/>
    <dgm:cxn modelId="{211DF1A4-77C9-4D59-B914-3B90481987B5}" type="presParOf" srcId="{C1B5318B-363E-480A-A413-FE21053ACE6A}" destId="{7BDEE14B-F472-4A24-B59B-0BBFEB64ED92}" srcOrd="6" destOrd="0" presId="urn:microsoft.com/office/officeart/2005/8/layout/orgChart1"/>
    <dgm:cxn modelId="{88801A86-A301-4642-97EA-91B64565562A}" type="presParOf" srcId="{C1B5318B-363E-480A-A413-FE21053ACE6A}" destId="{AB80CCEF-A2E2-45D8-9642-E03A73190B0E}" srcOrd="7" destOrd="0" presId="urn:microsoft.com/office/officeart/2005/8/layout/orgChart1"/>
    <dgm:cxn modelId="{C298A652-9A5F-43A8-BE38-3852EC57CCC3}" type="presParOf" srcId="{AB80CCEF-A2E2-45D8-9642-E03A73190B0E}" destId="{7530A19A-EFC9-4E69-9204-EE5E16DA1BF0}" srcOrd="0" destOrd="0" presId="urn:microsoft.com/office/officeart/2005/8/layout/orgChart1"/>
    <dgm:cxn modelId="{236AA574-4BDF-4B0C-BD06-EEF05B4AE5F8}" type="presParOf" srcId="{7530A19A-EFC9-4E69-9204-EE5E16DA1BF0}" destId="{54D84447-EAA4-41A3-8325-4068E7547684}" srcOrd="0" destOrd="0" presId="urn:microsoft.com/office/officeart/2005/8/layout/orgChart1"/>
    <dgm:cxn modelId="{1BB9CF5A-DBEB-4AF8-997B-FA097A79FFFA}" type="presParOf" srcId="{7530A19A-EFC9-4E69-9204-EE5E16DA1BF0}" destId="{BF265A90-76BA-4DBA-81A7-4D6B51B2B412}" srcOrd="1" destOrd="0" presId="urn:microsoft.com/office/officeart/2005/8/layout/orgChart1"/>
    <dgm:cxn modelId="{B5DA12A5-362C-4F1D-A234-50C88AFA1695}" type="presParOf" srcId="{AB80CCEF-A2E2-45D8-9642-E03A73190B0E}" destId="{22A626DB-BFB1-4094-8DB0-2D85D4E9D1EE}" srcOrd="1" destOrd="0" presId="urn:microsoft.com/office/officeart/2005/8/layout/orgChart1"/>
    <dgm:cxn modelId="{DD2F52F6-57FA-4041-90E5-89E318D02A42}" type="presParOf" srcId="{AB80CCEF-A2E2-45D8-9642-E03A73190B0E}" destId="{3E26E51F-F7F9-4F30-B4FB-007B22DF9C3B}" srcOrd="2" destOrd="0" presId="urn:microsoft.com/office/officeart/2005/8/layout/orgChart1"/>
    <dgm:cxn modelId="{2E9D1F58-D47F-4C7B-BC4E-7D9DA38968ED}" type="presParOf" srcId="{FC87313B-B99C-45F3-8AE9-3BD6C5D1823B}" destId="{2163A313-5BAB-490E-B520-837194EBCD48}"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129D468-164A-4408-B5FC-AE7E08E9E0C8}" type="doc">
      <dgm:prSet loTypeId="urn:microsoft.com/office/officeart/2005/8/layout/orgChart1" loCatId="hierarchy" qsTypeId="urn:microsoft.com/office/officeart/2005/8/quickstyle/simple1" qsCatId="simple" csTypeId="urn:microsoft.com/office/officeart/2005/8/colors/colorful5" csCatId="colorful" phldr="1"/>
      <dgm:spPr/>
      <dgm:t>
        <a:bodyPr/>
        <a:lstStyle/>
        <a:p>
          <a:endParaRPr lang="zh-TW" altLang="en-US"/>
        </a:p>
      </dgm:t>
    </dgm:pt>
    <dgm:pt modelId="{45B46BF8-6B0C-4CC0-8F47-4A5281CA6FED}">
      <dgm:prSet phldrT="[文字]">
        <dgm:style>
          <a:lnRef idx="0">
            <a:schemeClr val="accent4"/>
          </a:lnRef>
          <a:fillRef idx="3">
            <a:schemeClr val="accent4"/>
          </a:fillRef>
          <a:effectRef idx="3">
            <a:schemeClr val="accent4"/>
          </a:effectRef>
          <a:fontRef idx="minor">
            <a:schemeClr val="lt1"/>
          </a:fontRef>
        </dgm:style>
      </dgm:prSet>
      <dgm:spPr/>
      <dgm:t>
        <a:bodyPr/>
        <a:lstStyle/>
        <a:p>
          <a:r>
            <a:rPr lang="en-US" altLang="zh-TW" dirty="0" smtClean="0"/>
            <a:t>HP LaserJet</a:t>
          </a:r>
        </a:p>
        <a:p>
          <a:r>
            <a:rPr lang="en-US" altLang="zh-TW" dirty="0" smtClean="0"/>
            <a:t>Program</a:t>
          </a:r>
          <a:endParaRPr lang="zh-TW" altLang="en-US" dirty="0"/>
        </a:p>
      </dgm:t>
    </dgm:pt>
    <dgm:pt modelId="{2E10F21D-7997-4105-A714-6288B5CE9661}" type="parTrans" cxnId="{2B76C243-DEB2-45DC-9E02-749FD71C25B9}">
      <dgm:prSet/>
      <dgm:spPr/>
      <dgm:t>
        <a:bodyPr/>
        <a:lstStyle/>
        <a:p>
          <a:endParaRPr lang="zh-TW" altLang="en-US"/>
        </a:p>
      </dgm:t>
    </dgm:pt>
    <dgm:pt modelId="{756EFD06-FE33-4C25-B6F2-F1D09C35F071}" type="sibTrans" cxnId="{2B76C243-DEB2-45DC-9E02-749FD71C25B9}">
      <dgm:prSet/>
      <dgm:spPr/>
      <dgm:t>
        <a:bodyPr/>
        <a:lstStyle/>
        <a:p>
          <a:endParaRPr lang="zh-TW" altLang="en-US"/>
        </a:p>
      </dgm:t>
    </dgm:pt>
    <dgm:pt modelId="{CC7E665A-9B8F-4C4E-AF0F-20164C8DC8B7}">
      <dgm:prSet phldrT="[文字]">
        <dgm:style>
          <a:lnRef idx="0">
            <a:schemeClr val="accent3"/>
          </a:lnRef>
          <a:fillRef idx="3">
            <a:schemeClr val="accent3"/>
          </a:fillRef>
          <a:effectRef idx="3">
            <a:schemeClr val="accent3"/>
          </a:effectRef>
          <a:fontRef idx="minor">
            <a:schemeClr val="lt1"/>
          </a:fontRef>
        </dgm:style>
      </dgm:prSet>
      <dgm:spPr/>
      <dgm:t>
        <a:bodyPr/>
        <a:lstStyle/>
        <a:p>
          <a:r>
            <a:rPr lang="en-US" altLang="zh-TW" dirty="0" smtClean="0"/>
            <a:t>HP LaserJet 1020</a:t>
          </a:r>
        </a:p>
        <a:p>
          <a:r>
            <a:rPr lang="en-US" altLang="zh-TW" dirty="0" smtClean="0"/>
            <a:t>Project</a:t>
          </a:r>
          <a:endParaRPr lang="zh-TW" altLang="en-US" dirty="0"/>
        </a:p>
      </dgm:t>
    </dgm:pt>
    <dgm:pt modelId="{292A8430-A32C-4C94-9C3B-97282CFD00FD}" type="parTrans" cxnId="{9A8A5BA9-F774-4247-9A76-247547B06421}">
      <dgm:prSet/>
      <dgm:spPr/>
      <dgm:t>
        <a:bodyPr/>
        <a:lstStyle/>
        <a:p>
          <a:endParaRPr lang="zh-TW" altLang="en-US"/>
        </a:p>
      </dgm:t>
    </dgm:pt>
    <dgm:pt modelId="{B22580C0-67BD-42F4-9CE7-26BDA4BBE7E7}" type="sibTrans" cxnId="{9A8A5BA9-F774-4247-9A76-247547B06421}">
      <dgm:prSet/>
      <dgm:spPr/>
      <dgm:t>
        <a:bodyPr/>
        <a:lstStyle/>
        <a:p>
          <a:endParaRPr lang="zh-TW" altLang="en-US"/>
        </a:p>
      </dgm:t>
    </dgm:pt>
    <dgm:pt modelId="{9A54FF19-1F9B-4D0C-88C1-9B9321914578}">
      <dgm:prSet phldrT="[文字]">
        <dgm:style>
          <a:lnRef idx="0">
            <a:schemeClr val="accent3"/>
          </a:lnRef>
          <a:fillRef idx="3">
            <a:schemeClr val="accent3"/>
          </a:fillRef>
          <a:effectRef idx="3">
            <a:schemeClr val="accent3"/>
          </a:effectRef>
          <a:fontRef idx="minor">
            <a:schemeClr val="lt1"/>
          </a:fontRef>
        </dgm:style>
      </dgm:prSet>
      <dgm:spPr/>
      <dgm:t>
        <a:bodyPr/>
        <a:lstStyle/>
        <a:p>
          <a:r>
            <a:rPr lang="en-US" altLang="zh-TW" dirty="0" smtClean="0"/>
            <a:t>HP LaserJet 1022</a:t>
          </a:r>
        </a:p>
        <a:p>
          <a:r>
            <a:rPr lang="en-US" altLang="zh-TW" dirty="0" smtClean="0"/>
            <a:t>Project</a:t>
          </a:r>
          <a:endParaRPr lang="zh-TW" altLang="en-US" dirty="0"/>
        </a:p>
      </dgm:t>
    </dgm:pt>
    <dgm:pt modelId="{E334E49A-C59A-4ED9-A72F-CE12712C4788}" type="parTrans" cxnId="{E19D07F6-9AA0-46BE-BAA6-33CB315738C8}">
      <dgm:prSet/>
      <dgm:spPr/>
      <dgm:t>
        <a:bodyPr/>
        <a:lstStyle/>
        <a:p>
          <a:endParaRPr lang="zh-TW" altLang="en-US"/>
        </a:p>
      </dgm:t>
    </dgm:pt>
    <dgm:pt modelId="{42193AC6-C810-47DA-AE6C-E050AAAA2125}" type="sibTrans" cxnId="{E19D07F6-9AA0-46BE-BAA6-33CB315738C8}">
      <dgm:prSet/>
      <dgm:spPr/>
      <dgm:t>
        <a:bodyPr/>
        <a:lstStyle/>
        <a:p>
          <a:endParaRPr lang="zh-TW" altLang="en-US"/>
        </a:p>
      </dgm:t>
    </dgm:pt>
    <dgm:pt modelId="{AFB50085-36CF-4AEE-BD84-1D7A57798B5E}">
      <dgm:prSet phldrT="[文字]">
        <dgm:style>
          <a:lnRef idx="0">
            <a:schemeClr val="accent3"/>
          </a:lnRef>
          <a:fillRef idx="3">
            <a:schemeClr val="accent3"/>
          </a:fillRef>
          <a:effectRef idx="3">
            <a:schemeClr val="accent3"/>
          </a:effectRef>
          <a:fontRef idx="minor">
            <a:schemeClr val="lt1"/>
          </a:fontRef>
        </dgm:style>
      </dgm:prSet>
      <dgm:spPr/>
      <dgm:t>
        <a:bodyPr/>
        <a:lstStyle/>
        <a:p>
          <a:r>
            <a:rPr lang="en-US" altLang="zh-TW" dirty="0" smtClean="0"/>
            <a:t>HP LaserJet 1160</a:t>
          </a:r>
        </a:p>
        <a:p>
          <a:r>
            <a:rPr lang="en-US" altLang="zh-TW" dirty="0" smtClean="0"/>
            <a:t>Project</a:t>
          </a:r>
          <a:endParaRPr lang="zh-TW" altLang="en-US" dirty="0"/>
        </a:p>
      </dgm:t>
    </dgm:pt>
    <dgm:pt modelId="{1DB247DE-04AB-462E-889B-95F2C6555251}" type="parTrans" cxnId="{7CF7E03E-ABEE-439F-8586-1935B42DABBA}">
      <dgm:prSet/>
      <dgm:spPr/>
      <dgm:t>
        <a:bodyPr/>
        <a:lstStyle/>
        <a:p>
          <a:endParaRPr lang="zh-TW" altLang="en-US"/>
        </a:p>
      </dgm:t>
    </dgm:pt>
    <dgm:pt modelId="{1AF67543-C71A-48C9-AD44-38BA95B682D1}" type="sibTrans" cxnId="{7CF7E03E-ABEE-439F-8586-1935B42DABBA}">
      <dgm:prSet/>
      <dgm:spPr/>
      <dgm:t>
        <a:bodyPr/>
        <a:lstStyle/>
        <a:p>
          <a:endParaRPr lang="zh-TW" altLang="en-US"/>
        </a:p>
      </dgm:t>
    </dgm:pt>
    <dgm:pt modelId="{095C0A5D-0FD2-4EC6-9A57-E57ECA2AA491}">
      <dgm:prSet>
        <dgm:style>
          <a:lnRef idx="0">
            <a:schemeClr val="accent3"/>
          </a:lnRef>
          <a:fillRef idx="3">
            <a:schemeClr val="accent3"/>
          </a:fillRef>
          <a:effectRef idx="3">
            <a:schemeClr val="accent3"/>
          </a:effectRef>
          <a:fontRef idx="minor">
            <a:schemeClr val="lt1"/>
          </a:fontRef>
        </dgm:style>
      </dgm:prSet>
      <dgm:spPr/>
      <dgm:t>
        <a:bodyPr/>
        <a:lstStyle/>
        <a:p>
          <a:r>
            <a:rPr lang="en-US" altLang="zh-TW" dirty="0" smtClean="0"/>
            <a:t>HP LaserJet 1320</a:t>
          </a:r>
        </a:p>
        <a:p>
          <a:r>
            <a:rPr lang="en-US" altLang="zh-TW" dirty="0" smtClean="0"/>
            <a:t>Project</a:t>
          </a:r>
          <a:endParaRPr lang="zh-TW" altLang="en-US" dirty="0"/>
        </a:p>
      </dgm:t>
    </dgm:pt>
    <dgm:pt modelId="{17104E45-D664-42A8-9CA7-6D051EA7AD76}" type="parTrans" cxnId="{F0B7DD28-9A66-4B86-89A0-943D93F281CE}">
      <dgm:prSet/>
      <dgm:spPr/>
      <dgm:t>
        <a:bodyPr/>
        <a:lstStyle/>
        <a:p>
          <a:endParaRPr lang="zh-TW" altLang="en-US"/>
        </a:p>
      </dgm:t>
    </dgm:pt>
    <dgm:pt modelId="{19E3881B-E8EE-4756-9CAA-73544E45EC8C}" type="sibTrans" cxnId="{F0B7DD28-9A66-4B86-89A0-943D93F281CE}">
      <dgm:prSet/>
      <dgm:spPr/>
      <dgm:t>
        <a:bodyPr/>
        <a:lstStyle/>
        <a:p>
          <a:endParaRPr lang="zh-TW" altLang="en-US"/>
        </a:p>
      </dgm:t>
    </dgm:pt>
    <dgm:pt modelId="{10BF27FF-9BB0-4A10-99D9-210854D8C523}" type="pres">
      <dgm:prSet presAssocID="{E129D468-164A-4408-B5FC-AE7E08E9E0C8}" presName="hierChild1" presStyleCnt="0">
        <dgm:presLayoutVars>
          <dgm:orgChart val="1"/>
          <dgm:chPref val="1"/>
          <dgm:dir/>
          <dgm:animOne val="branch"/>
          <dgm:animLvl val="lvl"/>
          <dgm:resizeHandles/>
        </dgm:presLayoutVars>
      </dgm:prSet>
      <dgm:spPr/>
      <dgm:t>
        <a:bodyPr/>
        <a:lstStyle/>
        <a:p>
          <a:endParaRPr lang="zh-TW" altLang="en-US"/>
        </a:p>
      </dgm:t>
    </dgm:pt>
    <dgm:pt modelId="{9DBEAE55-10A4-4A2A-A335-3E79E44F580C}" type="pres">
      <dgm:prSet presAssocID="{45B46BF8-6B0C-4CC0-8F47-4A5281CA6FED}" presName="hierRoot1" presStyleCnt="0">
        <dgm:presLayoutVars>
          <dgm:hierBranch val="init"/>
        </dgm:presLayoutVars>
      </dgm:prSet>
      <dgm:spPr/>
    </dgm:pt>
    <dgm:pt modelId="{2E357E60-4F35-4BB8-A70C-A9D9BAF34053}" type="pres">
      <dgm:prSet presAssocID="{45B46BF8-6B0C-4CC0-8F47-4A5281CA6FED}" presName="rootComposite1" presStyleCnt="0"/>
      <dgm:spPr/>
    </dgm:pt>
    <dgm:pt modelId="{F51AE527-21AF-4F51-91EB-B2A98AA2671C}" type="pres">
      <dgm:prSet presAssocID="{45B46BF8-6B0C-4CC0-8F47-4A5281CA6FED}" presName="rootText1" presStyleLbl="node0" presStyleIdx="0" presStyleCnt="1">
        <dgm:presLayoutVars>
          <dgm:chPref val="3"/>
        </dgm:presLayoutVars>
      </dgm:prSet>
      <dgm:spPr/>
      <dgm:t>
        <a:bodyPr/>
        <a:lstStyle/>
        <a:p>
          <a:endParaRPr lang="zh-TW" altLang="en-US"/>
        </a:p>
      </dgm:t>
    </dgm:pt>
    <dgm:pt modelId="{3A9B4912-B076-4C7A-AD34-780B48BA568F}" type="pres">
      <dgm:prSet presAssocID="{45B46BF8-6B0C-4CC0-8F47-4A5281CA6FED}" presName="rootConnector1" presStyleLbl="node1" presStyleIdx="0" presStyleCnt="0"/>
      <dgm:spPr/>
      <dgm:t>
        <a:bodyPr/>
        <a:lstStyle/>
        <a:p>
          <a:endParaRPr lang="zh-TW" altLang="en-US"/>
        </a:p>
      </dgm:t>
    </dgm:pt>
    <dgm:pt modelId="{CC6C8196-D8A3-4867-92A6-3832930B6CFA}" type="pres">
      <dgm:prSet presAssocID="{45B46BF8-6B0C-4CC0-8F47-4A5281CA6FED}" presName="hierChild2" presStyleCnt="0"/>
      <dgm:spPr/>
    </dgm:pt>
    <dgm:pt modelId="{A71DEB6A-FAF3-4316-93BC-8D347DEDB86C}" type="pres">
      <dgm:prSet presAssocID="{292A8430-A32C-4C94-9C3B-97282CFD00FD}" presName="Name37" presStyleLbl="parChTrans1D2" presStyleIdx="0" presStyleCnt="4"/>
      <dgm:spPr/>
      <dgm:t>
        <a:bodyPr/>
        <a:lstStyle/>
        <a:p>
          <a:endParaRPr lang="zh-TW" altLang="en-US"/>
        </a:p>
      </dgm:t>
    </dgm:pt>
    <dgm:pt modelId="{8B1AA5F7-2E25-4508-AC0B-D535D3746329}" type="pres">
      <dgm:prSet presAssocID="{CC7E665A-9B8F-4C4E-AF0F-20164C8DC8B7}" presName="hierRoot2" presStyleCnt="0">
        <dgm:presLayoutVars>
          <dgm:hierBranch val="init"/>
        </dgm:presLayoutVars>
      </dgm:prSet>
      <dgm:spPr/>
    </dgm:pt>
    <dgm:pt modelId="{BBA3DA0C-962D-411B-9DE9-B8C9E8D76BBF}" type="pres">
      <dgm:prSet presAssocID="{CC7E665A-9B8F-4C4E-AF0F-20164C8DC8B7}" presName="rootComposite" presStyleCnt="0"/>
      <dgm:spPr/>
    </dgm:pt>
    <dgm:pt modelId="{2ABEAE15-B40A-4F71-847A-81BDE05DB4E7}" type="pres">
      <dgm:prSet presAssocID="{CC7E665A-9B8F-4C4E-AF0F-20164C8DC8B7}" presName="rootText" presStyleLbl="node2" presStyleIdx="0" presStyleCnt="4">
        <dgm:presLayoutVars>
          <dgm:chPref val="3"/>
        </dgm:presLayoutVars>
      </dgm:prSet>
      <dgm:spPr/>
      <dgm:t>
        <a:bodyPr/>
        <a:lstStyle/>
        <a:p>
          <a:endParaRPr lang="zh-TW" altLang="en-US"/>
        </a:p>
      </dgm:t>
    </dgm:pt>
    <dgm:pt modelId="{DB075FA4-D709-498F-8903-9B54AFF9686A}" type="pres">
      <dgm:prSet presAssocID="{CC7E665A-9B8F-4C4E-AF0F-20164C8DC8B7}" presName="rootConnector" presStyleLbl="node2" presStyleIdx="0" presStyleCnt="4"/>
      <dgm:spPr/>
      <dgm:t>
        <a:bodyPr/>
        <a:lstStyle/>
        <a:p>
          <a:endParaRPr lang="zh-TW" altLang="en-US"/>
        </a:p>
      </dgm:t>
    </dgm:pt>
    <dgm:pt modelId="{E23E638A-229C-4E6E-95AE-80B45DEC3FC4}" type="pres">
      <dgm:prSet presAssocID="{CC7E665A-9B8F-4C4E-AF0F-20164C8DC8B7}" presName="hierChild4" presStyleCnt="0"/>
      <dgm:spPr/>
    </dgm:pt>
    <dgm:pt modelId="{74F011F9-46A7-4133-B7D0-88F085818930}" type="pres">
      <dgm:prSet presAssocID="{CC7E665A-9B8F-4C4E-AF0F-20164C8DC8B7}" presName="hierChild5" presStyleCnt="0"/>
      <dgm:spPr/>
    </dgm:pt>
    <dgm:pt modelId="{2B3409B4-27F7-48D5-9898-84D63B3ED0D0}" type="pres">
      <dgm:prSet presAssocID="{E334E49A-C59A-4ED9-A72F-CE12712C4788}" presName="Name37" presStyleLbl="parChTrans1D2" presStyleIdx="1" presStyleCnt="4"/>
      <dgm:spPr/>
      <dgm:t>
        <a:bodyPr/>
        <a:lstStyle/>
        <a:p>
          <a:endParaRPr lang="zh-TW" altLang="en-US"/>
        </a:p>
      </dgm:t>
    </dgm:pt>
    <dgm:pt modelId="{8BCA4036-F880-4A85-BFAE-0743F8248FF0}" type="pres">
      <dgm:prSet presAssocID="{9A54FF19-1F9B-4D0C-88C1-9B9321914578}" presName="hierRoot2" presStyleCnt="0">
        <dgm:presLayoutVars>
          <dgm:hierBranch val="init"/>
        </dgm:presLayoutVars>
      </dgm:prSet>
      <dgm:spPr/>
    </dgm:pt>
    <dgm:pt modelId="{C3D9474F-A4EF-43C3-BD45-4D2A2406D2D5}" type="pres">
      <dgm:prSet presAssocID="{9A54FF19-1F9B-4D0C-88C1-9B9321914578}" presName="rootComposite" presStyleCnt="0"/>
      <dgm:spPr/>
    </dgm:pt>
    <dgm:pt modelId="{6EBB8BD5-6520-4ABB-8319-609B07D222AF}" type="pres">
      <dgm:prSet presAssocID="{9A54FF19-1F9B-4D0C-88C1-9B9321914578}" presName="rootText" presStyleLbl="node2" presStyleIdx="1" presStyleCnt="4">
        <dgm:presLayoutVars>
          <dgm:chPref val="3"/>
        </dgm:presLayoutVars>
      </dgm:prSet>
      <dgm:spPr/>
      <dgm:t>
        <a:bodyPr/>
        <a:lstStyle/>
        <a:p>
          <a:endParaRPr lang="zh-TW" altLang="en-US"/>
        </a:p>
      </dgm:t>
    </dgm:pt>
    <dgm:pt modelId="{FCB27069-29EF-44AB-8C51-A8B9CE1B79FE}" type="pres">
      <dgm:prSet presAssocID="{9A54FF19-1F9B-4D0C-88C1-9B9321914578}" presName="rootConnector" presStyleLbl="node2" presStyleIdx="1" presStyleCnt="4"/>
      <dgm:spPr/>
      <dgm:t>
        <a:bodyPr/>
        <a:lstStyle/>
        <a:p>
          <a:endParaRPr lang="zh-TW" altLang="en-US"/>
        </a:p>
      </dgm:t>
    </dgm:pt>
    <dgm:pt modelId="{409D80C2-5545-4876-A41D-5D6A67E334E5}" type="pres">
      <dgm:prSet presAssocID="{9A54FF19-1F9B-4D0C-88C1-9B9321914578}" presName="hierChild4" presStyleCnt="0"/>
      <dgm:spPr/>
    </dgm:pt>
    <dgm:pt modelId="{5A54D778-3F3A-4AFA-BF8D-5421375C06E9}" type="pres">
      <dgm:prSet presAssocID="{9A54FF19-1F9B-4D0C-88C1-9B9321914578}" presName="hierChild5" presStyleCnt="0"/>
      <dgm:spPr/>
    </dgm:pt>
    <dgm:pt modelId="{CC78921D-D64F-433C-BD9C-3D2262492962}" type="pres">
      <dgm:prSet presAssocID="{1DB247DE-04AB-462E-889B-95F2C6555251}" presName="Name37" presStyleLbl="parChTrans1D2" presStyleIdx="2" presStyleCnt="4"/>
      <dgm:spPr/>
      <dgm:t>
        <a:bodyPr/>
        <a:lstStyle/>
        <a:p>
          <a:endParaRPr lang="zh-TW" altLang="en-US"/>
        </a:p>
      </dgm:t>
    </dgm:pt>
    <dgm:pt modelId="{406A0BB9-150C-42C7-A302-623942ECD8B1}" type="pres">
      <dgm:prSet presAssocID="{AFB50085-36CF-4AEE-BD84-1D7A57798B5E}" presName="hierRoot2" presStyleCnt="0">
        <dgm:presLayoutVars>
          <dgm:hierBranch val="init"/>
        </dgm:presLayoutVars>
      </dgm:prSet>
      <dgm:spPr/>
    </dgm:pt>
    <dgm:pt modelId="{862EC4C8-34BC-4975-8D35-0D4155050382}" type="pres">
      <dgm:prSet presAssocID="{AFB50085-36CF-4AEE-BD84-1D7A57798B5E}" presName="rootComposite" presStyleCnt="0"/>
      <dgm:spPr/>
    </dgm:pt>
    <dgm:pt modelId="{03D3913C-FAFA-4090-8BB4-63954B5F5557}" type="pres">
      <dgm:prSet presAssocID="{AFB50085-36CF-4AEE-BD84-1D7A57798B5E}" presName="rootText" presStyleLbl="node2" presStyleIdx="2" presStyleCnt="4">
        <dgm:presLayoutVars>
          <dgm:chPref val="3"/>
        </dgm:presLayoutVars>
      </dgm:prSet>
      <dgm:spPr/>
      <dgm:t>
        <a:bodyPr/>
        <a:lstStyle/>
        <a:p>
          <a:endParaRPr lang="zh-TW" altLang="en-US"/>
        </a:p>
      </dgm:t>
    </dgm:pt>
    <dgm:pt modelId="{26AF9037-CB3B-4E41-9955-638D9090EF54}" type="pres">
      <dgm:prSet presAssocID="{AFB50085-36CF-4AEE-BD84-1D7A57798B5E}" presName="rootConnector" presStyleLbl="node2" presStyleIdx="2" presStyleCnt="4"/>
      <dgm:spPr/>
      <dgm:t>
        <a:bodyPr/>
        <a:lstStyle/>
        <a:p>
          <a:endParaRPr lang="zh-TW" altLang="en-US"/>
        </a:p>
      </dgm:t>
    </dgm:pt>
    <dgm:pt modelId="{242D9AA1-B734-4CCF-B0C0-59184D6EF3F8}" type="pres">
      <dgm:prSet presAssocID="{AFB50085-36CF-4AEE-BD84-1D7A57798B5E}" presName="hierChild4" presStyleCnt="0"/>
      <dgm:spPr/>
    </dgm:pt>
    <dgm:pt modelId="{5FD6F9EA-1E68-44C9-AE80-7236CCC58C98}" type="pres">
      <dgm:prSet presAssocID="{AFB50085-36CF-4AEE-BD84-1D7A57798B5E}" presName="hierChild5" presStyleCnt="0"/>
      <dgm:spPr/>
    </dgm:pt>
    <dgm:pt modelId="{76D856BB-0887-4561-A9B8-8FA42CA15BB8}" type="pres">
      <dgm:prSet presAssocID="{17104E45-D664-42A8-9CA7-6D051EA7AD76}" presName="Name37" presStyleLbl="parChTrans1D2" presStyleIdx="3" presStyleCnt="4"/>
      <dgm:spPr/>
      <dgm:t>
        <a:bodyPr/>
        <a:lstStyle/>
        <a:p>
          <a:endParaRPr lang="zh-TW" altLang="en-US"/>
        </a:p>
      </dgm:t>
    </dgm:pt>
    <dgm:pt modelId="{CBCCF85F-3718-4F60-8278-548CAF00ABF2}" type="pres">
      <dgm:prSet presAssocID="{095C0A5D-0FD2-4EC6-9A57-E57ECA2AA491}" presName="hierRoot2" presStyleCnt="0">
        <dgm:presLayoutVars>
          <dgm:hierBranch val="init"/>
        </dgm:presLayoutVars>
      </dgm:prSet>
      <dgm:spPr/>
    </dgm:pt>
    <dgm:pt modelId="{8A5A3F9A-A2C0-4C0D-8825-A92725EB256A}" type="pres">
      <dgm:prSet presAssocID="{095C0A5D-0FD2-4EC6-9A57-E57ECA2AA491}" presName="rootComposite" presStyleCnt="0"/>
      <dgm:spPr/>
    </dgm:pt>
    <dgm:pt modelId="{9DDBA89E-2F4F-4A1F-A674-D753A1B648BB}" type="pres">
      <dgm:prSet presAssocID="{095C0A5D-0FD2-4EC6-9A57-E57ECA2AA491}" presName="rootText" presStyleLbl="node2" presStyleIdx="3" presStyleCnt="4">
        <dgm:presLayoutVars>
          <dgm:chPref val="3"/>
        </dgm:presLayoutVars>
      </dgm:prSet>
      <dgm:spPr/>
      <dgm:t>
        <a:bodyPr/>
        <a:lstStyle/>
        <a:p>
          <a:endParaRPr lang="zh-TW" altLang="en-US"/>
        </a:p>
      </dgm:t>
    </dgm:pt>
    <dgm:pt modelId="{5F27CA1A-0507-41CD-91B3-0905903580B9}" type="pres">
      <dgm:prSet presAssocID="{095C0A5D-0FD2-4EC6-9A57-E57ECA2AA491}" presName="rootConnector" presStyleLbl="node2" presStyleIdx="3" presStyleCnt="4"/>
      <dgm:spPr/>
      <dgm:t>
        <a:bodyPr/>
        <a:lstStyle/>
        <a:p>
          <a:endParaRPr lang="zh-TW" altLang="en-US"/>
        </a:p>
      </dgm:t>
    </dgm:pt>
    <dgm:pt modelId="{C2B8DC38-BF6E-4C56-BFBC-0A0DC2BD7998}" type="pres">
      <dgm:prSet presAssocID="{095C0A5D-0FD2-4EC6-9A57-E57ECA2AA491}" presName="hierChild4" presStyleCnt="0"/>
      <dgm:spPr/>
    </dgm:pt>
    <dgm:pt modelId="{6A330921-5D1B-46E7-B5E1-E231C5FEA5E9}" type="pres">
      <dgm:prSet presAssocID="{095C0A5D-0FD2-4EC6-9A57-E57ECA2AA491}" presName="hierChild5" presStyleCnt="0"/>
      <dgm:spPr/>
    </dgm:pt>
    <dgm:pt modelId="{A7ABF862-9F9E-4FAE-B645-7AE3BA350020}" type="pres">
      <dgm:prSet presAssocID="{45B46BF8-6B0C-4CC0-8F47-4A5281CA6FED}" presName="hierChild3" presStyleCnt="0"/>
      <dgm:spPr/>
    </dgm:pt>
  </dgm:ptLst>
  <dgm:cxnLst>
    <dgm:cxn modelId="{C2CDE2D4-59DA-47E8-9E70-7C15E3566322}" type="presOf" srcId="{45B46BF8-6B0C-4CC0-8F47-4A5281CA6FED}" destId="{F51AE527-21AF-4F51-91EB-B2A98AA2671C}" srcOrd="0" destOrd="0" presId="urn:microsoft.com/office/officeart/2005/8/layout/orgChart1"/>
    <dgm:cxn modelId="{27A2239B-A068-4E02-AE26-CB00758F0632}" type="presOf" srcId="{CC7E665A-9B8F-4C4E-AF0F-20164C8DC8B7}" destId="{2ABEAE15-B40A-4F71-847A-81BDE05DB4E7}" srcOrd="0" destOrd="0" presId="urn:microsoft.com/office/officeart/2005/8/layout/orgChart1"/>
    <dgm:cxn modelId="{9A8A5BA9-F774-4247-9A76-247547B06421}" srcId="{45B46BF8-6B0C-4CC0-8F47-4A5281CA6FED}" destId="{CC7E665A-9B8F-4C4E-AF0F-20164C8DC8B7}" srcOrd="0" destOrd="0" parTransId="{292A8430-A32C-4C94-9C3B-97282CFD00FD}" sibTransId="{B22580C0-67BD-42F4-9CE7-26BDA4BBE7E7}"/>
    <dgm:cxn modelId="{E19D07F6-9AA0-46BE-BAA6-33CB315738C8}" srcId="{45B46BF8-6B0C-4CC0-8F47-4A5281CA6FED}" destId="{9A54FF19-1F9B-4D0C-88C1-9B9321914578}" srcOrd="1" destOrd="0" parTransId="{E334E49A-C59A-4ED9-A72F-CE12712C4788}" sibTransId="{42193AC6-C810-47DA-AE6C-E050AAAA2125}"/>
    <dgm:cxn modelId="{F0B7DD28-9A66-4B86-89A0-943D93F281CE}" srcId="{45B46BF8-6B0C-4CC0-8F47-4A5281CA6FED}" destId="{095C0A5D-0FD2-4EC6-9A57-E57ECA2AA491}" srcOrd="3" destOrd="0" parTransId="{17104E45-D664-42A8-9CA7-6D051EA7AD76}" sibTransId="{19E3881B-E8EE-4756-9CAA-73544E45EC8C}"/>
    <dgm:cxn modelId="{7CF7E03E-ABEE-439F-8586-1935B42DABBA}" srcId="{45B46BF8-6B0C-4CC0-8F47-4A5281CA6FED}" destId="{AFB50085-36CF-4AEE-BD84-1D7A57798B5E}" srcOrd="2" destOrd="0" parTransId="{1DB247DE-04AB-462E-889B-95F2C6555251}" sibTransId="{1AF67543-C71A-48C9-AD44-38BA95B682D1}"/>
    <dgm:cxn modelId="{C27418AB-0B6B-41D6-BEC7-C209449A2D6D}" type="presOf" srcId="{17104E45-D664-42A8-9CA7-6D051EA7AD76}" destId="{76D856BB-0887-4561-A9B8-8FA42CA15BB8}" srcOrd="0" destOrd="0" presId="urn:microsoft.com/office/officeart/2005/8/layout/orgChart1"/>
    <dgm:cxn modelId="{40D61D68-9D7B-4AF7-A967-21ACEDA12748}" type="presOf" srcId="{095C0A5D-0FD2-4EC6-9A57-E57ECA2AA491}" destId="{5F27CA1A-0507-41CD-91B3-0905903580B9}" srcOrd="1" destOrd="0" presId="urn:microsoft.com/office/officeart/2005/8/layout/orgChart1"/>
    <dgm:cxn modelId="{FA559E85-60F8-4A10-B160-39F29245FB52}" type="presOf" srcId="{095C0A5D-0FD2-4EC6-9A57-E57ECA2AA491}" destId="{9DDBA89E-2F4F-4A1F-A674-D753A1B648BB}" srcOrd="0" destOrd="0" presId="urn:microsoft.com/office/officeart/2005/8/layout/orgChart1"/>
    <dgm:cxn modelId="{1EC06A70-8ACC-45F0-9991-EA283A01E9CB}" type="presOf" srcId="{292A8430-A32C-4C94-9C3B-97282CFD00FD}" destId="{A71DEB6A-FAF3-4316-93BC-8D347DEDB86C}" srcOrd="0" destOrd="0" presId="urn:microsoft.com/office/officeart/2005/8/layout/orgChart1"/>
    <dgm:cxn modelId="{8E5E6DF4-EBA6-4828-B0FE-8B8515B4C012}" type="presOf" srcId="{9A54FF19-1F9B-4D0C-88C1-9B9321914578}" destId="{6EBB8BD5-6520-4ABB-8319-609B07D222AF}" srcOrd="0" destOrd="0" presId="urn:microsoft.com/office/officeart/2005/8/layout/orgChart1"/>
    <dgm:cxn modelId="{2B76C243-DEB2-45DC-9E02-749FD71C25B9}" srcId="{E129D468-164A-4408-B5FC-AE7E08E9E0C8}" destId="{45B46BF8-6B0C-4CC0-8F47-4A5281CA6FED}" srcOrd="0" destOrd="0" parTransId="{2E10F21D-7997-4105-A714-6288B5CE9661}" sibTransId="{756EFD06-FE33-4C25-B6F2-F1D09C35F071}"/>
    <dgm:cxn modelId="{827CCD8C-9BE3-4913-BD99-C337F76C1640}" type="presOf" srcId="{CC7E665A-9B8F-4C4E-AF0F-20164C8DC8B7}" destId="{DB075FA4-D709-498F-8903-9B54AFF9686A}" srcOrd="1" destOrd="0" presId="urn:microsoft.com/office/officeart/2005/8/layout/orgChart1"/>
    <dgm:cxn modelId="{4479AE28-6F42-429B-B986-2B867420D915}" type="presOf" srcId="{E129D468-164A-4408-B5FC-AE7E08E9E0C8}" destId="{10BF27FF-9BB0-4A10-99D9-210854D8C523}" srcOrd="0" destOrd="0" presId="urn:microsoft.com/office/officeart/2005/8/layout/orgChart1"/>
    <dgm:cxn modelId="{3EA88823-5D33-4684-98CA-8322AD0359FA}" type="presOf" srcId="{1DB247DE-04AB-462E-889B-95F2C6555251}" destId="{CC78921D-D64F-433C-BD9C-3D2262492962}" srcOrd="0" destOrd="0" presId="urn:microsoft.com/office/officeart/2005/8/layout/orgChart1"/>
    <dgm:cxn modelId="{3E43D50A-23E0-487C-AD94-0134A09E21E2}" type="presOf" srcId="{45B46BF8-6B0C-4CC0-8F47-4A5281CA6FED}" destId="{3A9B4912-B076-4C7A-AD34-780B48BA568F}" srcOrd="1" destOrd="0" presId="urn:microsoft.com/office/officeart/2005/8/layout/orgChart1"/>
    <dgm:cxn modelId="{94EB9E59-3002-4AF4-A31E-B11A2388547C}" type="presOf" srcId="{AFB50085-36CF-4AEE-BD84-1D7A57798B5E}" destId="{03D3913C-FAFA-4090-8BB4-63954B5F5557}" srcOrd="0" destOrd="0" presId="urn:microsoft.com/office/officeart/2005/8/layout/orgChart1"/>
    <dgm:cxn modelId="{8D7FF283-5F06-42DC-943C-813F9C762021}" type="presOf" srcId="{AFB50085-36CF-4AEE-BD84-1D7A57798B5E}" destId="{26AF9037-CB3B-4E41-9955-638D9090EF54}" srcOrd="1" destOrd="0" presId="urn:microsoft.com/office/officeart/2005/8/layout/orgChart1"/>
    <dgm:cxn modelId="{8113C215-A4B0-4FC7-83AC-76E6D39ACD35}" type="presOf" srcId="{E334E49A-C59A-4ED9-A72F-CE12712C4788}" destId="{2B3409B4-27F7-48D5-9898-84D63B3ED0D0}" srcOrd="0" destOrd="0" presId="urn:microsoft.com/office/officeart/2005/8/layout/orgChart1"/>
    <dgm:cxn modelId="{716FE868-7454-432D-9D55-C05247CC15A8}" type="presOf" srcId="{9A54FF19-1F9B-4D0C-88C1-9B9321914578}" destId="{FCB27069-29EF-44AB-8C51-A8B9CE1B79FE}" srcOrd="1" destOrd="0" presId="urn:microsoft.com/office/officeart/2005/8/layout/orgChart1"/>
    <dgm:cxn modelId="{3F676AEA-0717-4A8E-9B5D-0D3C4AFA966F}" type="presParOf" srcId="{10BF27FF-9BB0-4A10-99D9-210854D8C523}" destId="{9DBEAE55-10A4-4A2A-A335-3E79E44F580C}" srcOrd="0" destOrd="0" presId="urn:microsoft.com/office/officeart/2005/8/layout/orgChart1"/>
    <dgm:cxn modelId="{FC42483E-7AE7-49E4-BF92-37D9FDB73F22}" type="presParOf" srcId="{9DBEAE55-10A4-4A2A-A335-3E79E44F580C}" destId="{2E357E60-4F35-4BB8-A70C-A9D9BAF34053}" srcOrd="0" destOrd="0" presId="urn:microsoft.com/office/officeart/2005/8/layout/orgChart1"/>
    <dgm:cxn modelId="{AFD3406D-3BAF-4E36-89E6-356ACE0A2148}" type="presParOf" srcId="{2E357E60-4F35-4BB8-A70C-A9D9BAF34053}" destId="{F51AE527-21AF-4F51-91EB-B2A98AA2671C}" srcOrd="0" destOrd="0" presId="urn:microsoft.com/office/officeart/2005/8/layout/orgChart1"/>
    <dgm:cxn modelId="{CBFD774F-AFFB-4D51-9926-C19BE4D02025}" type="presParOf" srcId="{2E357E60-4F35-4BB8-A70C-A9D9BAF34053}" destId="{3A9B4912-B076-4C7A-AD34-780B48BA568F}" srcOrd="1" destOrd="0" presId="urn:microsoft.com/office/officeart/2005/8/layout/orgChart1"/>
    <dgm:cxn modelId="{C5D7DA41-20D3-4F3E-B0E8-7485F0889ED6}" type="presParOf" srcId="{9DBEAE55-10A4-4A2A-A335-3E79E44F580C}" destId="{CC6C8196-D8A3-4867-92A6-3832930B6CFA}" srcOrd="1" destOrd="0" presId="urn:microsoft.com/office/officeart/2005/8/layout/orgChart1"/>
    <dgm:cxn modelId="{1B9E4026-ED2E-4AB1-8631-3591F4B87595}" type="presParOf" srcId="{CC6C8196-D8A3-4867-92A6-3832930B6CFA}" destId="{A71DEB6A-FAF3-4316-93BC-8D347DEDB86C}" srcOrd="0" destOrd="0" presId="urn:microsoft.com/office/officeart/2005/8/layout/orgChart1"/>
    <dgm:cxn modelId="{E8D78121-FC49-404C-B941-73116B4E9867}" type="presParOf" srcId="{CC6C8196-D8A3-4867-92A6-3832930B6CFA}" destId="{8B1AA5F7-2E25-4508-AC0B-D535D3746329}" srcOrd="1" destOrd="0" presId="urn:microsoft.com/office/officeart/2005/8/layout/orgChart1"/>
    <dgm:cxn modelId="{C2D49E5A-EF27-4E4A-B675-0109F26A5ABB}" type="presParOf" srcId="{8B1AA5F7-2E25-4508-AC0B-D535D3746329}" destId="{BBA3DA0C-962D-411B-9DE9-B8C9E8D76BBF}" srcOrd="0" destOrd="0" presId="urn:microsoft.com/office/officeart/2005/8/layout/orgChart1"/>
    <dgm:cxn modelId="{47A0F75A-5C5E-455E-BD79-B450CFAF0AAA}" type="presParOf" srcId="{BBA3DA0C-962D-411B-9DE9-B8C9E8D76BBF}" destId="{2ABEAE15-B40A-4F71-847A-81BDE05DB4E7}" srcOrd="0" destOrd="0" presId="urn:microsoft.com/office/officeart/2005/8/layout/orgChart1"/>
    <dgm:cxn modelId="{9401D15A-67DD-436A-A364-8666D7AA67D5}" type="presParOf" srcId="{BBA3DA0C-962D-411B-9DE9-B8C9E8D76BBF}" destId="{DB075FA4-D709-498F-8903-9B54AFF9686A}" srcOrd="1" destOrd="0" presId="urn:microsoft.com/office/officeart/2005/8/layout/orgChart1"/>
    <dgm:cxn modelId="{ADBE3E2D-F87D-4FB5-A9D8-4578A4F79548}" type="presParOf" srcId="{8B1AA5F7-2E25-4508-AC0B-D535D3746329}" destId="{E23E638A-229C-4E6E-95AE-80B45DEC3FC4}" srcOrd="1" destOrd="0" presId="urn:microsoft.com/office/officeart/2005/8/layout/orgChart1"/>
    <dgm:cxn modelId="{C104C371-46CB-4BE2-86EF-0CBCC2C9B7B9}" type="presParOf" srcId="{8B1AA5F7-2E25-4508-AC0B-D535D3746329}" destId="{74F011F9-46A7-4133-B7D0-88F085818930}" srcOrd="2" destOrd="0" presId="urn:microsoft.com/office/officeart/2005/8/layout/orgChart1"/>
    <dgm:cxn modelId="{B6710C04-A171-47EA-A4AF-27A6711EC72F}" type="presParOf" srcId="{CC6C8196-D8A3-4867-92A6-3832930B6CFA}" destId="{2B3409B4-27F7-48D5-9898-84D63B3ED0D0}" srcOrd="2" destOrd="0" presId="urn:microsoft.com/office/officeart/2005/8/layout/orgChart1"/>
    <dgm:cxn modelId="{10AD7449-7746-4814-9E70-3673FF93BCA4}" type="presParOf" srcId="{CC6C8196-D8A3-4867-92A6-3832930B6CFA}" destId="{8BCA4036-F880-4A85-BFAE-0743F8248FF0}" srcOrd="3" destOrd="0" presId="urn:microsoft.com/office/officeart/2005/8/layout/orgChart1"/>
    <dgm:cxn modelId="{FDBBB2C8-0530-461A-B466-73E806A9BA8A}" type="presParOf" srcId="{8BCA4036-F880-4A85-BFAE-0743F8248FF0}" destId="{C3D9474F-A4EF-43C3-BD45-4D2A2406D2D5}" srcOrd="0" destOrd="0" presId="urn:microsoft.com/office/officeart/2005/8/layout/orgChart1"/>
    <dgm:cxn modelId="{F8B4203A-3912-45B2-BD47-87A948EC10D5}" type="presParOf" srcId="{C3D9474F-A4EF-43C3-BD45-4D2A2406D2D5}" destId="{6EBB8BD5-6520-4ABB-8319-609B07D222AF}" srcOrd="0" destOrd="0" presId="urn:microsoft.com/office/officeart/2005/8/layout/orgChart1"/>
    <dgm:cxn modelId="{F1F182A5-250F-4CCD-A8F5-F4E0D77936CE}" type="presParOf" srcId="{C3D9474F-A4EF-43C3-BD45-4D2A2406D2D5}" destId="{FCB27069-29EF-44AB-8C51-A8B9CE1B79FE}" srcOrd="1" destOrd="0" presId="urn:microsoft.com/office/officeart/2005/8/layout/orgChart1"/>
    <dgm:cxn modelId="{9721ADC6-F5FC-40BF-A707-297383C43E31}" type="presParOf" srcId="{8BCA4036-F880-4A85-BFAE-0743F8248FF0}" destId="{409D80C2-5545-4876-A41D-5D6A67E334E5}" srcOrd="1" destOrd="0" presId="urn:microsoft.com/office/officeart/2005/8/layout/orgChart1"/>
    <dgm:cxn modelId="{38AD507D-4722-46D7-851E-43CF8AFEBE57}" type="presParOf" srcId="{8BCA4036-F880-4A85-BFAE-0743F8248FF0}" destId="{5A54D778-3F3A-4AFA-BF8D-5421375C06E9}" srcOrd="2" destOrd="0" presId="urn:microsoft.com/office/officeart/2005/8/layout/orgChart1"/>
    <dgm:cxn modelId="{1BAD27F2-C3C5-4DEE-9220-F39FE973FAB8}" type="presParOf" srcId="{CC6C8196-D8A3-4867-92A6-3832930B6CFA}" destId="{CC78921D-D64F-433C-BD9C-3D2262492962}" srcOrd="4" destOrd="0" presId="urn:microsoft.com/office/officeart/2005/8/layout/orgChart1"/>
    <dgm:cxn modelId="{1B837DAB-FEFE-4A89-8307-2249B1148FFC}" type="presParOf" srcId="{CC6C8196-D8A3-4867-92A6-3832930B6CFA}" destId="{406A0BB9-150C-42C7-A302-623942ECD8B1}" srcOrd="5" destOrd="0" presId="urn:microsoft.com/office/officeart/2005/8/layout/orgChart1"/>
    <dgm:cxn modelId="{B7760392-03F4-4D65-990F-896C85AF9467}" type="presParOf" srcId="{406A0BB9-150C-42C7-A302-623942ECD8B1}" destId="{862EC4C8-34BC-4975-8D35-0D4155050382}" srcOrd="0" destOrd="0" presId="urn:microsoft.com/office/officeart/2005/8/layout/orgChart1"/>
    <dgm:cxn modelId="{57F3C13C-C097-466D-8C15-2888B09E0516}" type="presParOf" srcId="{862EC4C8-34BC-4975-8D35-0D4155050382}" destId="{03D3913C-FAFA-4090-8BB4-63954B5F5557}" srcOrd="0" destOrd="0" presId="urn:microsoft.com/office/officeart/2005/8/layout/orgChart1"/>
    <dgm:cxn modelId="{684D3029-6819-4811-A39E-9240FDCE8C11}" type="presParOf" srcId="{862EC4C8-34BC-4975-8D35-0D4155050382}" destId="{26AF9037-CB3B-4E41-9955-638D9090EF54}" srcOrd="1" destOrd="0" presId="urn:microsoft.com/office/officeart/2005/8/layout/orgChart1"/>
    <dgm:cxn modelId="{6958C266-E25F-4690-9C90-FEF8548AC2C3}" type="presParOf" srcId="{406A0BB9-150C-42C7-A302-623942ECD8B1}" destId="{242D9AA1-B734-4CCF-B0C0-59184D6EF3F8}" srcOrd="1" destOrd="0" presId="urn:microsoft.com/office/officeart/2005/8/layout/orgChart1"/>
    <dgm:cxn modelId="{E9529583-6C1E-4446-BFAB-DB8149F1777A}" type="presParOf" srcId="{406A0BB9-150C-42C7-A302-623942ECD8B1}" destId="{5FD6F9EA-1E68-44C9-AE80-7236CCC58C98}" srcOrd="2" destOrd="0" presId="urn:microsoft.com/office/officeart/2005/8/layout/orgChart1"/>
    <dgm:cxn modelId="{73A08995-87E7-4C8E-860A-4375B4D36DBA}" type="presParOf" srcId="{CC6C8196-D8A3-4867-92A6-3832930B6CFA}" destId="{76D856BB-0887-4561-A9B8-8FA42CA15BB8}" srcOrd="6" destOrd="0" presId="urn:microsoft.com/office/officeart/2005/8/layout/orgChart1"/>
    <dgm:cxn modelId="{8E9A52C5-D518-44A7-814E-6026B055D6C5}" type="presParOf" srcId="{CC6C8196-D8A3-4867-92A6-3832930B6CFA}" destId="{CBCCF85F-3718-4F60-8278-548CAF00ABF2}" srcOrd="7" destOrd="0" presId="urn:microsoft.com/office/officeart/2005/8/layout/orgChart1"/>
    <dgm:cxn modelId="{2F26ADC4-7252-4709-A4A5-E26FCA8BF427}" type="presParOf" srcId="{CBCCF85F-3718-4F60-8278-548CAF00ABF2}" destId="{8A5A3F9A-A2C0-4C0D-8825-A92725EB256A}" srcOrd="0" destOrd="0" presId="urn:microsoft.com/office/officeart/2005/8/layout/orgChart1"/>
    <dgm:cxn modelId="{055F0CAA-0421-490D-8507-E06D1BB6241E}" type="presParOf" srcId="{8A5A3F9A-A2C0-4C0D-8825-A92725EB256A}" destId="{9DDBA89E-2F4F-4A1F-A674-D753A1B648BB}" srcOrd="0" destOrd="0" presId="urn:microsoft.com/office/officeart/2005/8/layout/orgChart1"/>
    <dgm:cxn modelId="{AADAA069-47BD-4B3D-B1FB-902DC27B8428}" type="presParOf" srcId="{8A5A3F9A-A2C0-4C0D-8825-A92725EB256A}" destId="{5F27CA1A-0507-41CD-91B3-0905903580B9}" srcOrd="1" destOrd="0" presId="urn:microsoft.com/office/officeart/2005/8/layout/orgChart1"/>
    <dgm:cxn modelId="{A92D41C6-92C6-4146-96C7-A1DB47CC3BB4}" type="presParOf" srcId="{CBCCF85F-3718-4F60-8278-548CAF00ABF2}" destId="{C2B8DC38-BF6E-4C56-BFBC-0A0DC2BD7998}" srcOrd="1" destOrd="0" presId="urn:microsoft.com/office/officeart/2005/8/layout/orgChart1"/>
    <dgm:cxn modelId="{89E5A460-7AB5-46B4-8631-0ECCE585C824}" type="presParOf" srcId="{CBCCF85F-3718-4F60-8278-548CAF00ABF2}" destId="{6A330921-5D1B-46E7-B5E1-E231C5FEA5E9}" srcOrd="2" destOrd="0" presId="urn:microsoft.com/office/officeart/2005/8/layout/orgChart1"/>
    <dgm:cxn modelId="{4DBDF801-35D3-454E-A2B2-F3EA8145FE14}" type="presParOf" srcId="{9DBEAE55-10A4-4A2A-A335-3E79E44F580C}" destId="{A7ABF862-9F9E-4FAE-B645-7AE3BA350020}"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946424-53F5-40C3-9268-2A066D66A979}">
      <dsp:nvSpPr>
        <dsp:cNvPr id="0" name=""/>
        <dsp:cNvSpPr/>
      </dsp:nvSpPr>
      <dsp:spPr>
        <a:xfrm>
          <a:off x="2972773" y="136346"/>
          <a:ext cx="1035753" cy="1035753"/>
        </a:xfrm>
        <a:prstGeom prst="pieWedge">
          <a:avLst/>
        </a:prstGeom>
        <a:gradFill rotWithShape="0">
          <a:gsLst>
            <a:gs pos="0">
              <a:schemeClr val="accent1">
                <a:hueOff val="0"/>
                <a:satOff val="0"/>
                <a:lumOff val="0"/>
                <a:alphaOff val="0"/>
                <a:tint val="50000"/>
                <a:shade val="86000"/>
                <a:satMod val="140000"/>
              </a:schemeClr>
            </a:gs>
            <a:gs pos="45000">
              <a:schemeClr val="accent1">
                <a:hueOff val="0"/>
                <a:satOff val="0"/>
                <a:lumOff val="0"/>
                <a:alphaOff val="0"/>
                <a:tint val="48000"/>
                <a:satMod val="150000"/>
              </a:schemeClr>
            </a:gs>
            <a:gs pos="100000">
              <a:schemeClr val="accent1">
                <a:hueOff val="0"/>
                <a:satOff val="0"/>
                <a:lumOff val="0"/>
                <a:alphaOff val="0"/>
                <a:tint val="28000"/>
                <a:satMod val="16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2456" tIns="92456" rIns="92456" bIns="92456" numCol="1" spcCol="1270" anchor="ctr" anchorCtr="0">
          <a:noAutofit/>
        </a:bodyPr>
        <a:lstStyle/>
        <a:p>
          <a:pPr lvl="0" algn="ctr" defTabSz="577850">
            <a:lnSpc>
              <a:spcPct val="90000"/>
            </a:lnSpc>
            <a:spcBef>
              <a:spcPct val="0"/>
            </a:spcBef>
            <a:spcAft>
              <a:spcPct val="35000"/>
            </a:spcAft>
          </a:pPr>
          <a:r>
            <a:rPr lang="en-US" altLang="zh-TW" sz="1300" kern="1200" dirty="0" smtClean="0">
              <a:latin typeface="Comic Sans MS" pitchFamily="66" charset="0"/>
            </a:rPr>
            <a:t>Action</a:t>
          </a:r>
          <a:endParaRPr lang="zh-TW" altLang="en-US" sz="1300" kern="1200" dirty="0">
            <a:latin typeface="Comic Sans MS" pitchFamily="66" charset="0"/>
          </a:endParaRPr>
        </a:p>
      </dsp:txBody>
      <dsp:txXfrm>
        <a:off x="3276138" y="439711"/>
        <a:ext cx="732388" cy="732388"/>
      </dsp:txXfrm>
    </dsp:sp>
    <dsp:sp modelId="{46F08E70-4A1F-4FDF-AF54-6F0A704287A0}">
      <dsp:nvSpPr>
        <dsp:cNvPr id="0" name=""/>
        <dsp:cNvSpPr/>
      </dsp:nvSpPr>
      <dsp:spPr>
        <a:xfrm rot="5400000">
          <a:off x="4056367" y="136346"/>
          <a:ext cx="1035753" cy="1035753"/>
        </a:xfrm>
        <a:prstGeom prst="pieWedge">
          <a:avLst/>
        </a:prstGeom>
        <a:gradFill rotWithShape="0">
          <a:gsLst>
            <a:gs pos="0">
              <a:schemeClr val="accent1">
                <a:hueOff val="0"/>
                <a:satOff val="0"/>
                <a:lumOff val="0"/>
                <a:alphaOff val="0"/>
                <a:tint val="50000"/>
                <a:shade val="86000"/>
                <a:satMod val="140000"/>
              </a:schemeClr>
            </a:gs>
            <a:gs pos="45000">
              <a:schemeClr val="accent1">
                <a:hueOff val="0"/>
                <a:satOff val="0"/>
                <a:lumOff val="0"/>
                <a:alphaOff val="0"/>
                <a:tint val="48000"/>
                <a:satMod val="150000"/>
              </a:schemeClr>
            </a:gs>
            <a:gs pos="100000">
              <a:schemeClr val="accent1">
                <a:hueOff val="0"/>
                <a:satOff val="0"/>
                <a:lumOff val="0"/>
                <a:alphaOff val="0"/>
                <a:tint val="28000"/>
                <a:satMod val="16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2456" tIns="92456" rIns="92456" bIns="92456" numCol="1" spcCol="1270" anchor="ctr" anchorCtr="0">
          <a:noAutofit/>
        </a:bodyPr>
        <a:lstStyle/>
        <a:p>
          <a:pPr lvl="0" algn="ctr" defTabSz="577850">
            <a:lnSpc>
              <a:spcPct val="90000"/>
            </a:lnSpc>
            <a:spcBef>
              <a:spcPct val="0"/>
            </a:spcBef>
            <a:spcAft>
              <a:spcPct val="35000"/>
            </a:spcAft>
          </a:pPr>
          <a:r>
            <a:rPr lang="en-US" altLang="zh-TW" sz="1300" kern="1200" dirty="0" smtClean="0">
              <a:latin typeface="Comic Sans MS" pitchFamily="66" charset="0"/>
            </a:rPr>
            <a:t>Plan</a:t>
          </a:r>
          <a:endParaRPr lang="zh-TW" altLang="en-US" sz="1300" kern="1200" dirty="0">
            <a:latin typeface="Comic Sans MS" pitchFamily="66" charset="0"/>
          </a:endParaRPr>
        </a:p>
      </dsp:txBody>
      <dsp:txXfrm rot="-5400000">
        <a:off x="4056367" y="439711"/>
        <a:ext cx="732388" cy="732388"/>
      </dsp:txXfrm>
    </dsp:sp>
    <dsp:sp modelId="{98C549C6-14A6-481E-9E26-698A19D251FB}">
      <dsp:nvSpPr>
        <dsp:cNvPr id="0" name=""/>
        <dsp:cNvSpPr/>
      </dsp:nvSpPr>
      <dsp:spPr>
        <a:xfrm rot="10800000">
          <a:off x="4056367" y="1219940"/>
          <a:ext cx="1035753" cy="1035753"/>
        </a:xfrm>
        <a:prstGeom prst="pieWedge">
          <a:avLst/>
        </a:prstGeom>
        <a:gradFill rotWithShape="0">
          <a:gsLst>
            <a:gs pos="0">
              <a:schemeClr val="accent1">
                <a:hueOff val="0"/>
                <a:satOff val="0"/>
                <a:lumOff val="0"/>
                <a:alphaOff val="0"/>
                <a:tint val="50000"/>
                <a:shade val="86000"/>
                <a:satMod val="140000"/>
              </a:schemeClr>
            </a:gs>
            <a:gs pos="45000">
              <a:schemeClr val="accent1">
                <a:hueOff val="0"/>
                <a:satOff val="0"/>
                <a:lumOff val="0"/>
                <a:alphaOff val="0"/>
                <a:tint val="48000"/>
                <a:satMod val="150000"/>
              </a:schemeClr>
            </a:gs>
            <a:gs pos="100000">
              <a:schemeClr val="accent1">
                <a:hueOff val="0"/>
                <a:satOff val="0"/>
                <a:lumOff val="0"/>
                <a:alphaOff val="0"/>
                <a:tint val="28000"/>
                <a:satMod val="16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2456" tIns="92456" rIns="92456" bIns="92456" numCol="1" spcCol="1270" anchor="ctr" anchorCtr="0">
          <a:noAutofit/>
        </a:bodyPr>
        <a:lstStyle/>
        <a:p>
          <a:pPr lvl="0" algn="ctr" defTabSz="577850">
            <a:lnSpc>
              <a:spcPct val="90000"/>
            </a:lnSpc>
            <a:spcBef>
              <a:spcPct val="0"/>
            </a:spcBef>
            <a:spcAft>
              <a:spcPct val="35000"/>
            </a:spcAft>
          </a:pPr>
          <a:r>
            <a:rPr lang="en-US" altLang="zh-TW" sz="1300" kern="1200" dirty="0" smtClean="0">
              <a:latin typeface="Comic Sans MS" pitchFamily="66" charset="0"/>
            </a:rPr>
            <a:t>Do</a:t>
          </a:r>
          <a:endParaRPr lang="zh-TW" altLang="en-US" sz="1300" kern="1200" dirty="0">
            <a:latin typeface="Comic Sans MS" pitchFamily="66" charset="0"/>
          </a:endParaRPr>
        </a:p>
      </dsp:txBody>
      <dsp:txXfrm rot="10800000">
        <a:off x="4056367" y="1219940"/>
        <a:ext cx="732388" cy="732388"/>
      </dsp:txXfrm>
    </dsp:sp>
    <dsp:sp modelId="{CC79D259-A410-4B50-91A1-73332466C5CC}">
      <dsp:nvSpPr>
        <dsp:cNvPr id="0" name=""/>
        <dsp:cNvSpPr/>
      </dsp:nvSpPr>
      <dsp:spPr>
        <a:xfrm rot="16200000">
          <a:off x="2972773" y="1219940"/>
          <a:ext cx="1035753" cy="1035753"/>
        </a:xfrm>
        <a:prstGeom prst="pieWedge">
          <a:avLst/>
        </a:prstGeom>
        <a:gradFill rotWithShape="0">
          <a:gsLst>
            <a:gs pos="0">
              <a:schemeClr val="accent1">
                <a:hueOff val="0"/>
                <a:satOff val="0"/>
                <a:lumOff val="0"/>
                <a:alphaOff val="0"/>
                <a:tint val="50000"/>
                <a:shade val="86000"/>
                <a:satMod val="140000"/>
              </a:schemeClr>
            </a:gs>
            <a:gs pos="45000">
              <a:schemeClr val="accent1">
                <a:hueOff val="0"/>
                <a:satOff val="0"/>
                <a:lumOff val="0"/>
                <a:alphaOff val="0"/>
                <a:tint val="48000"/>
                <a:satMod val="150000"/>
              </a:schemeClr>
            </a:gs>
            <a:gs pos="100000">
              <a:schemeClr val="accent1">
                <a:hueOff val="0"/>
                <a:satOff val="0"/>
                <a:lumOff val="0"/>
                <a:alphaOff val="0"/>
                <a:tint val="28000"/>
                <a:satMod val="16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2456" tIns="92456" rIns="92456" bIns="92456" numCol="1" spcCol="1270" anchor="ctr" anchorCtr="0">
          <a:noAutofit/>
        </a:bodyPr>
        <a:lstStyle/>
        <a:p>
          <a:pPr lvl="0" algn="ctr" defTabSz="577850">
            <a:lnSpc>
              <a:spcPct val="90000"/>
            </a:lnSpc>
            <a:spcBef>
              <a:spcPct val="0"/>
            </a:spcBef>
            <a:spcAft>
              <a:spcPct val="35000"/>
            </a:spcAft>
          </a:pPr>
          <a:r>
            <a:rPr lang="en-US" altLang="zh-TW" sz="1300" kern="1200" dirty="0" smtClean="0">
              <a:latin typeface="Comic Sans MS" pitchFamily="66" charset="0"/>
            </a:rPr>
            <a:t>Check</a:t>
          </a:r>
          <a:endParaRPr lang="zh-TW" altLang="en-US" sz="1300" kern="1200" dirty="0">
            <a:latin typeface="Comic Sans MS" pitchFamily="66" charset="0"/>
          </a:endParaRPr>
        </a:p>
      </dsp:txBody>
      <dsp:txXfrm rot="5400000">
        <a:off x="3276138" y="1219940"/>
        <a:ext cx="732388" cy="732388"/>
      </dsp:txXfrm>
    </dsp:sp>
    <dsp:sp modelId="{047EE61C-37C9-4636-B80F-4948222E4AFE}">
      <dsp:nvSpPr>
        <dsp:cNvPr id="0" name=""/>
        <dsp:cNvSpPr/>
      </dsp:nvSpPr>
      <dsp:spPr>
        <a:xfrm>
          <a:off x="3853642" y="980736"/>
          <a:ext cx="357609" cy="310965"/>
        </a:xfrm>
        <a:prstGeom prst="circularArrow">
          <a:avLst/>
        </a:prstGeom>
        <a:gradFill rotWithShape="0">
          <a:gsLst>
            <a:gs pos="0">
              <a:schemeClr val="accent1">
                <a:tint val="60000"/>
                <a:hueOff val="0"/>
                <a:satOff val="0"/>
                <a:lumOff val="0"/>
                <a:alphaOff val="0"/>
                <a:tint val="50000"/>
                <a:shade val="86000"/>
                <a:satMod val="140000"/>
              </a:schemeClr>
            </a:gs>
            <a:gs pos="45000">
              <a:schemeClr val="accent1">
                <a:tint val="60000"/>
                <a:hueOff val="0"/>
                <a:satOff val="0"/>
                <a:lumOff val="0"/>
                <a:alphaOff val="0"/>
                <a:tint val="48000"/>
                <a:satMod val="150000"/>
              </a:schemeClr>
            </a:gs>
            <a:gs pos="100000">
              <a:schemeClr val="accent1">
                <a:tint val="60000"/>
                <a:hueOff val="0"/>
                <a:satOff val="0"/>
                <a:lumOff val="0"/>
                <a:alphaOff val="0"/>
                <a:tint val="28000"/>
                <a:satMod val="160000"/>
              </a:schemeClr>
            </a:gs>
          </a:gsLst>
          <a:path path="circle">
            <a:fillToRect l="100000" t="100000" r="100000" b="100000"/>
          </a:path>
        </a:gradFill>
        <a:ln w="9525" cap="flat" cmpd="sng" algn="ctr">
          <a:solidFill>
            <a:schemeClr val="lt1">
              <a:hueOff val="0"/>
              <a:satOff val="0"/>
              <a:lumOff val="0"/>
              <a:alphaOff val="0"/>
            </a:schemeClr>
          </a:solidFill>
          <a:prstDash val="solid"/>
        </a:ln>
        <a:effectLst/>
        <a:scene3d>
          <a:camera prst="orthographicFront"/>
          <a:lightRig rig="flat" dir="t"/>
        </a:scene3d>
        <a:sp3d prstMaterial="dkEdge">
          <a:bevelT w="8200" h="38100"/>
        </a:sp3d>
      </dsp:spPr>
      <dsp:style>
        <a:lnRef idx="1">
          <a:scrgbClr r="0" g="0" b="0"/>
        </a:lnRef>
        <a:fillRef idx="2">
          <a:scrgbClr r="0" g="0" b="0"/>
        </a:fillRef>
        <a:effectRef idx="1">
          <a:scrgbClr r="0" g="0" b="0"/>
        </a:effectRef>
        <a:fontRef idx="minor"/>
      </dsp:style>
    </dsp:sp>
    <dsp:sp modelId="{467DB3D9-B67F-49C2-AF00-E6AF10FC3444}">
      <dsp:nvSpPr>
        <dsp:cNvPr id="0" name=""/>
        <dsp:cNvSpPr/>
      </dsp:nvSpPr>
      <dsp:spPr>
        <a:xfrm rot="10800000">
          <a:off x="3853642" y="1100338"/>
          <a:ext cx="357609" cy="310965"/>
        </a:xfrm>
        <a:prstGeom prst="circularArrow">
          <a:avLst/>
        </a:prstGeom>
        <a:gradFill rotWithShape="0">
          <a:gsLst>
            <a:gs pos="0">
              <a:schemeClr val="accent1">
                <a:tint val="60000"/>
                <a:hueOff val="0"/>
                <a:satOff val="0"/>
                <a:lumOff val="0"/>
                <a:alphaOff val="0"/>
                <a:tint val="50000"/>
                <a:shade val="86000"/>
                <a:satMod val="140000"/>
              </a:schemeClr>
            </a:gs>
            <a:gs pos="45000">
              <a:schemeClr val="accent1">
                <a:tint val="60000"/>
                <a:hueOff val="0"/>
                <a:satOff val="0"/>
                <a:lumOff val="0"/>
                <a:alphaOff val="0"/>
                <a:tint val="48000"/>
                <a:satMod val="150000"/>
              </a:schemeClr>
            </a:gs>
            <a:gs pos="100000">
              <a:schemeClr val="accent1">
                <a:tint val="60000"/>
                <a:hueOff val="0"/>
                <a:satOff val="0"/>
                <a:lumOff val="0"/>
                <a:alphaOff val="0"/>
                <a:tint val="28000"/>
                <a:satMod val="160000"/>
              </a:schemeClr>
            </a:gs>
          </a:gsLst>
          <a:path path="circle">
            <a:fillToRect l="100000" t="100000" r="100000" b="100000"/>
          </a:path>
        </a:gradFill>
        <a:ln w="9525" cap="flat" cmpd="sng" algn="ctr">
          <a:solidFill>
            <a:schemeClr val="lt1">
              <a:hueOff val="0"/>
              <a:satOff val="0"/>
              <a:lumOff val="0"/>
              <a:alphaOff val="0"/>
            </a:schemeClr>
          </a:solidFill>
          <a:prstDash val="solid"/>
        </a:ln>
        <a:effectLst/>
        <a:scene3d>
          <a:camera prst="orthographicFront"/>
          <a:lightRig rig="flat" dir="t"/>
        </a:scene3d>
        <a:sp3d prstMaterial="dkEdge">
          <a:bevelT w="8200" h="38100"/>
        </a:sp3d>
      </dsp:spPr>
      <dsp:style>
        <a:lnRef idx="1">
          <a:scrgbClr r="0" g="0" b="0"/>
        </a:lnRef>
        <a:fillRef idx="2">
          <a:scrgbClr r="0" g="0" b="0"/>
        </a:fillRef>
        <a:effectRef idx="1">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DEE14B-F472-4A24-B59B-0BBFEB64ED92}">
      <dsp:nvSpPr>
        <dsp:cNvPr id="0" name=""/>
        <dsp:cNvSpPr/>
      </dsp:nvSpPr>
      <dsp:spPr>
        <a:xfrm>
          <a:off x="4446239" y="616058"/>
          <a:ext cx="2236173" cy="258730"/>
        </a:xfrm>
        <a:custGeom>
          <a:avLst/>
          <a:gdLst/>
          <a:ahLst/>
          <a:cxnLst/>
          <a:rect l="0" t="0" r="0" b="0"/>
          <a:pathLst>
            <a:path>
              <a:moveTo>
                <a:pt x="0" y="0"/>
              </a:moveTo>
              <a:lnTo>
                <a:pt x="0" y="129365"/>
              </a:lnTo>
              <a:lnTo>
                <a:pt x="2236173" y="129365"/>
              </a:lnTo>
              <a:lnTo>
                <a:pt x="2236173" y="258730"/>
              </a:lnTo>
            </a:path>
          </a:pathLst>
        </a:custGeom>
        <a:noFill/>
        <a:ln w="26425"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C8BFDD5C-DBD7-45CB-B250-ED34B5440EB5}">
      <dsp:nvSpPr>
        <dsp:cNvPr id="0" name=""/>
        <dsp:cNvSpPr/>
      </dsp:nvSpPr>
      <dsp:spPr>
        <a:xfrm>
          <a:off x="4446239" y="616058"/>
          <a:ext cx="745391" cy="258730"/>
        </a:xfrm>
        <a:custGeom>
          <a:avLst/>
          <a:gdLst/>
          <a:ahLst/>
          <a:cxnLst/>
          <a:rect l="0" t="0" r="0" b="0"/>
          <a:pathLst>
            <a:path>
              <a:moveTo>
                <a:pt x="0" y="0"/>
              </a:moveTo>
              <a:lnTo>
                <a:pt x="0" y="129365"/>
              </a:lnTo>
              <a:lnTo>
                <a:pt x="745391" y="129365"/>
              </a:lnTo>
              <a:lnTo>
                <a:pt x="745391" y="258730"/>
              </a:lnTo>
            </a:path>
          </a:pathLst>
        </a:custGeom>
        <a:noFill/>
        <a:ln w="26425"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94AF46B3-F881-4DCB-A3E2-0847F74A851B}">
      <dsp:nvSpPr>
        <dsp:cNvPr id="0" name=""/>
        <dsp:cNvSpPr/>
      </dsp:nvSpPr>
      <dsp:spPr>
        <a:xfrm>
          <a:off x="3700848" y="616058"/>
          <a:ext cx="745391" cy="258730"/>
        </a:xfrm>
        <a:custGeom>
          <a:avLst/>
          <a:gdLst/>
          <a:ahLst/>
          <a:cxnLst/>
          <a:rect l="0" t="0" r="0" b="0"/>
          <a:pathLst>
            <a:path>
              <a:moveTo>
                <a:pt x="745391" y="0"/>
              </a:moveTo>
              <a:lnTo>
                <a:pt x="745391" y="129365"/>
              </a:lnTo>
              <a:lnTo>
                <a:pt x="0" y="129365"/>
              </a:lnTo>
              <a:lnTo>
                <a:pt x="0" y="258730"/>
              </a:lnTo>
            </a:path>
          </a:pathLst>
        </a:custGeom>
        <a:noFill/>
        <a:ln w="26425"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713FFD19-29C9-440E-9B12-F49057CD87B8}">
      <dsp:nvSpPr>
        <dsp:cNvPr id="0" name=""/>
        <dsp:cNvSpPr/>
      </dsp:nvSpPr>
      <dsp:spPr>
        <a:xfrm>
          <a:off x="1717246" y="1490814"/>
          <a:ext cx="184807" cy="1441500"/>
        </a:xfrm>
        <a:custGeom>
          <a:avLst/>
          <a:gdLst/>
          <a:ahLst/>
          <a:cxnLst/>
          <a:rect l="0" t="0" r="0" b="0"/>
          <a:pathLst>
            <a:path>
              <a:moveTo>
                <a:pt x="0" y="0"/>
              </a:moveTo>
              <a:lnTo>
                <a:pt x="0" y="1441500"/>
              </a:lnTo>
              <a:lnTo>
                <a:pt x="184807" y="1441500"/>
              </a:lnTo>
            </a:path>
          </a:pathLst>
        </a:custGeom>
        <a:noFill/>
        <a:ln w="26425" cap="flat" cmpd="sng" algn="ctr">
          <a:solidFill>
            <a:schemeClr val="accent1">
              <a:shade val="8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C323F01C-184C-44D7-9B11-3F9CCA230414}">
      <dsp:nvSpPr>
        <dsp:cNvPr id="0" name=""/>
        <dsp:cNvSpPr/>
      </dsp:nvSpPr>
      <dsp:spPr>
        <a:xfrm>
          <a:off x="1717246" y="1490814"/>
          <a:ext cx="184807" cy="566743"/>
        </a:xfrm>
        <a:custGeom>
          <a:avLst/>
          <a:gdLst/>
          <a:ahLst/>
          <a:cxnLst/>
          <a:rect l="0" t="0" r="0" b="0"/>
          <a:pathLst>
            <a:path>
              <a:moveTo>
                <a:pt x="0" y="0"/>
              </a:moveTo>
              <a:lnTo>
                <a:pt x="0" y="566743"/>
              </a:lnTo>
              <a:lnTo>
                <a:pt x="184807" y="566743"/>
              </a:lnTo>
            </a:path>
          </a:pathLst>
        </a:custGeom>
        <a:noFill/>
        <a:ln w="26425" cap="flat" cmpd="sng" algn="ctr">
          <a:solidFill>
            <a:schemeClr val="accent1">
              <a:shade val="8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A479348C-FCC3-4974-8AFD-8786C9A10432}">
      <dsp:nvSpPr>
        <dsp:cNvPr id="0" name=""/>
        <dsp:cNvSpPr/>
      </dsp:nvSpPr>
      <dsp:spPr>
        <a:xfrm>
          <a:off x="2210066" y="616058"/>
          <a:ext cx="2236173" cy="258730"/>
        </a:xfrm>
        <a:custGeom>
          <a:avLst/>
          <a:gdLst/>
          <a:ahLst/>
          <a:cxnLst/>
          <a:rect l="0" t="0" r="0" b="0"/>
          <a:pathLst>
            <a:path>
              <a:moveTo>
                <a:pt x="2236173" y="0"/>
              </a:moveTo>
              <a:lnTo>
                <a:pt x="2236173" y="129365"/>
              </a:lnTo>
              <a:lnTo>
                <a:pt x="0" y="129365"/>
              </a:lnTo>
              <a:lnTo>
                <a:pt x="0" y="258730"/>
              </a:lnTo>
            </a:path>
          </a:pathLst>
        </a:custGeom>
        <a:noFill/>
        <a:ln w="26425"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4E115DB7-F6C6-456F-A567-341B8E43CE8C}">
      <dsp:nvSpPr>
        <dsp:cNvPr id="0" name=""/>
        <dsp:cNvSpPr/>
      </dsp:nvSpPr>
      <dsp:spPr>
        <a:xfrm>
          <a:off x="3830214" y="32"/>
          <a:ext cx="1232051" cy="616025"/>
        </a:xfrm>
        <a:prstGeom prst="rect">
          <a:avLst/>
        </a:prstGeom>
        <a:gradFill rotWithShape="1">
          <a:gsLst>
            <a:gs pos="0">
              <a:schemeClr val="accent6">
                <a:shade val="70000"/>
                <a:satMod val="150000"/>
              </a:schemeClr>
            </a:gs>
            <a:gs pos="34000">
              <a:schemeClr val="accent6">
                <a:shade val="70000"/>
                <a:satMod val="140000"/>
              </a:schemeClr>
            </a:gs>
            <a:gs pos="70000">
              <a:schemeClr val="accent6">
                <a:tint val="100000"/>
                <a:shade val="90000"/>
                <a:satMod val="140000"/>
              </a:schemeClr>
            </a:gs>
            <a:gs pos="100000">
              <a:schemeClr val="accent6">
                <a:tint val="100000"/>
                <a:shade val="100000"/>
                <a:satMod val="10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contourW="6350">
          <a:bevelT w="29210" h="12700"/>
          <a:contourClr>
            <a:schemeClr val="accent6">
              <a:shade val="30000"/>
              <a:satMod val="130000"/>
            </a:schemeClr>
          </a:contourClr>
        </a:sp3d>
      </dsp:spPr>
      <dsp:style>
        <a:lnRef idx="0">
          <a:schemeClr val="accent6"/>
        </a:lnRef>
        <a:fillRef idx="3">
          <a:schemeClr val="accent6"/>
        </a:fillRef>
        <a:effectRef idx="3">
          <a:schemeClr val="accent6"/>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n-US" altLang="zh-TW" sz="2200" kern="1200" dirty="0" smtClean="0"/>
            <a:t>Portfolio</a:t>
          </a:r>
          <a:endParaRPr lang="zh-TW" altLang="en-US" sz="2200" kern="1200" dirty="0"/>
        </a:p>
      </dsp:txBody>
      <dsp:txXfrm>
        <a:off x="3830214" y="32"/>
        <a:ext cx="1232051" cy="616025"/>
      </dsp:txXfrm>
    </dsp:sp>
    <dsp:sp modelId="{74972E7F-204E-474A-B3BE-A2CA71FE63C6}">
      <dsp:nvSpPr>
        <dsp:cNvPr id="0" name=""/>
        <dsp:cNvSpPr/>
      </dsp:nvSpPr>
      <dsp:spPr>
        <a:xfrm>
          <a:off x="1594041" y="874788"/>
          <a:ext cx="1232051" cy="616025"/>
        </a:xfrm>
        <a:prstGeom prst="rect">
          <a:avLst/>
        </a:prstGeom>
        <a:gradFill rotWithShape="1">
          <a:gsLst>
            <a:gs pos="0">
              <a:schemeClr val="accent4">
                <a:shade val="70000"/>
                <a:satMod val="150000"/>
              </a:schemeClr>
            </a:gs>
            <a:gs pos="34000">
              <a:schemeClr val="accent4">
                <a:shade val="70000"/>
                <a:satMod val="140000"/>
              </a:schemeClr>
            </a:gs>
            <a:gs pos="70000">
              <a:schemeClr val="accent4">
                <a:tint val="100000"/>
                <a:shade val="90000"/>
                <a:satMod val="140000"/>
              </a:schemeClr>
            </a:gs>
            <a:gs pos="100000">
              <a:schemeClr val="accent4">
                <a:tint val="100000"/>
                <a:shade val="100000"/>
                <a:satMod val="10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contourW="6350">
          <a:bevelT w="29210" h="12700"/>
          <a:contourClr>
            <a:schemeClr val="accent4">
              <a:shade val="30000"/>
              <a:satMod val="130000"/>
            </a:schemeClr>
          </a:contourClr>
        </a:sp3d>
      </dsp:spPr>
      <dsp:style>
        <a:lnRef idx="0">
          <a:schemeClr val="accent4"/>
        </a:lnRef>
        <a:fillRef idx="3">
          <a:schemeClr val="accent4"/>
        </a:fillRef>
        <a:effectRef idx="3">
          <a:schemeClr val="accent4"/>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n-US" altLang="zh-TW" sz="2200" kern="1200" dirty="0" smtClean="0"/>
            <a:t>Program A</a:t>
          </a:r>
        </a:p>
      </dsp:txBody>
      <dsp:txXfrm>
        <a:off x="1594041" y="874788"/>
        <a:ext cx="1232051" cy="616025"/>
      </dsp:txXfrm>
    </dsp:sp>
    <dsp:sp modelId="{30928990-2EC7-423F-BB48-C8B971760AA4}">
      <dsp:nvSpPr>
        <dsp:cNvPr id="0" name=""/>
        <dsp:cNvSpPr/>
      </dsp:nvSpPr>
      <dsp:spPr>
        <a:xfrm>
          <a:off x="1902053" y="1749545"/>
          <a:ext cx="1232051" cy="616025"/>
        </a:xfrm>
        <a:prstGeom prst="rect">
          <a:avLst/>
        </a:prstGeom>
        <a:gradFill rotWithShape="1">
          <a:gsLst>
            <a:gs pos="0">
              <a:schemeClr val="accent3">
                <a:shade val="70000"/>
                <a:satMod val="150000"/>
              </a:schemeClr>
            </a:gs>
            <a:gs pos="34000">
              <a:schemeClr val="accent3">
                <a:shade val="70000"/>
                <a:satMod val="140000"/>
              </a:schemeClr>
            </a:gs>
            <a:gs pos="70000">
              <a:schemeClr val="accent3">
                <a:tint val="100000"/>
                <a:shade val="90000"/>
                <a:satMod val="140000"/>
              </a:schemeClr>
            </a:gs>
            <a:gs pos="100000">
              <a:schemeClr val="accent3">
                <a:tint val="100000"/>
                <a:shade val="100000"/>
                <a:satMod val="10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contourW="6350">
          <a:bevelT w="29210" h="12700"/>
          <a:contourClr>
            <a:schemeClr val="accent3">
              <a:shade val="30000"/>
              <a:satMod val="130000"/>
            </a:schemeClr>
          </a:contourClr>
        </a:sp3d>
      </dsp:spPr>
      <dsp:style>
        <a:lnRef idx="0">
          <a:schemeClr val="accent3"/>
        </a:lnRef>
        <a:fillRef idx="3">
          <a:schemeClr val="accent3"/>
        </a:fillRef>
        <a:effectRef idx="3">
          <a:schemeClr val="accent3"/>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n-US" altLang="zh-TW" sz="2200" kern="1200" dirty="0" smtClean="0"/>
            <a:t>Project 1</a:t>
          </a:r>
          <a:endParaRPr lang="zh-TW" altLang="en-US" sz="2200" kern="1200" dirty="0"/>
        </a:p>
      </dsp:txBody>
      <dsp:txXfrm>
        <a:off x="1902053" y="1749545"/>
        <a:ext cx="1232051" cy="616025"/>
      </dsp:txXfrm>
    </dsp:sp>
    <dsp:sp modelId="{210619BA-C00B-4AB2-AA5D-CDAF95A7A1A6}">
      <dsp:nvSpPr>
        <dsp:cNvPr id="0" name=""/>
        <dsp:cNvSpPr/>
      </dsp:nvSpPr>
      <dsp:spPr>
        <a:xfrm>
          <a:off x="1902053" y="2624301"/>
          <a:ext cx="1232051" cy="616025"/>
        </a:xfrm>
        <a:prstGeom prst="rect">
          <a:avLst/>
        </a:prstGeom>
        <a:gradFill rotWithShape="1">
          <a:gsLst>
            <a:gs pos="0">
              <a:schemeClr val="accent3">
                <a:shade val="70000"/>
                <a:satMod val="150000"/>
              </a:schemeClr>
            </a:gs>
            <a:gs pos="34000">
              <a:schemeClr val="accent3">
                <a:shade val="70000"/>
                <a:satMod val="140000"/>
              </a:schemeClr>
            </a:gs>
            <a:gs pos="70000">
              <a:schemeClr val="accent3">
                <a:tint val="100000"/>
                <a:shade val="90000"/>
                <a:satMod val="140000"/>
              </a:schemeClr>
            </a:gs>
            <a:gs pos="100000">
              <a:schemeClr val="accent3">
                <a:tint val="100000"/>
                <a:shade val="100000"/>
                <a:satMod val="10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contourW="6350">
          <a:bevelT w="29210" h="12700"/>
          <a:contourClr>
            <a:schemeClr val="accent3">
              <a:shade val="30000"/>
              <a:satMod val="130000"/>
            </a:schemeClr>
          </a:contourClr>
        </a:sp3d>
      </dsp:spPr>
      <dsp:style>
        <a:lnRef idx="0">
          <a:schemeClr val="accent3"/>
        </a:lnRef>
        <a:fillRef idx="3">
          <a:schemeClr val="accent3"/>
        </a:fillRef>
        <a:effectRef idx="3">
          <a:schemeClr val="accent3"/>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n-US" altLang="zh-TW" sz="2200" kern="1200" dirty="0" smtClean="0"/>
            <a:t>Project 2</a:t>
          </a:r>
          <a:endParaRPr lang="zh-TW" altLang="en-US" sz="2200" kern="1200" dirty="0"/>
        </a:p>
      </dsp:txBody>
      <dsp:txXfrm>
        <a:off x="1902053" y="2624301"/>
        <a:ext cx="1232051" cy="616025"/>
      </dsp:txXfrm>
    </dsp:sp>
    <dsp:sp modelId="{6C8D9171-B7FC-40B4-8F59-B43D99714192}">
      <dsp:nvSpPr>
        <dsp:cNvPr id="0" name=""/>
        <dsp:cNvSpPr/>
      </dsp:nvSpPr>
      <dsp:spPr>
        <a:xfrm>
          <a:off x="3084823" y="874788"/>
          <a:ext cx="1232051" cy="616025"/>
        </a:xfrm>
        <a:prstGeom prst="rect">
          <a:avLst/>
        </a:prstGeom>
        <a:gradFill rotWithShape="1">
          <a:gsLst>
            <a:gs pos="0">
              <a:schemeClr val="accent4">
                <a:shade val="70000"/>
                <a:satMod val="150000"/>
              </a:schemeClr>
            </a:gs>
            <a:gs pos="34000">
              <a:schemeClr val="accent4">
                <a:shade val="70000"/>
                <a:satMod val="140000"/>
              </a:schemeClr>
            </a:gs>
            <a:gs pos="70000">
              <a:schemeClr val="accent4">
                <a:tint val="100000"/>
                <a:shade val="90000"/>
                <a:satMod val="140000"/>
              </a:schemeClr>
            </a:gs>
            <a:gs pos="100000">
              <a:schemeClr val="accent4">
                <a:tint val="100000"/>
                <a:shade val="100000"/>
                <a:satMod val="10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contourW="6350">
          <a:bevelT w="29210" h="12700"/>
          <a:contourClr>
            <a:schemeClr val="accent4">
              <a:shade val="30000"/>
              <a:satMod val="130000"/>
            </a:schemeClr>
          </a:contourClr>
        </a:sp3d>
      </dsp:spPr>
      <dsp:style>
        <a:lnRef idx="0">
          <a:schemeClr val="accent4"/>
        </a:lnRef>
        <a:fillRef idx="3">
          <a:schemeClr val="accent4"/>
        </a:fillRef>
        <a:effectRef idx="3">
          <a:schemeClr val="accent4"/>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n-US" altLang="zh-TW" sz="2200" kern="1200" dirty="0" smtClean="0"/>
            <a:t>Program B</a:t>
          </a:r>
          <a:endParaRPr lang="zh-TW" altLang="en-US" sz="2200" kern="1200" dirty="0"/>
        </a:p>
      </dsp:txBody>
      <dsp:txXfrm>
        <a:off x="3084823" y="874788"/>
        <a:ext cx="1232051" cy="616025"/>
      </dsp:txXfrm>
    </dsp:sp>
    <dsp:sp modelId="{B70A06A2-BE64-453B-80EE-C106E54563E9}">
      <dsp:nvSpPr>
        <dsp:cNvPr id="0" name=""/>
        <dsp:cNvSpPr/>
      </dsp:nvSpPr>
      <dsp:spPr>
        <a:xfrm>
          <a:off x="4575605" y="874788"/>
          <a:ext cx="1232051" cy="616025"/>
        </a:xfrm>
        <a:prstGeom prst="rect">
          <a:avLst/>
        </a:prstGeom>
        <a:gradFill rotWithShape="1">
          <a:gsLst>
            <a:gs pos="0">
              <a:schemeClr val="accent3">
                <a:shade val="70000"/>
                <a:satMod val="150000"/>
              </a:schemeClr>
            </a:gs>
            <a:gs pos="34000">
              <a:schemeClr val="accent3">
                <a:shade val="70000"/>
                <a:satMod val="140000"/>
              </a:schemeClr>
            </a:gs>
            <a:gs pos="70000">
              <a:schemeClr val="accent3">
                <a:tint val="100000"/>
                <a:shade val="90000"/>
                <a:satMod val="140000"/>
              </a:schemeClr>
            </a:gs>
            <a:gs pos="100000">
              <a:schemeClr val="accent3">
                <a:tint val="100000"/>
                <a:shade val="100000"/>
                <a:satMod val="10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contourW="6350">
          <a:bevelT w="29210" h="12700"/>
          <a:contourClr>
            <a:schemeClr val="accent3">
              <a:shade val="30000"/>
              <a:satMod val="130000"/>
            </a:schemeClr>
          </a:contourClr>
        </a:sp3d>
      </dsp:spPr>
      <dsp:style>
        <a:lnRef idx="0">
          <a:schemeClr val="accent3"/>
        </a:lnRef>
        <a:fillRef idx="3">
          <a:schemeClr val="accent3"/>
        </a:fillRef>
        <a:effectRef idx="3">
          <a:schemeClr val="accent3"/>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n-US" altLang="zh-TW" sz="2200" kern="1200" dirty="0" smtClean="0"/>
            <a:t>Program C</a:t>
          </a:r>
          <a:endParaRPr lang="zh-TW" altLang="en-US" sz="2200" kern="1200" dirty="0"/>
        </a:p>
      </dsp:txBody>
      <dsp:txXfrm>
        <a:off x="4575605" y="874788"/>
        <a:ext cx="1232051" cy="616025"/>
      </dsp:txXfrm>
    </dsp:sp>
    <dsp:sp modelId="{54D84447-EAA4-41A3-8325-4068E7547684}">
      <dsp:nvSpPr>
        <dsp:cNvPr id="0" name=""/>
        <dsp:cNvSpPr/>
      </dsp:nvSpPr>
      <dsp:spPr>
        <a:xfrm>
          <a:off x="6066387" y="874788"/>
          <a:ext cx="1232051" cy="616025"/>
        </a:xfrm>
        <a:prstGeom prst="rect">
          <a:avLst/>
        </a:prstGeom>
        <a:gradFill rotWithShape="1">
          <a:gsLst>
            <a:gs pos="0">
              <a:schemeClr val="accent4">
                <a:shade val="70000"/>
                <a:satMod val="150000"/>
              </a:schemeClr>
            </a:gs>
            <a:gs pos="34000">
              <a:schemeClr val="accent4">
                <a:shade val="70000"/>
                <a:satMod val="140000"/>
              </a:schemeClr>
            </a:gs>
            <a:gs pos="70000">
              <a:schemeClr val="accent4">
                <a:tint val="100000"/>
                <a:shade val="90000"/>
                <a:satMod val="140000"/>
              </a:schemeClr>
            </a:gs>
            <a:gs pos="100000">
              <a:schemeClr val="accent4">
                <a:tint val="100000"/>
                <a:shade val="100000"/>
                <a:satMod val="10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contourW="6350">
          <a:bevelT w="29210" h="12700"/>
          <a:contourClr>
            <a:schemeClr val="accent4">
              <a:shade val="30000"/>
              <a:satMod val="130000"/>
            </a:schemeClr>
          </a:contourClr>
        </a:sp3d>
      </dsp:spPr>
      <dsp:style>
        <a:lnRef idx="0">
          <a:schemeClr val="accent4"/>
        </a:lnRef>
        <a:fillRef idx="3">
          <a:schemeClr val="accent4"/>
        </a:fillRef>
        <a:effectRef idx="3">
          <a:schemeClr val="accent4"/>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n-US" altLang="zh-TW" sz="2200" kern="1200" dirty="0" smtClean="0"/>
            <a:t>……</a:t>
          </a:r>
          <a:endParaRPr lang="zh-TW" altLang="en-US" sz="2200" kern="1200" dirty="0"/>
        </a:p>
      </dsp:txBody>
      <dsp:txXfrm>
        <a:off x="6066387" y="874788"/>
        <a:ext cx="1232051" cy="61602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D856BB-0887-4561-A9B8-8FA42CA15BB8}">
      <dsp:nvSpPr>
        <dsp:cNvPr id="0" name=""/>
        <dsp:cNvSpPr/>
      </dsp:nvSpPr>
      <dsp:spPr>
        <a:xfrm>
          <a:off x="4248472" y="1486000"/>
          <a:ext cx="3327429" cy="384991"/>
        </a:xfrm>
        <a:custGeom>
          <a:avLst/>
          <a:gdLst/>
          <a:ahLst/>
          <a:cxnLst/>
          <a:rect l="0" t="0" r="0" b="0"/>
          <a:pathLst>
            <a:path>
              <a:moveTo>
                <a:pt x="0" y="0"/>
              </a:moveTo>
              <a:lnTo>
                <a:pt x="0" y="192495"/>
              </a:lnTo>
              <a:lnTo>
                <a:pt x="3327429" y="192495"/>
              </a:lnTo>
              <a:lnTo>
                <a:pt x="3327429" y="384991"/>
              </a:lnTo>
            </a:path>
          </a:pathLst>
        </a:custGeom>
        <a:noFill/>
        <a:ln w="26425"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C78921D-D64F-433C-BD9C-3D2262492962}">
      <dsp:nvSpPr>
        <dsp:cNvPr id="0" name=""/>
        <dsp:cNvSpPr/>
      </dsp:nvSpPr>
      <dsp:spPr>
        <a:xfrm>
          <a:off x="4248472" y="1486000"/>
          <a:ext cx="1109143" cy="384991"/>
        </a:xfrm>
        <a:custGeom>
          <a:avLst/>
          <a:gdLst/>
          <a:ahLst/>
          <a:cxnLst/>
          <a:rect l="0" t="0" r="0" b="0"/>
          <a:pathLst>
            <a:path>
              <a:moveTo>
                <a:pt x="0" y="0"/>
              </a:moveTo>
              <a:lnTo>
                <a:pt x="0" y="192495"/>
              </a:lnTo>
              <a:lnTo>
                <a:pt x="1109143" y="192495"/>
              </a:lnTo>
              <a:lnTo>
                <a:pt x="1109143" y="384991"/>
              </a:lnTo>
            </a:path>
          </a:pathLst>
        </a:custGeom>
        <a:noFill/>
        <a:ln w="26425"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B3409B4-27F7-48D5-9898-84D63B3ED0D0}">
      <dsp:nvSpPr>
        <dsp:cNvPr id="0" name=""/>
        <dsp:cNvSpPr/>
      </dsp:nvSpPr>
      <dsp:spPr>
        <a:xfrm>
          <a:off x="3139328" y="1486000"/>
          <a:ext cx="1109143" cy="384991"/>
        </a:xfrm>
        <a:custGeom>
          <a:avLst/>
          <a:gdLst/>
          <a:ahLst/>
          <a:cxnLst/>
          <a:rect l="0" t="0" r="0" b="0"/>
          <a:pathLst>
            <a:path>
              <a:moveTo>
                <a:pt x="1109143" y="0"/>
              </a:moveTo>
              <a:lnTo>
                <a:pt x="1109143" y="192495"/>
              </a:lnTo>
              <a:lnTo>
                <a:pt x="0" y="192495"/>
              </a:lnTo>
              <a:lnTo>
                <a:pt x="0" y="384991"/>
              </a:lnTo>
            </a:path>
          </a:pathLst>
        </a:custGeom>
        <a:noFill/>
        <a:ln w="26425"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71DEB6A-FAF3-4316-93BC-8D347DEDB86C}">
      <dsp:nvSpPr>
        <dsp:cNvPr id="0" name=""/>
        <dsp:cNvSpPr/>
      </dsp:nvSpPr>
      <dsp:spPr>
        <a:xfrm>
          <a:off x="921042" y="1486000"/>
          <a:ext cx="3327429" cy="384991"/>
        </a:xfrm>
        <a:custGeom>
          <a:avLst/>
          <a:gdLst/>
          <a:ahLst/>
          <a:cxnLst/>
          <a:rect l="0" t="0" r="0" b="0"/>
          <a:pathLst>
            <a:path>
              <a:moveTo>
                <a:pt x="3327429" y="0"/>
              </a:moveTo>
              <a:lnTo>
                <a:pt x="3327429" y="192495"/>
              </a:lnTo>
              <a:lnTo>
                <a:pt x="0" y="192495"/>
              </a:lnTo>
              <a:lnTo>
                <a:pt x="0" y="384991"/>
              </a:lnTo>
            </a:path>
          </a:pathLst>
        </a:custGeom>
        <a:noFill/>
        <a:ln w="26425"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51AE527-21AF-4F51-91EB-B2A98AA2671C}">
      <dsp:nvSpPr>
        <dsp:cNvPr id="0" name=""/>
        <dsp:cNvSpPr/>
      </dsp:nvSpPr>
      <dsp:spPr>
        <a:xfrm>
          <a:off x="3331824" y="569353"/>
          <a:ext cx="1833294" cy="916647"/>
        </a:xfrm>
        <a:prstGeom prst="rect">
          <a:avLst/>
        </a:prstGeom>
        <a:gradFill rotWithShape="1">
          <a:gsLst>
            <a:gs pos="0">
              <a:schemeClr val="accent4">
                <a:shade val="70000"/>
                <a:satMod val="150000"/>
              </a:schemeClr>
            </a:gs>
            <a:gs pos="34000">
              <a:schemeClr val="accent4">
                <a:shade val="70000"/>
                <a:satMod val="140000"/>
              </a:schemeClr>
            </a:gs>
            <a:gs pos="70000">
              <a:schemeClr val="accent4">
                <a:tint val="100000"/>
                <a:shade val="90000"/>
                <a:satMod val="140000"/>
              </a:schemeClr>
            </a:gs>
            <a:gs pos="100000">
              <a:schemeClr val="accent4">
                <a:tint val="100000"/>
                <a:shade val="100000"/>
                <a:satMod val="10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accent4">
              <a:shade val="30000"/>
              <a:satMod val="130000"/>
            </a:schemeClr>
          </a:contourClr>
        </a:sp3d>
      </dsp:spPr>
      <dsp:style>
        <a:lnRef idx="0">
          <a:schemeClr val="accent4"/>
        </a:lnRef>
        <a:fillRef idx="3">
          <a:schemeClr val="accent4"/>
        </a:fillRef>
        <a:effectRef idx="3">
          <a:schemeClr val="accent4"/>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altLang="zh-TW" sz="2000" kern="1200" dirty="0" smtClean="0"/>
            <a:t>HP LaserJet</a:t>
          </a:r>
        </a:p>
        <a:p>
          <a:pPr lvl="0" algn="ctr" defTabSz="889000">
            <a:lnSpc>
              <a:spcPct val="90000"/>
            </a:lnSpc>
            <a:spcBef>
              <a:spcPct val="0"/>
            </a:spcBef>
            <a:spcAft>
              <a:spcPct val="35000"/>
            </a:spcAft>
          </a:pPr>
          <a:r>
            <a:rPr lang="en-US" altLang="zh-TW" sz="2000" kern="1200" dirty="0" smtClean="0"/>
            <a:t>Program</a:t>
          </a:r>
          <a:endParaRPr lang="zh-TW" altLang="en-US" sz="2000" kern="1200" dirty="0"/>
        </a:p>
      </dsp:txBody>
      <dsp:txXfrm>
        <a:off x="3331824" y="569353"/>
        <a:ext cx="1833294" cy="916647"/>
      </dsp:txXfrm>
    </dsp:sp>
    <dsp:sp modelId="{2ABEAE15-B40A-4F71-847A-81BDE05DB4E7}">
      <dsp:nvSpPr>
        <dsp:cNvPr id="0" name=""/>
        <dsp:cNvSpPr/>
      </dsp:nvSpPr>
      <dsp:spPr>
        <a:xfrm>
          <a:off x="4395" y="1870992"/>
          <a:ext cx="1833294" cy="916647"/>
        </a:xfrm>
        <a:prstGeom prst="rect">
          <a:avLst/>
        </a:prstGeom>
        <a:gradFill rotWithShape="1">
          <a:gsLst>
            <a:gs pos="0">
              <a:schemeClr val="accent3">
                <a:shade val="70000"/>
                <a:satMod val="150000"/>
              </a:schemeClr>
            </a:gs>
            <a:gs pos="34000">
              <a:schemeClr val="accent3">
                <a:shade val="70000"/>
                <a:satMod val="140000"/>
              </a:schemeClr>
            </a:gs>
            <a:gs pos="70000">
              <a:schemeClr val="accent3">
                <a:tint val="100000"/>
                <a:shade val="90000"/>
                <a:satMod val="140000"/>
              </a:schemeClr>
            </a:gs>
            <a:gs pos="100000">
              <a:schemeClr val="accent3">
                <a:tint val="100000"/>
                <a:shade val="100000"/>
                <a:satMod val="10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accent3">
              <a:shade val="30000"/>
              <a:satMod val="130000"/>
            </a:schemeClr>
          </a:contourClr>
        </a:sp3d>
      </dsp:spPr>
      <dsp:style>
        <a:lnRef idx="0">
          <a:schemeClr val="accent3"/>
        </a:lnRef>
        <a:fillRef idx="3">
          <a:schemeClr val="accent3"/>
        </a:fillRef>
        <a:effectRef idx="3">
          <a:schemeClr val="accent3"/>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altLang="zh-TW" sz="2000" kern="1200" dirty="0" smtClean="0"/>
            <a:t>HP LaserJet 1020</a:t>
          </a:r>
        </a:p>
        <a:p>
          <a:pPr lvl="0" algn="ctr" defTabSz="889000">
            <a:lnSpc>
              <a:spcPct val="90000"/>
            </a:lnSpc>
            <a:spcBef>
              <a:spcPct val="0"/>
            </a:spcBef>
            <a:spcAft>
              <a:spcPct val="35000"/>
            </a:spcAft>
          </a:pPr>
          <a:r>
            <a:rPr lang="en-US" altLang="zh-TW" sz="2000" kern="1200" dirty="0" smtClean="0"/>
            <a:t>Project</a:t>
          </a:r>
          <a:endParaRPr lang="zh-TW" altLang="en-US" sz="2000" kern="1200" dirty="0"/>
        </a:p>
      </dsp:txBody>
      <dsp:txXfrm>
        <a:off x="4395" y="1870992"/>
        <a:ext cx="1833294" cy="916647"/>
      </dsp:txXfrm>
    </dsp:sp>
    <dsp:sp modelId="{6EBB8BD5-6520-4ABB-8319-609B07D222AF}">
      <dsp:nvSpPr>
        <dsp:cNvPr id="0" name=""/>
        <dsp:cNvSpPr/>
      </dsp:nvSpPr>
      <dsp:spPr>
        <a:xfrm>
          <a:off x="2222681" y="1870992"/>
          <a:ext cx="1833294" cy="916647"/>
        </a:xfrm>
        <a:prstGeom prst="rect">
          <a:avLst/>
        </a:prstGeom>
        <a:gradFill rotWithShape="1">
          <a:gsLst>
            <a:gs pos="0">
              <a:schemeClr val="accent3">
                <a:shade val="70000"/>
                <a:satMod val="150000"/>
              </a:schemeClr>
            </a:gs>
            <a:gs pos="34000">
              <a:schemeClr val="accent3">
                <a:shade val="70000"/>
                <a:satMod val="140000"/>
              </a:schemeClr>
            </a:gs>
            <a:gs pos="70000">
              <a:schemeClr val="accent3">
                <a:tint val="100000"/>
                <a:shade val="90000"/>
                <a:satMod val="140000"/>
              </a:schemeClr>
            </a:gs>
            <a:gs pos="100000">
              <a:schemeClr val="accent3">
                <a:tint val="100000"/>
                <a:shade val="100000"/>
                <a:satMod val="10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accent3">
              <a:shade val="30000"/>
              <a:satMod val="130000"/>
            </a:schemeClr>
          </a:contourClr>
        </a:sp3d>
      </dsp:spPr>
      <dsp:style>
        <a:lnRef idx="0">
          <a:schemeClr val="accent3"/>
        </a:lnRef>
        <a:fillRef idx="3">
          <a:schemeClr val="accent3"/>
        </a:fillRef>
        <a:effectRef idx="3">
          <a:schemeClr val="accent3"/>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altLang="zh-TW" sz="2000" kern="1200" dirty="0" smtClean="0"/>
            <a:t>HP LaserJet 1022</a:t>
          </a:r>
        </a:p>
        <a:p>
          <a:pPr lvl="0" algn="ctr" defTabSz="889000">
            <a:lnSpc>
              <a:spcPct val="90000"/>
            </a:lnSpc>
            <a:spcBef>
              <a:spcPct val="0"/>
            </a:spcBef>
            <a:spcAft>
              <a:spcPct val="35000"/>
            </a:spcAft>
          </a:pPr>
          <a:r>
            <a:rPr lang="en-US" altLang="zh-TW" sz="2000" kern="1200" dirty="0" smtClean="0"/>
            <a:t>Project</a:t>
          </a:r>
          <a:endParaRPr lang="zh-TW" altLang="en-US" sz="2000" kern="1200" dirty="0"/>
        </a:p>
      </dsp:txBody>
      <dsp:txXfrm>
        <a:off x="2222681" y="1870992"/>
        <a:ext cx="1833294" cy="916647"/>
      </dsp:txXfrm>
    </dsp:sp>
    <dsp:sp modelId="{03D3913C-FAFA-4090-8BB4-63954B5F5557}">
      <dsp:nvSpPr>
        <dsp:cNvPr id="0" name=""/>
        <dsp:cNvSpPr/>
      </dsp:nvSpPr>
      <dsp:spPr>
        <a:xfrm>
          <a:off x="4440967" y="1870992"/>
          <a:ext cx="1833294" cy="916647"/>
        </a:xfrm>
        <a:prstGeom prst="rect">
          <a:avLst/>
        </a:prstGeom>
        <a:gradFill rotWithShape="1">
          <a:gsLst>
            <a:gs pos="0">
              <a:schemeClr val="accent3">
                <a:shade val="70000"/>
                <a:satMod val="150000"/>
              </a:schemeClr>
            </a:gs>
            <a:gs pos="34000">
              <a:schemeClr val="accent3">
                <a:shade val="70000"/>
                <a:satMod val="140000"/>
              </a:schemeClr>
            </a:gs>
            <a:gs pos="70000">
              <a:schemeClr val="accent3">
                <a:tint val="100000"/>
                <a:shade val="90000"/>
                <a:satMod val="140000"/>
              </a:schemeClr>
            </a:gs>
            <a:gs pos="100000">
              <a:schemeClr val="accent3">
                <a:tint val="100000"/>
                <a:shade val="100000"/>
                <a:satMod val="10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accent3">
              <a:shade val="30000"/>
              <a:satMod val="130000"/>
            </a:schemeClr>
          </a:contourClr>
        </a:sp3d>
      </dsp:spPr>
      <dsp:style>
        <a:lnRef idx="0">
          <a:schemeClr val="accent3"/>
        </a:lnRef>
        <a:fillRef idx="3">
          <a:schemeClr val="accent3"/>
        </a:fillRef>
        <a:effectRef idx="3">
          <a:schemeClr val="accent3"/>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altLang="zh-TW" sz="2000" kern="1200" dirty="0" smtClean="0"/>
            <a:t>HP LaserJet 1160</a:t>
          </a:r>
        </a:p>
        <a:p>
          <a:pPr lvl="0" algn="ctr" defTabSz="889000">
            <a:lnSpc>
              <a:spcPct val="90000"/>
            </a:lnSpc>
            <a:spcBef>
              <a:spcPct val="0"/>
            </a:spcBef>
            <a:spcAft>
              <a:spcPct val="35000"/>
            </a:spcAft>
          </a:pPr>
          <a:r>
            <a:rPr lang="en-US" altLang="zh-TW" sz="2000" kern="1200" dirty="0" smtClean="0"/>
            <a:t>Project</a:t>
          </a:r>
          <a:endParaRPr lang="zh-TW" altLang="en-US" sz="2000" kern="1200" dirty="0"/>
        </a:p>
      </dsp:txBody>
      <dsp:txXfrm>
        <a:off x="4440967" y="1870992"/>
        <a:ext cx="1833294" cy="916647"/>
      </dsp:txXfrm>
    </dsp:sp>
    <dsp:sp modelId="{9DDBA89E-2F4F-4A1F-A674-D753A1B648BB}">
      <dsp:nvSpPr>
        <dsp:cNvPr id="0" name=""/>
        <dsp:cNvSpPr/>
      </dsp:nvSpPr>
      <dsp:spPr>
        <a:xfrm>
          <a:off x="6659254" y="1870992"/>
          <a:ext cx="1833294" cy="916647"/>
        </a:xfrm>
        <a:prstGeom prst="rect">
          <a:avLst/>
        </a:prstGeom>
        <a:gradFill rotWithShape="1">
          <a:gsLst>
            <a:gs pos="0">
              <a:schemeClr val="accent3">
                <a:shade val="70000"/>
                <a:satMod val="150000"/>
              </a:schemeClr>
            </a:gs>
            <a:gs pos="34000">
              <a:schemeClr val="accent3">
                <a:shade val="70000"/>
                <a:satMod val="140000"/>
              </a:schemeClr>
            </a:gs>
            <a:gs pos="70000">
              <a:schemeClr val="accent3">
                <a:tint val="100000"/>
                <a:shade val="90000"/>
                <a:satMod val="140000"/>
              </a:schemeClr>
            </a:gs>
            <a:gs pos="100000">
              <a:schemeClr val="accent3">
                <a:tint val="100000"/>
                <a:shade val="100000"/>
                <a:satMod val="10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accent3">
              <a:shade val="30000"/>
              <a:satMod val="130000"/>
            </a:schemeClr>
          </a:contourClr>
        </a:sp3d>
      </dsp:spPr>
      <dsp:style>
        <a:lnRef idx="0">
          <a:schemeClr val="accent3"/>
        </a:lnRef>
        <a:fillRef idx="3">
          <a:schemeClr val="accent3"/>
        </a:fillRef>
        <a:effectRef idx="3">
          <a:schemeClr val="accent3"/>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altLang="zh-TW" sz="2000" kern="1200" dirty="0" smtClean="0"/>
            <a:t>HP LaserJet 1320</a:t>
          </a:r>
        </a:p>
        <a:p>
          <a:pPr lvl="0" algn="ctr" defTabSz="889000">
            <a:lnSpc>
              <a:spcPct val="90000"/>
            </a:lnSpc>
            <a:spcBef>
              <a:spcPct val="0"/>
            </a:spcBef>
            <a:spcAft>
              <a:spcPct val="35000"/>
            </a:spcAft>
          </a:pPr>
          <a:r>
            <a:rPr lang="en-US" altLang="zh-TW" sz="2000" kern="1200" dirty="0" smtClean="0"/>
            <a:t>Project</a:t>
          </a:r>
          <a:endParaRPr lang="zh-TW" altLang="en-US" sz="2000" kern="1200" dirty="0"/>
        </a:p>
      </dsp:txBody>
      <dsp:txXfrm>
        <a:off x="6659254" y="1870992"/>
        <a:ext cx="1833294" cy="916647"/>
      </dsp:txXfrm>
    </dsp:sp>
  </dsp:spTree>
</dsp:drawing>
</file>

<file path=ppt/diagrams/layout1.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527AB6F-B06F-417B-AC93-A541D3EC1AB2}" type="datetimeFigureOut">
              <a:rPr lang="zh-TW" altLang="en-US" smtClean="0"/>
              <a:t>2015/3/12</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7AB074-A42D-4839-A2CF-22720232A441}" type="slidenum">
              <a:rPr lang="zh-TW" altLang="en-US" smtClean="0"/>
              <a:t>‹#›</a:t>
            </a:fld>
            <a:endParaRPr lang="zh-TW" altLang="en-US"/>
          </a:p>
        </p:txBody>
      </p:sp>
    </p:spTree>
    <p:extLst>
      <p:ext uri="{BB962C8B-B14F-4D97-AF65-F5344CB8AC3E}">
        <p14:creationId xmlns:p14="http://schemas.microsoft.com/office/powerpoint/2010/main" val="3975568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bwMode="auto">
          <a:xfrm>
            <a:off x="685480" y="4343144"/>
            <a:ext cx="5487041" cy="4115019"/>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zh-TW" altLang="en-US" b="1" smtClean="0"/>
              <a:t>專案群</a:t>
            </a:r>
            <a:r>
              <a:rPr lang="en-US" altLang="zh-TW" smtClean="0"/>
              <a:t>(</a:t>
            </a:r>
            <a:r>
              <a:rPr lang="zh-TW" altLang="en-US" smtClean="0"/>
              <a:t>或稱為</a:t>
            </a:r>
            <a:r>
              <a:rPr lang="zh-TW" altLang="en-US" b="1" smtClean="0"/>
              <a:t>大型計劃</a:t>
            </a:r>
            <a:r>
              <a:rPr lang="en-US" altLang="zh-TW" smtClean="0"/>
              <a:t>)</a:t>
            </a:r>
          </a:p>
          <a:p>
            <a:pPr lvl="1" eaLnBrk="1" hangingPunct="1"/>
            <a:r>
              <a:rPr lang="zh-TW" altLang="en-US" smtClean="0"/>
              <a:t>是經過協調統一管理以便獲取單獨管理時無法取得的效益和控制的一組互相聯繫的專案。 </a:t>
            </a:r>
          </a:p>
          <a:p>
            <a:pPr eaLnBrk="1" hangingPunct="1"/>
            <a:r>
              <a:rPr lang="zh-TW" altLang="en-US" b="1" smtClean="0"/>
              <a:t>多重專案組合</a:t>
            </a:r>
            <a:r>
              <a:rPr lang="en-US" altLang="zh-TW" smtClean="0"/>
              <a:t>(Portfolio)</a:t>
            </a:r>
          </a:p>
          <a:p>
            <a:pPr lvl="1" eaLnBrk="1" hangingPunct="1"/>
            <a:r>
              <a:rPr lang="zh-TW" altLang="en-US" smtClean="0"/>
              <a:t>是為了便於有效地管理工作以實現策略經營目標而將專案或大型計劃與其他工作組合後形成的。多重組合中的專案或大型計畫不一定互相依賴或有直接關係。</a:t>
            </a:r>
          </a:p>
          <a:p>
            <a:pPr eaLnBrk="1" hangingPunct="1"/>
            <a:r>
              <a:rPr lang="zh-TW" altLang="en-US" b="1" smtClean="0"/>
              <a:t>專案管理辦公室</a:t>
            </a:r>
            <a:r>
              <a:rPr lang="en-US" altLang="zh-TW" b="1" smtClean="0"/>
              <a:t>(Project Management Office; PMO)</a:t>
            </a:r>
          </a:p>
          <a:p>
            <a:pPr lvl="1" eaLnBrk="1" hangingPunct="1"/>
            <a:r>
              <a:rPr lang="zh-TW" altLang="en-US" smtClean="0"/>
              <a:t>是組織中集中和協調管理其管轄的各個專案的實體。專案管理辦公室也可以叫做“</a:t>
            </a:r>
            <a:r>
              <a:rPr lang="zh-TW" altLang="en-US" b="1" smtClean="0"/>
              <a:t>專案群管理辦公室</a:t>
            </a:r>
            <a:r>
              <a:rPr lang="en-US" altLang="zh-TW" b="1" smtClean="0"/>
              <a:t>(program management office)</a:t>
            </a:r>
            <a:r>
              <a:rPr lang="en-US" altLang="zh-TW" smtClean="0"/>
              <a:t>”</a:t>
            </a:r>
            <a:r>
              <a:rPr lang="zh-TW" altLang="en-US" smtClean="0"/>
              <a:t>或“</a:t>
            </a:r>
            <a:r>
              <a:rPr lang="zh-TW" altLang="en-US" b="1" smtClean="0"/>
              <a:t>專案群辦公室</a:t>
            </a:r>
            <a:r>
              <a:rPr lang="en-US" altLang="zh-TW" b="1" smtClean="0"/>
              <a:t>(program office)</a:t>
            </a:r>
            <a:r>
              <a:rPr lang="en-US" altLang="zh-TW" smtClean="0"/>
              <a:t>”</a:t>
            </a:r>
            <a:r>
              <a:rPr lang="zh-TW" altLang="en-US" smtClean="0"/>
              <a:t>或 “</a:t>
            </a:r>
            <a:r>
              <a:rPr lang="zh-TW" altLang="en-US" b="1" smtClean="0"/>
              <a:t>專案辦公室</a:t>
            </a:r>
            <a:r>
              <a:rPr lang="en-US" altLang="zh-TW" b="1" smtClean="0"/>
              <a:t>(project office)</a:t>
            </a:r>
            <a:r>
              <a:rPr lang="en-US" altLang="zh-TW" smtClean="0"/>
              <a:t>”</a:t>
            </a:r>
            <a:r>
              <a:rPr lang="zh-TW" altLang="en-US" smtClean="0"/>
              <a:t>。專案管理辦公室監督專案或專案群，或者兩者多重組合的管理。  </a:t>
            </a:r>
          </a:p>
          <a:p>
            <a:pPr eaLnBrk="1" hangingPunct="1"/>
            <a:endParaRPr lang="en-US" altLang="zh-TW"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bwMode="auto">
          <a:xfrm>
            <a:off x="685480" y="4343144"/>
            <a:ext cx="5487041" cy="4115019"/>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zh-TW" altLang="en-US" b="1" smtClean="0"/>
              <a:t>專案群</a:t>
            </a:r>
            <a:r>
              <a:rPr lang="en-US" altLang="zh-TW" smtClean="0"/>
              <a:t>(</a:t>
            </a:r>
            <a:r>
              <a:rPr lang="zh-TW" altLang="en-US" smtClean="0"/>
              <a:t>或稱為</a:t>
            </a:r>
            <a:r>
              <a:rPr lang="zh-TW" altLang="en-US" b="1" smtClean="0"/>
              <a:t>大型計劃</a:t>
            </a:r>
            <a:r>
              <a:rPr lang="en-US" altLang="zh-TW" smtClean="0"/>
              <a:t>)</a:t>
            </a:r>
          </a:p>
          <a:p>
            <a:pPr lvl="1" eaLnBrk="1" hangingPunct="1"/>
            <a:r>
              <a:rPr lang="zh-TW" altLang="en-US" smtClean="0"/>
              <a:t>是經過協調統一管理以便獲取單獨管理時無法取得的效益和控制的一組互相聯繫的專案。 </a:t>
            </a:r>
          </a:p>
          <a:p>
            <a:pPr eaLnBrk="1" hangingPunct="1"/>
            <a:r>
              <a:rPr lang="zh-TW" altLang="en-US" b="1" smtClean="0"/>
              <a:t>多重專案組合</a:t>
            </a:r>
            <a:r>
              <a:rPr lang="en-US" altLang="zh-TW" smtClean="0"/>
              <a:t>(Portfolio)</a:t>
            </a:r>
          </a:p>
          <a:p>
            <a:pPr lvl="1" eaLnBrk="1" hangingPunct="1"/>
            <a:r>
              <a:rPr lang="zh-TW" altLang="en-US" smtClean="0"/>
              <a:t>是為了便於有效地管理工作以實現策略經營目標而將專案或大型計劃與其他工作組合後形成的。多重組合中的專案或大型計畫不一定互相依賴或有直接關係。</a:t>
            </a:r>
          </a:p>
          <a:p>
            <a:pPr eaLnBrk="1" hangingPunct="1"/>
            <a:r>
              <a:rPr lang="zh-TW" altLang="en-US" b="1" smtClean="0"/>
              <a:t>專案管理辦公室</a:t>
            </a:r>
            <a:r>
              <a:rPr lang="en-US" altLang="zh-TW" b="1" smtClean="0"/>
              <a:t>(Project Management Office; PMO)</a:t>
            </a:r>
          </a:p>
          <a:p>
            <a:pPr lvl="1" eaLnBrk="1" hangingPunct="1"/>
            <a:r>
              <a:rPr lang="zh-TW" altLang="en-US" smtClean="0"/>
              <a:t>是組織中集中和協調管理其管轄的各個專案的實體。專案管理辦公室也可以叫做“</a:t>
            </a:r>
            <a:r>
              <a:rPr lang="zh-TW" altLang="en-US" b="1" smtClean="0"/>
              <a:t>專案群管理辦公室</a:t>
            </a:r>
            <a:r>
              <a:rPr lang="en-US" altLang="zh-TW" b="1" smtClean="0"/>
              <a:t>(program management office)</a:t>
            </a:r>
            <a:r>
              <a:rPr lang="en-US" altLang="zh-TW" smtClean="0"/>
              <a:t>”</a:t>
            </a:r>
            <a:r>
              <a:rPr lang="zh-TW" altLang="en-US" smtClean="0"/>
              <a:t>或“</a:t>
            </a:r>
            <a:r>
              <a:rPr lang="zh-TW" altLang="en-US" b="1" smtClean="0"/>
              <a:t>專案群辦公室</a:t>
            </a:r>
            <a:r>
              <a:rPr lang="en-US" altLang="zh-TW" b="1" smtClean="0"/>
              <a:t>(program office)</a:t>
            </a:r>
            <a:r>
              <a:rPr lang="en-US" altLang="zh-TW" smtClean="0"/>
              <a:t>”</a:t>
            </a:r>
            <a:r>
              <a:rPr lang="zh-TW" altLang="en-US" smtClean="0"/>
              <a:t>或 “</a:t>
            </a:r>
            <a:r>
              <a:rPr lang="zh-TW" altLang="en-US" b="1" smtClean="0"/>
              <a:t>專案辦公室</a:t>
            </a:r>
            <a:r>
              <a:rPr lang="en-US" altLang="zh-TW" b="1" smtClean="0"/>
              <a:t>(project office)</a:t>
            </a:r>
            <a:r>
              <a:rPr lang="en-US" altLang="zh-TW" smtClean="0"/>
              <a:t>”</a:t>
            </a:r>
            <a:r>
              <a:rPr lang="zh-TW" altLang="en-US" smtClean="0"/>
              <a:t>。專案管理辦公室監督專案或專案群，或者兩者多重組合的管理。  </a:t>
            </a:r>
          </a:p>
          <a:p>
            <a:pPr eaLnBrk="1" hangingPunct="1"/>
            <a:endParaRPr lang="en-US" altLang="zh-TW"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fld id="{95300022-5187-4F02-9C2F-B415818A1FAF}" type="datetimeFigureOut">
              <a:rPr lang="zh-TW" altLang="en-US" smtClean="0"/>
              <a:t>2015/3/12</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3DB72A7-9E43-4298-87B5-074DF6292897}" type="slidenum">
              <a:rPr lang="zh-TW" altLang="en-US" smtClean="0"/>
              <a:t>‹#›</a:t>
            </a:fld>
            <a:endParaRPr lang="zh-TW" alt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Vertical Text Placeholder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fld id="{95300022-5187-4F02-9C2F-B415818A1FAF}" type="datetimeFigureOut">
              <a:rPr lang="zh-TW" altLang="en-US" smtClean="0"/>
              <a:t>2015/3/12</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3DB72A7-9E43-4298-87B5-074DF6292897}" type="slidenum">
              <a:rPr lang="zh-TW" altLang="en-US" smtClean="0"/>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95300022-5187-4F02-9C2F-B415818A1FAF}" type="datetimeFigureOut">
              <a:rPr lang="zh-TW" altLang="en-US" smtClean="0"/>
              <a:t>2015/3/12</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3DB72A7-9E43-4298-87B5-074DF6292897}" type="slidenum">
              <a:rPr lang="zh-TW" altLang="en-US" smtClean="0"/>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Content Placeholder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fld id="{95300022-5187-4F02-9C2F-B415818A1FAF}" type="datetimeFigureOut">
              <a:rPr lang="zh-TW" altLang="en-US" smtClean="0"/>
              <a:t>2015/3/12</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3DB72A7-9E43-4298-87B5-074DF6292897}" type="slidenum">
              <a:rPr lang="zh-TW" altLang="en-US" smtClean="0"/>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95300022-5187-4F02-9C2F-B415818A1FAF}" type="datetimeFigureOut">
              <a:rPr lang="zh-TW" altLang="en-US" smtClean="0"/>
              <a:t>2015/3/12</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3DB72A7-9E43-4298-87B5-074DF6292897}" type="slidenum">
              <a:rPr lang="zh-TW" altLang="en-US" smtClean="0"/>
              <a:t>‹#›</a:t>
            </a:fld>
            <a:endParaRPr lang="zh-TW" alt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fld id="{95300022-5187-4F02-9C2F-B415818A1FAF}" type="datetimeFigureOut">
              <a:rPr lang="zh-TW" altLang="en-US" smtClean="0"/>
              <a:t>2015/3/12</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13DB72A7-9E43-4298-87B5-074DF6292897}" type="slidenum">
              <a:rPr lang="zh-TW" altLang="en-US" smtClean="0"/>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fld id="{95300022-5187-4F02-9C2F-B415818A1FAF}" type="datetimeFigureOut">
              <a:rPr lang="zh-TW" altLang="en-US" smtClean="0"/>
              <a:t>2015/3/12</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13DB72A7-9E43-4298-87B5-074DF6292897}" type="slidenum">
              <a:rPr lang="zh-TW" altLang="en-US" smtClean="0"/>
              <a:t>‹#›</a:t>
            </a:fld>
            <a:endParaRPr lang="zh-TW" alt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Date Placeholder 2"/>
          <p:cNvSpPr>
            <a:spLocks noGrp="1"/>
          </p:cNvSpPr>
          <p:nvPr>
            <p:ph type="dt" sz="half" idx="10"/>
          </p:nvPr>
        </p:nvSpPr>
        <p:spPr/>
        <p:txBody>
          <a:bodyPr/>
          <a:lstStyle/>
          <a:p>
            <a:fld id="{95300022-5187-4F02-9C2F-B415818A1FAF}" type="datetimeFigureOut">
              <a:rPr lang="zh-TW" altLang="en-US" smtClean="0"/>
              <a:t>2015/3/12</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13DB72A7-9E43-4298-87B5-074DF6292897}" type="slidenum">
              <a:rPr lang="zh-TW" altLang="en-US" smtClean="0"/>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300022-5187-4F02-9C2F-B415818A1FAF}" type="datetimeFigureOut">
              <a:rPr lang="zh-TW" altLang="en-US" smtClean="0"/>
              <a:t>2015/3/12</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13DB72A7-9E43-4298-87B5-074DF6292897}" type="slidenum">
              <a:rPr lang="zh-TW" altLang="en-US" smtClean="0"/>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zh-TW" altLang="en-US" smtClean="0"/>
              <a:t>按一下以編輯母片標題樣式</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95300022-5187-4F02-9C2F-B415818A1FAF}" type="datetimeFigureOut">
              <a:rPr lang="zh-TW" altLang="en-US" smtClean="0"/>
              <a:t>2015/3/12</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13DB72A7-9E43-4298-87B5-074DF6292897}" type="slidenum">
              <a:rPr lang="zh-TW" altLang="en-US" smtClean="0"/>
              <a:t>‹#›</a:t>
            </a:fld>
            <a:endParaRPr lang="zh-TW" alt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zh-TW" altLang="en-US" smtClean="0"/>
              <a:t>按一下以編輯母片標題樣式</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95300022-5187-4F02-9C2F-B415818A1FAF}" type="datetimeFigureOut">
              <a:rPr lang="zh-TW" altLang="en-US" smtClean="0"/>
              <a:t>2015/3/12</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13DB72A7-9E43-4298-87B5-074DF6292897}" type="slidenum">
              <a:rPr lang="zh-TW" altLang="en-US" smtClean="0"/>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95300022-5187-4F02-9C2F-B415818A1FAF}" type="datetimeFigureOut">
              <a:rPr lang="zh-TW" altLang="en-US" smtClean="0"/>
              <a:t>2015/3/12</a:t>
            </a:fld>
            <a:endParaRPr lang="zh-TW" alt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zh-TW" alt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13DB72A7-9E43-4298-87B5-074DF6292897}" type="slidenum">
              <a:rPr lang="zh-TW" altLang="en-US" smtClean="0"/>
              <a:t>‹#›</a:t>
            </a:fld>
            <a:endParaRPr lang="zh-TW"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tw/url?sa=i&amp;rct=j&amp;q=&amp;esrc=s&amp;frm=1&amp;source=images&amp;cd=&amp;cad=rja&amp;uact=8&amp;ved=0CAcQjRw&amp;url=http://blog.sina.com.tw/pmpdiy_frank/article.php?entryid%3D647131&amp;ei=KJ3RVJ6DEIe1mwXJlILwCA&amp;psig=AFQjCNGvMmxXGbMOHzJJ0lFkFhykIKv_5g&amp;ust=1423109790296192"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hyperlink" Target="http://www.google.com.tw/url?sa=i&amp;rct=j&amp;q=&amp;esrc=s&amp;frm=1&amp;source=images&amp;cd=&amp;cad=rja&amp;uact=8&amp;ved=0CAcQjRw&amp;url=http://www.psig.com.tw/WeeklyDigest/00015/advisory.html&amp;ei=PabRVMOdDuPTmgWY_YHAAw&amp;psig=AFQjCNGiaAPtLPj6ib9r7va8RK3EiXoXXg&amp;ust=1423112044444141"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hyperlink" Target="http://www.google.com.tw/url?sa=i&amp;rct=j&amp;q=&amp;esrc=s&amp;frm=1&amp;source=images&amp;cd=&amp;cad=rja&amp;uact=8&amp;ved=0CAcQjRw&amp;url=http://blog.sina.com.tw/pmpdiy_frank/article.php?entryid%3D647132&amp;ei=aKnRVLimA4HlmAXOzoHYBg&amp;psig=AFQjCNH50MJ8a4P5yNhT0IFaEiBUGn3ILA&amp;ust=1423112669978471" TargetMode="Externa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r>
              <a:rPr lang="zh-TW" altLang="en-US" dirty="0" smtClean="0"/>
              <a:t>專案管理概論 </a:t>
            </a:r>
            <a:r>
              <a:rPr lang="en-US" altLang="zh-TW" dirty="0" smtClean="0"/>
              <a:t>(</a:t>
            </a:r>
            <a:r>
              <a:rPr lang="zh-TW" altLang="en-US" dirty="0" smtClean="0"/>
              <a:t>第一章</a:t>
            </a:r>
            <a:r>
              <a:rPr lang="en-US" altLang="zh-TW" dirty="0" smtClean="0"/>
              <a:t>)</a:t>
            </a:r>
            <a:endParaRPr lang="zh-TW" altLang="en-US" dirty="0"/>
          </a:p>
        </p:txBody>
      </p:sp>
      <p:sp>
        <p:nvSpPr>
          <p:cNvPr id="3" name="副標題 2"/>
          <p:cNvSpPr>
            <a:spLocks noGrp="1"/>
          </p:cNvSpPr>
          <p:nvPr>
            <p:ph type="subTitle" idx="1"/>
          </p:nvPr>
        </p:nvSpPr>
        <p:spPr/>
        <p:txBody>
          <a:bodyPr/>
          <a:lstStyle/>
          <a:p>
            <a:r>
              <a:rPr lang="en-US" altLang="zh-TW" dirty="0" smtClean="0"/>
              <a:t>PMA </a:t>
            </a:r>
            <a:r>
              <a:rPr lang="zh-TW" altLang="en-US" dirty="0" smtClean="0"/>
              <a:t>特訓教材</a:t>
            </a:r>
            <a:endParaRPr lang="zh-TW" altLang="en-US" dirty="0"/>
          </a:p>
        </p:txBody>
      </p:sp>
    </p:spTree>
    <p:extLst>
      <p:ext uri="{BB962C8B-B14F-4D97-AF65-F5344CB8AC3E}">
        <p14:creationId xmlns:p14="http://schemas.microsoft.com/office/powerpoint/2010/main" val="38930619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專案管理的知識</a:t>
            </a:r>
            <a:endParaRPr lang="zh-TW" altLang="en-US" dirty="0"/>
          </a:p>
        </p:txBody>
      </p:sp>
      <p:sp>
        <p:nvSpPr>
          <p:cNvPr id="3" name="內容版面配置區 2"/>
          <p:cNvSpPr>
            <a:spLocks noGrp="1"/>
          </p:cNvSpPr>
          <p:nvPr>
            <p:ph idx="1"/>
          </p:nvPr>
        </p:nvSpPr>
        <p:spPr/>
        <p:txBody>
          <a:bodyPr/>
          <a:lstStyle/>
          <a:p>
            <a:r>
              <a:rPr lang="zh-TW" altLang="en-US" dirty="0" smtClean="0">
                <a:solidFill>
                  <a:srgbClr val="0070C0"/>
                </a:solidFill>
              </a:rPr>
              <a:t>一般管理的知識及技巧</a:t>
            </a:r>
            <a:r>
              <a:rPr lang="zh-TW" altLang="en-US" dirty="0" smtClean="0"/>
              <a:t>，如財務分析</a:t>
            </a:r>
            <a:r>
              <a:rPr lang="en-US" altLang="zh-TW" dirty="0" smtClean="0"/>
              <a:t>(NPV, IRR)</a:t>
            </a:r>
            <a:r>
              <a:rPr lang="zh-TW" altLang="en-US" dirty="0" smtClean="0"/>
              <a:t>、品管技術</a:t>
            </a:r>
            <a:endParaRPr lang="en-US" altLang="zh-TW" dirty="0" smtClean="0"/>
          </a:p>
          <a:p>
            <a:r>
              <a:rPr lang="zh-TW" altLang="en-US" dirty="0" smtClean="0"/>
              <a:t>各</a:t>
            </a:r>
            <a:r>
              <a:rPr lang="zh-TW" altLang="en-US" dirty="0" smtClean="0">
                <a:solidFill>
                  <a:srgbClr val="0070C0"/>
                </a:solidFill>
              </a:rPr>
              <a:t>應用</a:t>
            </a:r>
            <a:r>
              <a:rPr lang="zh-TW" altLang="en-US" dirty="0">
                <a:solidFill>
                  <a:srgbClr val="0070C0"/>
                </a:solidFill>
              </a:rPr>
              <a:t>領域的</a:t>
            </a:r>
            <a:r>
              <a:rPr lang="zh-TW" altLang="en-US" dirty="0" smtClean="0">
                <a:solidFill>
                  <a:srgbClr val="0070C0"/>
                </a:solidFill>
              </a:rPr>
              <a:t>知識</a:t>
            </a:r>
            <a:r>
              <a:rPr lang="zh-TW" altLang="en-US" dirty="0" smtClean="0"/>
              <a:t>，如營建工程混凝土工程品質檢驗、</a:t>
            </a:r>
            <a:r>
              <a:rPr lang="zh-TW" altLang="en-US" dirty="0"/>
              <a:t>大</a:t>
            </a:r>
            <a:r>
              <a:rPr lang="zh-TW" altLang="en-US" dirty="0" smtClean="0"/>
              <a:t>巨蛋營收預估或消防通道設計</a:t>
            </a:r>
            <a:endParaRPr lang="en-US" altLang="zh-TW" dirty="0" smtClean="0"/>
          </a:p>
          <a:p>
            <a:r>
              <a:rPr lang="zh-TW" altLang="en-US" dirty="0">
                <a:solidFill>
                  <a:srgbClr val="0070C0"/>
                </a:solidFill>
              </a:rPr>
              <a:t>應用的</a:t>
            </a:r>
            <a:r>
              <a:rPr lang="zh-TW" altLang="en-US" dirty="0" smtClean="0">
                <a:solidFill>
                  <a:srgbClr val="0070C0"/>
                </a:solidFill>
              </a:rPr>
              <a:t>工具</a:t>
            </a:r>
            <a:r>
              <a:rPr lang="en-US" altLang="zh-TW" dirty="0" smtClean="0"/>
              <a:t>(</a:t>
            </a:r>
            <a:r>
              <a:rPr lang="zh-TW" altLang="en-US" dirty="0" smtClean="0"/>
              <a:t>如</a:t>
            </a:r>
            <a:r>
              <a:rPr lang="en-US" altLang="zh-TW" dirty="0" smtClean="0"/>
              <a:t>QFD)</a:t>
            </a:r>
            <a:r>
              <a:rPr lang="zh-TW" altLang="en-US" dirty="0" smtClean="0"/>
              <a:t>、</a:t>
            </a:r>
            <a:r>
              <a:rPr lang="zh-TW" altLang="en-US" dirty="0" smtClean="0">
                <a:solidFill>
                  <a:srgbClr val="0070C0"/>
                </a:solidFill>
              </a:rPr>
              <a:t>技術</a:t>
            </a:r>
            <a:r>
              <a:rPr lang="en-US" altLang="zh-TW" dirty="0" smtClean="0"/>
              <a:t>(</a:t>
            </a:r>
            <a:r>
              <a:rPr lang="zh-TW" altLang="en-US" dirty="0" smtClean="0"/>
              <a:t>如實</a:t>
            </a:r>
            <a:r>
              <a:rPr lang="zh-TW" altLang="en-US" dirty="0"/>
              <a:t>獲值技術</a:t>
            </a:r>
            <a:r>
              <a:rPr lang="en-US" altLang="zh-TW" dirty="0"/>
              <a:t>)</a:t>
            </a:r>
            <a:r>
              <a:rPr lang="zh-TW" altLang="en-US" dirty="0" smtClean="0">
                <a:solidFill>
                  <a:srgbClr val="0070C0"/>
                </a:solidFill>
              </a:rPr>
              <a:t>或方法</a:t>
            </a:r>
            <a:r>
              <a:rPr lang="en-US" altLang="zh-TW" dirty="0" smtClean="0"/>
              <a:t>(</a:t>
            </a:r>
            <a:r>
              <a:rPr lang="zh-TW" altLang="en-US" dirty="0" smtClean="0"/>
              <a:t>如腦力激盪法</a:t>
            </a:r>
            <a:r>
              <a:rPr lang="en-US" altLang="zh-TW" dirty="0" smtClean="0"/>
              <a:t>)</a:t>
            </a:r>
          </a:p>
          <a:p>
            <a:r>
              <a:rPr lang="zh-TW" altLang="en-US" dirty="0" smtClean="0">
                <a:solidFill>
                  <a:srgbClr val="0070C0"/>
                </a:solidFill>
              </a:rPr>
              <a:t>專案</a:t>
            </a:r>
            <a:r>
              <a:rPr lang="zh-TW" altLang="en-US" dirty="0">
                <a:solidFill>
                  <a:srgbClr val="0070C0"/>
                </a:solidFill>
              </a:rPr>
              <a:t>執行</a:t>
            </a:r>
            <a:r>
              <a:rPr lang="zh-TW" altLang="en-US" dirty="0" smtClean="0">
                <a:solidFill>
                  <a:srgbClr val="0070C0"/>
                </a:solidFill>
              </a:rPr>
              <a:t>環境 </a:t>
            </a:r>
            <a:r>
              <a:rPr lang="en-US" altLang="zh-TW" dirty="0" smtClean="0"/>
              <a:t>(</a:t>
            </a:r>
            <a:r>
              <a:rPr lang="zh-TW" altLang="en-US" dirty="0" smtClean="0"/>
              <a:t>如都更專案現行法令及主管機關推動重點</a:t>
            </a:r>
            <a:r>
              <a:rPr lang="en-US" altLang="zh-TW" dirty="0" smtClean="0"/>
              <a:t>)</a:t>
            </a:r>
          </a:p>
          <a:p>
            <a:r>
              <a:rPr lang="zh-TW" altLang="en-US" dirty="0">
                <a:solidFill>
                  <a:srgbClr val="0070C0"/>
                </a:solidFill>
              </a:rPr>
              <a:t>最佳實務的作法</a:t>
            </a:r>
          </a:p>
        </p:txBody>
      </p:sp>
    </p:spTree>
    <p:extLst>
      <p:ext uri="{BB962C8B-B14F-4D97-AF65-F5344CB8AC3E}">
        <p14:creationId xmlns:p14="http://schemas.microsoft.com/office/powerpoint/2010/main" val="33996786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專案管理的知識結構</a:t>
            </a:r>
            <a:endParaRPr lang="zh-TW" altLang="en-US" dirty="0"/>
          </a:p>
        </p:txBody>
      </p:sp>
      <p:sp>
        <p:nvSpPr>
          <p:cNvPr id="3" name="內容版面配置區 2"/>
          <p:cNvSpPr>
            <a:spLocks noGrp="1"/>
          </p:cNvSpPr>
          <p:nvPr>
            <p:ph idx="1"/>
          </p:nvPr>
        </p:nvSpPr>
        <p:spPr/>
        <p:txBody>
          <a:bodyPr/>
          <a:lstStyle/>
          <a:p>
            <a:r>
              <a:rPr lang="zh-TW" altLang="en-US" dirty="0" smtClean="0">
                <a:latin typeface="新細明體"/>
                <a:ea typeface="新細明體"/>
              </a:rPr>
              <a:t>「</a:t>
            </a:r>
            <a:r>
              <a:rPr lang="zh-TW" altLang="en-US" dirty="0" smtClean="0">
                <a:solidFill>
                  <a:srgbClr val="0070C0"/>
                </a:solidFill>
              </a:rPr>
              <a:t>硬技術</a:t>
            </a:r>
            <a:r>
              <a:rPr lang="zh-TW" altLang="en-US" dirty="0" smtClean="0">
                <a:latin typeface="新細明體"/>
                <a:ea typeface="新細明體"/>
              </a:rPr>
              <a:t>」</a:t>
            </a:r>
            <a:r>
              <a:rPr lang="zh-TW" altLang="en-US" dirty="0" smtClean="0"/>
              <a:t>的導入及運用</a:t>
            </a:r>
            <a:endParaRPr lang="en-US" altLang="zh-TW" dirty="0" smtClean="0"/>
          </a:p>
          <a:p>
            <a:pPr lvl="1"/>
            <a:r>
              <a:rPr lang="zh-TW" altLang="en-US" dirty="0"/>
              <a:t>成本分析</a:t>
            </a:r>
            <a:r>
              <a:rPr lang="zh-TW" altLang="en-US" dirty="0" smtClean="0"/>
              <a:t>、品質確保、時程規劃、風險控管、流程設計等方面管理與工程技術的能力</a:t>
            </a:r>
            <a:endParaRPr lang="en-US" altLang="zh-TW" dirty="0" smtClean="0"/>
          </a:p>
          <a:p>
            <a:r>
              <a:rPr lang="zh-TW" altLang="en-US" dirty="0" smtClean="0"/>
              <a:t>重視</a:t>
            </a:r>
            <a:r>
              <a:rPr lang="zh-TW" altLang="en-US" dirty="0">
                <a:latin typeface="新細明體"/>
                <a:ea typeface="新細明體"/>
              </a:rPr>
              <a:t>「</a:t>
            </a:r>
            <a:r>
              <a:rPr lang="zh-TW" altLang="en-US" dirty="0" smtClean="0">
                <a:solidFill>
                  <a:srgbClr val="0070C0"/>
                </a:solidFill>
              </a:rPr>
              <a:t>軟技術</a:t>
            </a:r>
            <a:r>
              <a:rPr lang="zh-TW" altLang="en-US" dirty="0">
                <a:latin typeface="新細明體"/>
                <a:ea typeface="新細明體"/>
              </a:rPr>
              <a:t>」</a:t>
            </a:r>
            <a:r>
              <a:rPr lang="zh-TW" altLang="en-US" dirty="0" smtClean="0"/>
              <a:t>方面</a:t>
            </a:r>
            <a:r>
              <a:rPr lang="zh-TW" altLang="en-US" dirty="0"/>
              <a:t>的要求</a:t>
            </a:r>
            <a:endParaRPr lang="en-US" altLang="zh-TW" dirty="0" smtClean="0"/>
          </a:p>
          <a:p>
            <a:pPr lvl="1"/>
            <a:r>
              <a:rPr lang="zh-TW" altLang="en-US" dirty="0" smtClean="0"/>
              <a:t>人際關係的互動、政治與權力問題的處理、溝通、協調、談判能力的發揮、衝突的化解、利害關係人的分析與應對、決策的分析與下達、人力資源的運用與專案領導的藝術等</a:t>
            </a:r>
            <a:endParaRPr lang="zh-TW" altLang="en-US" dirty="0"/>
          </a:p>
        </p:txBody>
      </p:sp>
    </p:spTree>
    <p:extLst>
      <p:ext uri="{BB962C8B-B14F-4D97-AF65-F5344CB8AC3E}">
        <p14:creationId xmlns:p14="http://schemas.microsoft.com/office/powerpoint/2010/main" val="33343587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專案管理的演進及未來</a:t>
            </a:r>
            <a:endParaRPr lang="zh-TW" altLang="en-US" dirty="0"/>
          </a:p>
        </p:txBody>
      </p:sp>
      <p:sp>
        <p:nvSpPr>
          <p:cNvPr id="3" name="內容版面配置區 2"/>
          <p:cNvSpPr>
            <a:spLocks noGrp="1"/>
          </p:cNvSpPr>
          <p:nvPr>
            <p:ph idx="1"/>
          </p:nvPr>
        </p:nvSpPr>
        <p:spPr>
          <a:xfrm>
            <a:off x="467544" y="1412776"/>
            <a:ext cx="8229600" cy="4876800"/>
          </a:xfrm>
        </p:spPr>
        <p:txBody>
          <a:bodyPr>
            <a:normAutofit fontScale="92500" lnSpcReduction="20000"/>
          </a:bodyPr>
          <a:lstStyle/>
          <a:p>
            <a:r>
              <a:rPr lang="zh-TW" altLang="en-US" dirty="0" smtClean="0"/>
              <a:t>歷程一</a:t>
            </a:r>
            <a:r>
              <a:rPr lang="en-US" altLang="zh-TW" dirty="0" smtClean="0"/>
              <a:t>:</a:t>
            </a:r>
            <a:r>
              <a:rPr lang="zh-TW" altLang="en-US" dirty="0" smtClean="0"/>
              <a:t> 專案管理萌芽期 </a:t>
            </a:r>
            <a:r>
              <a:rPr lang="en-US" altLang="zh-TW" dirty="0" smtClean="0"/>
              <a:t>(1950~1960)</a:t>
            </a:r>
          </a:p>
          <a:p>
            <a:pPr lvl="1"/>
            <a:r>
              <a:rPr lang="zh-TW" altLang="en-US" dirty="0"/>
              <a:t>美蘇冷戰</a:t>
            </a:r>
            <a:r>
              <a:rPr lang="zh-TW" altLang="en-US" dirty="0" smtClean="0"/>
              <a:t>時期、專案管理視為系統管理應用，該時期</a:t>
            </a:r>
            <a:r>
              <a:rPr lang="zh-TW" altLang="en-US" dirty="0" smtClean="0">
                <a:solidFill>
                  <a:srgbClr val="FF0000"/>
                </a:solidFill>
              </a:rPr>
              <a:t>專案管理</a:t>
            </a:r>
            <a:r>
              <a:rPr lang="zh-TW" altLang="en-US" dirty="0" smtClean="0"/>
              <a:t>主要應用於</a:t>
            </a:r>
            <a:r>
              <a:rPr lang="zh-TW" altLang="en-US" dirty="0" smtClean="0">
                <a:solidFill>
                  <a:srgbClr val="FF0000"/>
                </a:solidFill>
              </a:rPr>
              <a:t>太空、科技及軍事領域</a:t>
            </a:r>
            <a:endParaRPr lang="en-US" altLang="zh-TW" dirty="0" smtClean="0">
              <a:solidFill>
                <a:srgbClr val="FF0000"/>
              </a:solidFill>
            </a:endParaRPr>
          </a:p>
          <a:p>
            <a:r>
              <a:rPr lang="zh-TW" altLang="en-US" dirty="0" smtClean="0"/>
              <a:t>歷程二</a:t>
            </a:r>
            <a:r>
              <a:rPr lang="en-US" altLang="zh-TW" dirty="0" smtClean="0"/>
              <a:t>:</a:t>
            </a:r>
            <a:r>
              <a:rPr lang="zh-TW" altLang="en-US" dirty="0" smtClean="0"/>
              <a:t> </a:t>
            </a:r>
            <a:r>
              <a:rPr lang="zh-TW" altLang="en-US" dirty="0"/>
              <a:t>專案</a:t>
            </a:r>
            <a:r>
              <a:rPr lang="zh-TW" altLang="en-US" dirty="0" smtClean="0"/>
              <a:t>管理成長期 </a:t>
            </a:r>
            <a:r>
              <a:rPr lang="en-US" altLang="zh-TW" dirty="0"/>
              <a:t>(</a:t>
            </a:r>
            <a:r>
              <a:rPr lang="en-US" altLang="zh-TW" dirty="0" smtClean="0"/>
              <a:t>1960~1985</a:t>
            </a:r>
            <a:r>
              <a:rPr lang="en-US" altLang="zh-TW" dirty="0"/>
              <a:t>) </a:t>
            </a:r>
            <a:endParaRPr lang="en-US" altLang="zh-TW" dirty="0" smtClean="0"/>
          </a:p>
          <a:p>
            <a:pPr lvl="1"/>
            <a:r>
              <a:rPr lang="zh-TW" altLang="en-US" dirty="0"/>
              <a:t>該</a:t>
            </a:r>
            <a:r>
              <a:rPr lang="zh-TW" altLang="en-US" dirty="0" smtClean="0"/>
              <a:t>時期，</a:t>
            </a:r>
            <a:r>
              <a:rPr lang="zh-TW" altLang="en-US" dirty="0" smtClean="0">
                <a:solidFill>
                  <a:srgbClr val="FF0000"/>
                </a:solidFill>
              </a:rPr>
              <a:t>美國為專案管理的推手</a:t>
            </a:r>
            <a:r>
              <a:rPr lang="zh-TW" altLang="en-US" dirty="0" smtClean="0"/>
              <a:t>，不論</a:t>
            </a:r>
            <a:r>
              <a:rPr lang="zh-TW" altLang="en-US" dirty="0" smtClean="0">
                <a:solidFill>
                  <a:srgbClr val="FF0000"/>
                </a:solidFill>
              </a:rPr>
              <a:t>太空</a:t>
            </a:r>
            <a:r>
              <a:rPr lang="en-US" altLang="zh-TW" dirty="0" smtClean="0"/>
              <a:t>(NASA)</a:t>
            </a:r>
            <a:r>
              <a:rPr lang="zh-TW" altLang="en-US" dirty="0" smtClean="0"/>
              <a:t>、</a:t>
            </a:r>
            <a:r>
              <a:rPr lang="zh-TW" altLang="en-US" dirty="0" smtClean="0">
                <a:solidFill>
                  <a:srgbClr val="FF0000"/>
                </a:solidFill>
              </a:rPr>
              <a:t>國防</a:t>
            </a:r>
            <a:r>
              <a:rPr lang="en-US" altLang="zh-TW" dirty="0" smtClean="0"/>
              <a:t>(</a:t>
            </a:r>
            <a:r>
              <a:rPr lang="en-US" altLang="zh-TW" dirty="0" err="1" smtClean="0"/>
              <a:t>DoD</a:t>
            </a:r>
            <a:r>
              <a:rPr lang="en-US" altLang="zh-TW" dirty="0" smtClean="0"/>
              <a:t>)</a:t>
            </a:r>
            <a:r>
              <a:rPr lang="zh-TW" altLang="en-US" dirty="0" smtClean="0"/>
              <a:t>、</a:t>
            </a:r>
            <a:r>
              <a:rPr lang="zh-TW" altLang="en-US" dirty="0" smtClean="0">
                <a:solidFill>
                  <a:srgbClr val="FF0000"/>
                </a:solidFill>
              </a:rPr>
              <a:t>科技</a:t>
            </a:r>
            <a:r>
              <a:rPr lang="zh-TW" altLang="en-US" dirty="0" smtClean="0"/>
              <a:t>及</a:t>
            </a:r>
            <a:r>
              <a:rPr lang="zh-TW" altLang="en-US" dirty="0" smtClean="0">
                <a:solidFill>
                  <a:srgbClr val="FF0000"/>
                </a:solidFill>
              </a:rPr>
              <a:t>營建</a:t>
            </a:r>
            <a:r>
              <a:rPr lang="zh-TW" altLang="en-US" dirty="0" smtClean="0"/>
              <a:t>均要求以專案管理</a:t>
            </a:r>
            <a:r>
              <a:rPr lang="zh-TW" altLang="en-US" dirty="0"/>
              <a:t>合約</a:t>
            </a:r>
            <a:r>
              <a:rPr lang="zh-TW" altLang="en-US" dirty="0" smtClean="0"/>
              <a:t>手法進行。為因應專案管理發展的需求</a:t>
            </a:r>
            <a:r>
              <a:rPr lang="en-US" altLang="zh-TW" dirty="0"/>
              <a:t>1969</a:t>
            </a:r>
            <a:r>
              <a:rPr lang="zh-TW" altLang="en-US" dirty="0" smtClean="0"/>
              <a:t>年</a:t>
            </a:r>
            <a:r>
              <a:rPr lang="zh-TW" altLang="en-US" dirty="0" smtClean="0">
                <a:solidFill>
                  <a:srgbClr val="FF0000"/>
                </a:solidFill>
              </a:rPr>
              <a:t>設立</a:t>
            </a:r>
            <a:r>
              <a:rPr lang="en-US" altLang="zh-TW" dirty="0" smtClean="0">
                <a:solidFill>
                  <a:srgbClr val="FF0000"/>
                </a:solidFill>
              </a:rPr>
              <a:t>PMI</a:t>
            </a:r>
            <a:r>
              <a:rPr lang="en-US" altLang="zh-TW" dirty="0" smtClean="0"/>
              <a:t>(</a:t>
            </a:r>
            <a:r>
              <a:rPr lang="zh-TW" altLang="en-US" dirty="0" smtClean="0"/>
              <a:t>專案管理協會</a:t>
            </a:r>
            <a:r>
              <a:rPr lang="en-US" altLang="zh-TW" dirty="0" smtClean="0"/>
              <a:t>)</a:t>
            </a:r>
            <a:r>
              <a:rPr lang="zh-TW" altLang="en-US" dirty="0" smtClean="0"/>
              <a:t>，並</a:t>
            </a:r>
            <a:r>
              <a:rPr lang="zh-TW" altLang="en-US" dirty="0" smtClean="0">
                <a:solidFill>
                  <a:srgbClr val="FF0000"/>
                </a:solidFill>
              </a:rPr>
              <a:t>於</a:t>
            </a:r>
            <a:r>
              <a:rPr lang="en-US" altLang="zh-TW" dirty="0" smtClean="0">
                <a:solidFill>
                  <a:srgbClr val="FF0000"/>
                </a:solidFill>
              </a:rPr>
              <a:t>1985</a:t>
            </a:r>
            <a:r>
              <a:rPr lang="zh-TW" altLang="en-US" dirty="0" smtClean="0">
                <a:solidFill>
                  <a:srgbClr val="FF0000"/>
                </a:solidFill>
              </a:rPr>
              <a:t>年</a:t>
            </a:r>
            <a:r>
              <a:rPr lang="en-US" altLang="zh-TW" dirty="0" smtClean="0"/>
              <a:t>PMI</a:t>
            </a:r>
            <a:r>
              <a:rPr lang="zh-TW" altLang="en-US" dirty="0" smtClean="0">
                <a:solidFill>
                  <a:srgbClr val="FF0000"/>
                </a:solidFill>
              </a:rPr>
              <a:t>開發</a:t>
            </a:r>
            <a:r>
              <a:rPr lang="zh-TW" altLang="en-US" dirty="0" smtClean="0"/>
              <a:t>了第一版的</a:t>
            </a:r>
            <a:r>
              <a:rPr lang="en-US" altLang="zh-TW" dirty="0" smtClean="0">
                <a:solidFill>
                  <a:srgbClr val="FF0000"/>
                </a:solidFill>
              </a:rPr>
              <a:t>PMBOK</a:t>
            </a:r>
          </a:p>
          <a:p>
            <a:r>
              <a:rPr lang="zh-TW" altLang="en-US" dirty="0" smtClean="0"/>
              <a:t>歷程三</a:t>
            </a:r>
            <a:r>
              <a:rPr lang="en-US" altLang="zh-TW" dirty="0" smtClean="0"/>
              <a:t>:</a:t>
            </a:r>
            <a:r>
              <a:rPr lang="zh-TW" altLang="en-US" dirty="0" smtClean="0"/>
              <a:t> </a:t>
            </a:r>
            <a:r>
              <a:rPr lang="zh-TW" altLang="en-US" dirty="0"/>
              <a:t>專案</a:t>
            </a:r>
            <a:r>
              <a:rPr lang="zh-TW" altLang="en-US" dirty="0" smtClean="0"/>
              <a:t>管理成熟期 </a:t>
            </a:r>
            <a:r>
              <a:rPr lang="en-US" altLang="zh-TW" dirty="0"/>
              <a:t>(</a:t>
            </a:r>
            <a:r>
              <a:rPr lang="en-US" altLang="zh-TW" dirty="0" smtClean="0"/>
              <a:t>1985~2000) </a:t>
            </a:r>
          </a:p>
          <a:p>
            <a:pPr lvl="1"/>
            <a:r>
              <a:rPr lang="zh-TW" altLang="en-US" dirty="0" smtClean="0"/>
              <a:t>歐美國家多數企業從</a:t>
            </a:r>
            <a:r>
              <a:rPr lang="zh-TW" altLang="en-US" dirty="0" smtClean="0">
                <a:solidFill>
                  <a:srgbClr val="FF0000"/>
                </a:solidFill>
              </a:rPr>
              <a:t>專案管理作為選擇性手段轉為必要性的做法</a:t>
            </a:r>
            <a:r>
              <a:rPr lang="zh-TW" altLang="en-US" dirty="0" smtClean="0"/>
              <a:t>，</a:t>
            </a:r>
            <a:r>
              <a:rPr lang="zh-TW" altLang="en-US" dirty="0" smtClean="0">
                <a:solidFill>
                  <a:srgbClr val="FF0000"/>
                </a:solidFill>
              </a:rPr>
              <a:t>專案管理相關軟體</a:t>
            </a:r>
            <a:r>
              <a:rPr lang="zh-TW" altLang="en-US" dirty="0">
                <a:solidFill>
                  <a:srgbClr val="FF0000"/>
                </a:solidFill>
              </a:rPr>
              <a:t>陸續</a:t>
            </a:r>
            <a:r>
              <a:rPr lang="zh-TW" altLang="en-US" dirty="0" smtClean="0">
                <a:solidFill>
                  <a:srgbClr val="FF0000"/>
                </a:solidFill>
              </a:rPr>
              <a:t>開發使用</a:t>
            </a:r>
            <a:r>
              <a:rPr lang="zh-TW" altLang="en-US" dirty="0" smtClean="0"/>
              <a:t>，專案管理相關組織</a:t>
            </a:r>
            <a:r>
              <a:rPr lang="zh-TW" altLang="en-US" dirty="0"/>
              <a:t>持續</a:t>
            </a:r>
            <a:r>
              <a:rPr lang="zh-TW" altLang="en-US" dirty="0" smtClean="0"/>
              <a:t>設立</a:t>
            </a:r>
            <a:r>
              <a:rPr lang="zh-TW" altLang="en-US" dirty="0"/>
              <a:t>推動及發展</a:t>
            </a:r>
            <a:r>
              <a:rPr lang="zh-TW" altLang="en-US" dirty="0" smtClean="0"/>
              <a:t>專案管理理論及技術</a:t>
            </a:r>
            <a:endParaRPr lang="en-US" altLang="zh-TW" dirty="0" smtClean="0"/>
          </a:p>
          <a:p>
            <a:r>
              <a:rPr lang="zh-TW" altLang="en-US" dirty="0" smtClean="0"/>
              <a:t>歷程四</a:t>
            </a:r>
            <a:r>
              <a:rPr lang="en-US" altLang="zh-TW" dirty="0" smtClean="0"/>
              <a:t>: </a:t>
            </a:r>
            <a:r>
              <a:rPr lang="zh-TW" altLang="en-US" dirty="0" smtClean="0"/>
              <a:t>專案管理推動期 </a:t>
            </a:r>
            <a:r>
              <a:rPr lang="en-US" altLang="zh-TW" dirty="0" smtClean="0"/>
              <a:t>(2000</a:t>
            </a:r>
            <a:r>
              <a:rPr lang="zh-TW" altLang="en-US" dirty="0" smtClean="0"/>
              <a:t>起</a:t>
            </a:r>
            <a:r>
              <a:rPr lang="en-US" altLang="zh-TW" dirty="0" smtClean="0"/>
              <a:t>) </a:t>
            </a:r>
          </a:p>
          <a:p>
            <a:pPr lvl="1"/>
            <a:r>
              <a:rPr lang="en-US" altLang="zh-TW" dirty="0" smtClean="0"/>
              <a:t>2014~2020</a:t>
            </a:r>
            <a:r>
              <a:rPr lang="zh-TW" altLang="en-US" dirty="0" smtClean="0"/>
              <a:t> 亞洲專案管理人才需求大增</a:t>
            </a:r>
            <a:endParaRPr lang="en-US" altLang="zh-TW" dirty="0" smtClean="0"/>
          </a:p>
          <a:p>
            <a:pPr lvl="2"/>
            <a:r>
              <a:rPr lang="zh-TW" altLang="en-US" dirty="0" smtClean="0"/>
              <a:t>預估中國大陸因高速鐵路網建設、營運，及帶動相關產業發展，專案管理相關人才需求將達</a:t>
            </a:r>
            <a:r>
              <a:rPr lang="en-US" altLang="zh-TW" dirty="0" smtClean="0"/>
              <a:t>2700</a:t>
            </a:r>
            <a:r>
              <a:rPr lang="zh-TW" altLang="en-US" dirty="0" smtClean="0"/>
              <a:t>萬</a:t>
            </a:r>
            <a:endParaRPr lang="en-US" altLang="zh-TW" dirty="0" smtClean="0"/>
          </a:p>
          <a:p>
            <a:pPr lvl="2"/>
            <a:r>
              <a:rPr lang="zh-TW" altLang="en-US" dirty="0" smtClean="0"/>
              <a:t>印度因跨洲工業廊帶建設，對專案管理人才需求將達</a:t>
            </a:r>
            <a:r>
              <a:rPr lang="en-US" altLang="zh-TW" dirty="0" smtClean="0"/>
              <a:t>900</a:t>
            </a:r>
            <a:r>
              <a:rPr lang="zh-TW" altLang="en-US" dirty="0" smtClean="0"/>
              <a:t>萬</a:t>
            </a:r>
            <a:endParaRPr lang="en-US" altLang="zh-TW" dirty="0" smtClean="0"/>
          </a:p>
          <a:p>
            <a:endParaRPr lang="zh-TW" altLang="en-US" dirty="0"/>
          </a:p>
        </p:txBody>
      </p:sp>
    </p:spTree>
    <p:extLst>
      <p:ext uri="{BB962C8B-B14F-4D97-AF65-F5344CB8AC3E}">
        <p14:creationId xmlns:p14="http://schemas.microsoft.com/office/powerpoint/2010/main" val="16138860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lstStyle/>
          <a:p>
            <a:endParaRPr lang="zh-TW" altLang="en-US"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620688"/>
            <a:ext cx="8848935" cy="59135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273535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矩形 12"/>
          <p:cNvSpPr/>
          <p:nvPr/>
        </p:nvSpPr>
        <p:spPr>
          <a:xfrm>
            <a:off x="4067944" y="3140968"/>
            <a:ext cx="4896544" cy="3672408"/>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 name="標題 1"/>
          <p:cNvSpPr>
            <a:spLocks noGrp="1"/>
          </p:cNvSpPr>
          <p:nvPr>
            <p:ph type="title"/>
          </p:nvPr>
        </p:nvSpPr>
        <p:spPr/>
        <p:txBody>
          <a:bodyPr/>
          <a:lstStyle/>
          <a:p>
            <a:r>
              <a:rPr lang="zh-TW" altLang="en-US" dirty="0" smtClean="0"/>
              <a:t>專案管理十大知識領域</a:t>
            </a:r>
            <a:endParaRPr lang="zh-TW" altLang="en-US" dirty="0"/>
          </a:p>
        </p:txBody>
      </p:sp>
      <p:sp>
        <p:nvSpPr>
          <p:cNvPr id="3" name="內容版面配置區 2"/>
          <p:cNvSpPr>
            <a:spLocks noGrp="1"/>
          </p:cNvSpPr>
          <p:nvPr>
            <p:ph idx="1"/>
          </p:nvPr>
        </p:nvSpPr>
        <p:spPr/>
        <p:txBody>
          <a:bodyPr/>
          <a:lstStyle/>
          <a:p>
            <a:pPr marL="457200" indent="-457200"/>
            <a:r>
              <a:rPr lang="zh-TW" altLang="en-US" sz="2800" dirty="0" smtClean="0">
                <a:solidFill>
                  <a:srgbClr val="7030A0"/>
                </a:solidFill>
                <a:latin typeface="標楷體" pitchFamily="65" charset="-120"/>
                <a:ea typeface="標楷體" pitchFamily="65" charset="-120"/>
              </a:rPr>
              <a:t>專案</a:t>
            </a:r>
            <a:r>
              <a:rPr lang="zh-TW" altLang="en-US" sz="2800" dirty="0">
                <a:solidFill>
                  <a:srgbClr val="7030A0"/>
                </a:solidFill>
                <a:latin typeface="標楷體" pitchFamily="65" charset="-120"/>
                <a:ea typeface="標楷體" pitchFamily="65" charset="-120"/>
              </a:rPr>
              <a:t>經理需對各知識領域有一定程度的涉獵，故</a:t>
            </a:r>
            <a:r>
              <a:rPr lang="en-US" altLang="zh-TW" sz="2800" dirty="0">
                <a:solidFill>
                  <a:srgbClr val="7030A0"/>
                </a:solidFill>
                <a:latin typeface="Comic Sans MS" pitchFamily="66" charset="0"/>
                <a:ea typeface="標楷體" pitchFamily="65" charset="-120"/>
              </a:rPr>
              <a:t>PMI</a:t>
            </a:r>
            <a:r>
              <a:rPr lang="zh-TW" altLang="en-US" sz="2800" dirty="0">
                <a:solidFill>
                  <a:srgbClr val="7030A0"/>
                </a:solidFill>
                <a:latin typeface="標楷體" pitchFamily="65" charset="-120"/>
                <a:ea typeface="標楷體" pitchFamily="65" charset="-120"/>
              </a:rPr>
              <a:t>依知識領域將專案知識</a:t>
            </a:r>
            <a:r>
              <a:rPr lang="zh-TW" altLang="en-US" sz="2800" dirty="0" smtClean="0">
                <a:solidFill>
                  <a:srgbClr val="7030A0"/>
                </a:solidFill>
                <a:latin typeface="標楷體" pitchFamily="65" charset="-120"/>
                <a:ea typeface="標楷體" pitchFamily="65" charset="-120"/>
              </a:rPr>
              <a:t>分為十大</a:t>
            </a:r>
            <a:r>
              <a:rPr lang="zh-TW" altLang="en-US" sz="2800" dirty="0">
                <a:solidFill>
                  <a:srgbClr val="7030A0"/>
                </a:solidFill>
                <a:latin typeface="標楷體" pitchFamily="65" charset="-120"/>
                <a:ea typeface="標楷體" pitchFamily="65" charset="-120"/>
              </a:rPr>
              <a:t>知識領域</a:t>
            </a:r>
            <a:endParaRPr lang="en-US" altLang="zh-TW" sz="2800" dirty="0">
              <a:solidFill>
                <a:srgbClr val="7030A0"/>
              </a:solidFill>
              <a:latin typeface="標楷體" pitchFamily="65" charset="-120"/>
              <a:ea typeface="標楷體" pitchFamily="65" charset="-120"/>
            </a:endParaRPr>
          </a:p>
          <a:p>
            <a:pPr marL="457200" indent="-457200"/>
            <a:r>
              <a:rPr lang="zh-TW" altLang="en-US" sz="2800" u="sng" dirty="0" smtClean="0">
                <a:solidFill>
                  <a:srgbClr val="FF0000"/>
                </a:solidFill>
                <a:latin typeface="標楷體" pitchFamily="65" charset="-120"/>
                <a:ea typeface="標楷體" pitchFamily="65" charset="-120"/>
              </a:rPr>
              <a:t>十大</a:t>
            </a:r>
            <a:r>
              <a:rPr lang="zh-TW" altLang="en-US" sz="2800" u="sng" dirty="0">
                <a:solidFill>
                  <a:srgbClr val="FF0000"/>
                </a:solidFill>
                <a:latin typeface="標楷體" pitchFamily="65" charset="-120"/>
                <a:ea typeface="標楷體" pitchFamily="65" charset="-120"/>
              </a:rPr>
              <a:t>知識</a:t>
            </a:r>
            <a:r>
              <a:rPr lang="zh-TW" altLang="en-US" sz="2800" dirty="0">
                <a:solidFill>
                  <a:srgbClr val="7030A0"/>
                </a:solidFill>
                <a:latin typeface="標楷體" pitchFamily="65" charset="-120"/>
                <a:ea typeface="標楷體" pitchFamily="65" charset="-120"/>
              </a:rPr>
              <a:t>依</a:t>
            </a:r>
            <a:r>
              <a:rPr lang="en-US" altLang="zh-TW" sz="2800" dirty="0">
                <a:solidFill>
                  <a:srgbClr val="7030A0"/>
                </a:solidFill>
                <a:latin typeface="Comic Sans MS" pitchFamily="66" charset="0"/>
                <a:ea typeface="標楷體" pitchFamily="65" charset="-120"/>
              </a:rPr>
              <a:t>PMBOK® Guide</a:t>
            </a:r>
            <a:r>
              <a:rPr lang="zh-TW" altLang="en-US" sz="2800" dirty="0">
                <a:solidFill>
                  <a:srgbClr val="7030A0"/>
                </a:solidFill>
                <a:latin typeface="標楷體" pitchFamily="65" charset="-120"/>
                <a:ea typeface="標楷體" pitchFamily="65" charset="-120"/>
              </a:rPr>
              <a:t>排序：</a:t>
            </a:r>
            <a:endParaRPr lang="en-US" altLang="zh-TW" sz="2800" dirty="0">
              <a:solidFill>
                <a:srgbClr val="7030A0"/>
              </a:solidFill>
              <a:latin typeface="標楷體" pitchFamily="65" charset="-120"/>
              <a:ea typeface="標楷體" pitchFamily="65" charset="-120"/>
            </a:endParaRPr>
          </a:p>
          <a:p>
            <a:pPr lvl="1"/>
            <a:r>
              <a:rPr lang="zh-TW" altLang="en-US" sz="2400" u="sng" dirty="0">
                <a:solidFill>
                  <a:srgbClr val="FF0000"/>
                </a:solidFill>
                <a:latin typeface="標楷體" pitchFamily="65" charset="-120"/>
                <a:ea typeface="標楷體" pitchFamily="65" charset="-120"/>
              </a:rPr>
              <a:t>整合</a:t>
            </a:r>
            <a:r>
              <a:rPr lang="zh-TW" altLang="en-US" sz="2400" dirty="0">
                <a:solidFill>
                  <a:srgbClr val="7030A0"/>
                </a:solidFill>
                <a:latin typeface="標楷體" pitchFamily="65" charset="-120"/>
                <a:ea typeface="標楷體" pitchFamily="65" charset="-120"/>
              </a:rPr>
              <a:t>、</a:t>
            </a:r>
            <a:r>
              <a:rPr lang="zh-TW" altLang="en-US" sz="2400" u="sng" dirty="0">
                <a:solidFill>
                  <a:srgbClr val="FF0000"/>
                </a:solidFill>
                <a:latin typeface="標楷體" pitchFamily="65" charset="-120"/>
                <a:ea typeface="標楷體" pitchFamily="65" charset="-120"/>
              </a:rPr>
              <a:t>範疇</a:t>
            </a:r>
            <a:r>
              <a:rPr lang="zh-TW" altLang="en-US" sz="2400" dirty="0">
                <a:solidFill>
                  <a:srgbClr val="7030A0"/>
                </a:solidFill>
                <a:latin typeface="標楷體" pitchFamily="65" charset="-120"/>
                <a:ea typeface="標楷體" pitchFamily="65" charset="-120"/>
              </a:rPr>
              <a:t>、</a:t>
            </a:r>
            <a:r>
              <a:rPr lang="zh-TW" altLang="en-US" sz="2400" u="sng" dirty="0">
                <a:solidFill>
                  <a:srgbClr val="FF0000"/>
                </a:solidFill>
                <a:latin typeface="標楷體" pitchFamily="65" charset="-120"/>
                <a:ea typeface="標楷體" pitchFamily="65" charset="-120"/>
              </a:rPr>
              <a:t>時間</a:t>
            </a:r>
            <a:r>
              <a:rPr lang="zh-TW" altLang="en-US" sz="2400" dirty="0">
                <a:solidFill>
                  <a:srgbClr val="7030A0"/>
                </a:solidFill>
                <a:latin typeface="標楷體" pitchFamily="65" charset="-120"/>
                <a:ea typeface="標楷體" pitchFamily="65" charset="-120"/>
              </a:rPr>
              <a:t>、</a:t>
            </a:r>
            <a:endParaRPr lang="en-US" altLang="zh-TW" sz="2400" dirty="0">
              <a:solidFill>
                <a:srgbClr val="7030A0"/>
              </a:solidFill>
              <a:latin typeface="標楷體" pitchFamily="65" charset="-120"/>
              <a:ea typeface="標楷體" pitchFamily="65" charset="-120"/>
            </a:endParaRPr>
          </a:p>
          <a:p>
            <a:pPr lvl="1"/>
            <a:r>
              <a:rPr lang="zh-TW" altLang="en-US" sz="2400" u="sng" dirty="0">
                <a:solidFill>
                  <a:srgbClr val="FF0000"/>
                </a:solidFill>
                <a:latin typeface="標楷體" pitchFamily="65" charset="-120"/>
                <a:ea typeface="標楷體" pitchFamily="65" charset="-120"/>
              </a:rPr>
              <a:t>成本</a:t>
            </a:r>
            <a:r>
              <a:rPr lang="zh-TW" altLang="en-US" sz="2400" dirty="0">
                <a:solidFill>
                  <a:srgbClr val="7030A0"/>
                </a:solidFill>
                <a:latin typeface="標楷體" pitchFamily="65" charset="-120"/>
                <a:ea typeface="標楷體" pitchFamily="65" charset="-120"/>
              </a:rPr>
              <a:t>、</a:t>
            </a:r>
            <a:r>
              <a:rPr lang="zh-TW" altLang="en-US" sz="2400" u="sng" dirty="0">
                <a:solidFill>
                  <a:srgbClr val="FF0000"/>
                </a:solidFill>
                <a:latin typeface="標楷體" pitchFamily="65" charset="-120"/>
                <a:ea typeface="標楷體" pitchFamily="65" charset="-120"/>
              </a:rPr>
              <a:t>品質</a:t>
            </a:r>
            <a:r>
              <a:rPr lang="zh-TW" altLang="en-US" sz="2400" dirty="0">
                <a:solidFill>
                  <a:srgbClr val="7030A0"/>
                </a:solidFill>
                <a:latin typeface="標楷體" pitchFamily="65" charset="-120"/>
                <a:ea typeface="標楷體" pitchFamily="65" charset="-120"/>
              </a:rPr>
              <a:t>、</a:t>
            </a:r>
            <a:r>
              <a:rPr lang="zh-TW" altLang="en-US" sz="2400" u="sng" dirty="0">
                <a:solidFill>
                  <a:srgbClr val="FF0000"/>
                </a:solidFill>
                <a:latin typeface="標楷體" pitchFamily="65" charset="-120"/>
                <a:ea typeface="標楷體" pitchFamily="65" charset="-120"/>
              </a:rPr>
              <a:t>人資</a:t>
            </a:r>
            <a:r>
              <a:rPr lang="zh-TW" altLang="en-US" sz="2400" dirty="0">
                <a:solidFill>
                  <a:srgbClr val="7030A0"/>
                </a:solidFill>
                <a:latin typeface="標楷體" pitchFamily="65" charset="-120"/>
                <a:ea typeface="標楷體" pitchFamily="65" charset="-120"/>
              </a:rPr>
              <a:t>、</a:t>
            </a:r>
            <a:endParaRPr lang="en-US" altLang="zh-TW" sz="2400" dirty="0">
              <a:solidFill>
                <a:srgbClr val="7030A0"/>
              </a:solidFill>
              <a:latin typeface="標楷體" pitchFamily="65" charset="-120"/>
              <a:ea typeface="標楷體" pitchFamily="65" charset="-120"/>
            </a:endParaRPr>
          </a:p>
          <a:p>
            <a:pPr lvl="1"/>
            <a:r>
              <a:rPr lang="zh-TW" altLang="en-US" sz="2400" u="sng" dirty="0">
                <a:solidFill>
                  <a:srgbClr val="FF0000"/>
                </a:solidFill>
                <a:latin typeface="標楷體" pitchFamily="65" charset="-120"/>
                <a:ea typeface="標楷體" pitchFamily="65" charset="-120"/>
              </a:rPr>
              <a:t>溝通</a:t>
            </a:r>
            <a:r>
              <a:rPr lang="zh-TW" altLang="en-US" sz="2400" dirty="0">
                <a:solidFill>
                  <a:srgbClr val="7030A0"/>
                </a:solidFill>
                <a:latin typeface="標楷體" pitchFamily="65" charset="-120"/>
                <a:ea typeface="標楷體" pitchFamily="65" charset="-120"/>
              </a:rPr>
              <a:t>、</a:t>
            </a:r>
            <a:r>
              <a:rPr lang="zh-TW" altLang="en-US" sz="2400" u="sng" dirty="0">
                <a:solidFill>
                  <a:srgbClr val="FF0000"/>
                </a:solidFill>
                <a:latin typeface="標楷體" pitchFamily="65" charset="-120"/>
                <a:ea typeface="標楷體" pitchFamily="65" charset="-120"/>
              </a:rPr>
              <a:t>風險</a:t>
            </a:r>
            <a:r>
              <a:rPr lang="zh-TW" altLang="en-US" sz="2400" dirty="0">
                <a:solidFill>
                  <a:srgbClr val="7030A0"/>
                </a:solidFill>
                <a:latin typeface="標楷體" pitchFamily="65" charset="-120"/>
                <a:ea typeface="標楷體" pitchFamily="65" charset="-120"/>
              </a:rPr>
              <a:t>、</a:t>
            </a:r>
            <a:r>
              <a:rPr lang="zh-TW" altLang="en-US" sz="2400" u="sng" dirty="0" smtClean="0">
                <a:solidFill>
                  <a:srgbClr val="FF0000"/>
                </a:solidFill>
                <a:latin typeface="標楷體" pitchFamily="65" charset="-120"/>
                <a:ea typeface="標楷體" pitchFamily="65" charset="-120"/>
              </a:rPr>
              <a:t>採購</a:t>
            </a:r>
            <a:r>
              <a:rPr lang="zh-TW" altLang="en-US" sz="2400" dirty="0" smtClean="0">
                <a:solidFill>
                  <a:srgbClr val="7030A0"/>
                </a:solidFill>
                <a:latin typeface="標楷體" pitchFamily="65" charset="-120"/>
                <a:ea typeface="標楷體" pitchFamily="65" charset="-120"/>
              </a:rPr>
              <a:t>、</a:t>
            </a:r>
            <a:endParaRPr lang="en-US" altLang="zh-TW" sz="2400" dirty="0" smtClean="0">
              <a:solidFill>
                <a:srgbClr val="7030A0"/>
              </a:solidFill>
              <a:latin typeface="標楷體" pitchFamily="65" charset="-120"/>
              <a:ea typeface="標楷體" pitchFamily="65" charset="-120"/>
            </a:endParaRPr>
          </a:p>
          <a:p>
            <a:pPr lvl="1"/>
            <a:r>
              <a:rPr lang="zh-TW" altLang="en-US" sz="2400" u="sng" dirty="0">
                <a:solidFill>
                  <a:srgbClr val="FF0000"/>
                </a:solidFill>
                <a:latin typeface="標楷體" pitchFamily="65" charset="-120"/>
                <a:ea typeface="標楷體" pitchFamily="65" charset="-120"/>
              </a:rPr>
              <a:t>利害關係人</a:t>
            </a:r>
            <a:endParaRPr lang="en-US" altLang="zh-TW" sz="2400" u="sng" dirty="0">
              <a:solidFill>
                <a:srgbClr val="FF0000"/>
              </a:solidFill>
              <a:latin typeface="標楷體" pitchFamily="65" charset="-120"/>
              <a:ea typeface="標楷體" pitchFamily="65" charset="-120"/>
            </a:endParaRPr>
          </a:p>
        </p:txBody>
      </p:sp>
      <p:sp>
        <p:nvSpPr>
          <p:cNvPr id="4" name="圓角矩形 3"/>
          <p:cNvSpPr/>
          <p:nvPr/>
        </p:nvSpPr>
        <p:spPr>
          <a:xfrm>
            <a:off x="4152244" y="3212976"/>
            <a:ext cx="1427868" cy="1080120"/>
          </a:xfrm>
          <a:prstGeom prst="round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zh-TW" altLang="en-US" b="1" dirty="0" smtClean="0">
                <a:solidFill>
                  <a:schemeClr val="tx1"/>
                </a:solidFill>
              </a:rPr>
              <a:t>採購</a:t>
            </a:r>
            <a:endParaRPr lang="zh-TW" altLang="en-US" b="1" dirty="0">
              <a:solidFill>
                <a:schemeClr val="tx1"/>
              </a:solidFill>
            </a:endParaRPr>
          </a:p>
        </p:txBody>
      </p:sp>
      <p:sp>
        <p:nvSpPr>
          <p:cNvPr id="5" name="圓角矩形 4"/>
          <p:cNvSpPr/>
          <p:nvPr/>
        </p:nvSpPr>
        <p:spPr>
          <a:xfrm>
            <a:off x="7452320" y="3212976"/>
            <a:ext cx="1427868" cy="1080120"/>
          </a:xfrm>
          <a:prstGeom prst="roundRect">
            <a:avLst/>
          </a:prstGeom>
          <a:solidFill>
            <a:srgbClr val="33CCCC"/>
          </a:solidFill>
          <a:ln>
            <a:solidFill>
              <a:srgbClr val="33CCCC"/>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zh-TW" altLang="en-US" b="1" dirty="0" smtClean="0">
                <a:solidFill>
                  <a:schemeClr val="tx1"/>
                </a:solidFill>
              </a:rPr>
              <a:t>時間</a:t>
            </a:r>
            <a:endParaRPr lang="zh-TW" altLang="en-US" b="1" dirty="0">
              <a:solidFill>
                <a:schemeClr val="tx1"/>
              </a:solidFill>
            </a:endParaRPr>
          </a:p>
        </p:txBody>
      </p:sp>
      <p:sp>
        <p:nvSpPr>
          <p:cNvPr id="6" name="圓角矩形 5"/>
          <p:cNvSpPr/>
          <p:nvPr/>
        </p:nvSpPr>
        <p:spPr>
          <a:xfrm>
            <a:off x="5835797" y="3212976"/>
            <a:ext cx="1427868" cy="1080120"/>
          </a:xfrm>
          <a:prstGeom prst="roundRect">
            <a:avLst/>
          </a:prstGeom>
          <a:solidFill>
            <a:schemeClr val="accent5">
              <a:lumMod val="40000"/>
              <a:lumOff val="60000"/>
            </a:schemeClr>
          </a:solid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b="1" dirty="0" smtClean="0">
                <a:solidFill>
                  <a:schemeClr val="tx1"/>
                </a:solidFill>
              </a:rPr>
              <a:t>範疇</a:t>
            </a:r>
            <a:endParaRPr lang="zh-TW" altLang="en-US" b="1" dirty="0">
              <a:solidFill>
                <a:schemeClr val="tx1"/>
              </a:solidFill>
            </a:endParaRPr>
          </a:p>
        </p:txBody>
      </p:sp>
      <p:sp>
        <p:nvSpPr>
          <p:cNvPr id="7" name="圓角矩形 6"/>
          <p:cNvSpPr/>
          <p:nvPr/>
        </p:nvSpPr>
        <p:spPr>
          <a:xfrm>
            <a:off x="7464612" y="4437112"/>
            <a:ext cx="1427868" cy="1080120"/>
          </a:xfrm>
          <a:prstGeom prst="round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b="1" dirty="0" smtClean="0">
                <a:solidFill>
                  <a:schemeClr val="tx1"/>
                </a:solidFill>
              </a:rPr>
              <a:t>成本</a:t>
            </a:r>
            <a:endParaRPr lang="zh-TW" altLang="en-US" b="1" dirty="0">
              <a:solidFill>
                <a:schemeClr val="tx1"/>
              </a:solidFill>
            </a:endParaRPr>
          </a:p>
        </p:txBody>
      </p:sp>
      <p:sp>
        <p:nvSpPr>
          <p:cNvPr id="8" name="圓角矩形 7"/>
          <p:cNvSpPr/>
          <p:nvPr/>
        </p:nvSpPr>
        <p:spPr>
          <a:xfrm>
            <a:off x="4152244" y="4437112"/>
            <a:ext cx="1427868" cy="1080120"/>
          </a:xfrm>
          <a:prstGeom prst="roundRect">
            <a:avLst/>
          </a:prstGeom>
          <a:solidFill>
            <a:srgbClr val="392AA6"/>
          </a:solidFill>
          <a:ln>
            <a:solidFill>
              <a:srgbClr val="392A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b="1" dirty="0" smtClean="0">
                <a:solidFill>
                  <a:schemeClr val="bg1"/>
                </a:solidFill>
              </a:rPr>
              <a:t>風險</a:t>
            </a:r>
            <a:endParaRPr lang="zh-TW" altLang="en-US" b="1" dirty="0">
              <a:solidFill>
                <a:schemeClr val="bg1"/>
              </a:solidFill>
            </a:endParaRPr>
          </a:p>
        </p:txBody>
      </p:sp>
      <p:sp>
        <p:nvSpPr>
          <p:cNvPr id="9" name="圓角矩形 8"/>
          <p:cNvSpPr/>
          <p:nvPr/>
        </p:nvSpPr>
        <p:spPr>
          <a:xfrm>
            <a:off x="5835797" y="4437112"/>
            <a:ext cx="1427868" cy="1080120"/>
          </a:xfrm>
          <a:prstGeom prst="roundRect">
            <a:avLst/>
          </a:prstGeom>
          <a:solidFill>
            <a:srgbClr val="5EDB31"/>
          </a:solidFill>
          <a:ln>
            <a:solidFill>
              <a:srgbClr val="5EDB3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b="1" dirty="0" smtClean="0">
                <a:solidFill>
                  <a:schemeClr val="tx1"/>
                </a:solidFill>
              </a:rPr>
              <a:t>利害關係人</a:t>
            </a:r>
            <a:endParaRPr lang="zh-TW" altLang="en-US" b="1" dirty="0">
              <a:solidFill>
                <a:schemeClr val="tx1"/>
              </a:solidFill>
            </a:endParaRPr>
          </a:p>
        </p:txBody>
      </p:sp>
      <p:sp>
        <p:nvSpPr>
          <p:cNvPr id="10" name="圓角矩形 9"/>
          <p:cNvSpPr/>
          <p:nvPr/>
        </p:nvSpPr>
        <p:spPr>
          <a:xfrm>
            <a:off x="7464612" y="5661248"/>
            <a:ext cx="1427868" cy="1080120"/>
          </a:xfrm>
          <a:prstGeom prst="roundRect">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b="1" dirty="0" smtClean="0">
                <a:solidFill>
                  <a:schemeClr val="tx1"/>
                </a:solidFill>
              </a:rPr>
              <a:t>品質</a:t>
            </a:r>
            <a:endParaRPr lang="zh-TW" altLang="en-US" b="1" dirty="0">
              <a:solidFill>
                <a:schemeClr val="tx1"/>
              </a:solidFill>
            </a:endParaRPr>
          </a:p>
        </p:txBody>
      </p:sp>
      <p:sp>
        <p:nvSpPr>
          <p:cNvPr id="11" name="圓角矩形 10"/>
          <p:cNvSpPr/>
          <p:nvPr/>
        </p:nvSpPr>
        <p:spPr>
          <a:xfrm>
            <a:off x="5819735" y="5661248"/>
            <a:ext cx="1427868" cy="1080120"/>
          </a:xfrm>
          <a:prstGeom prst="roundRect">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b="1" dirty="0" smtClean="0"/>
              <a:t>人資</a:t>
            </a:r>
            <a:endParaRPr lang="zh-TW" altLang="en-US" b="1" dirty="0"/>
          </a:p>
        </p:txBody>
      </p:sp>
      <p:sp>
        <p:nvSpPr>
          <p:cNvPr id="12" name="圓角矩形 11"/>
          <p:cNvSpPr/>
          <p:nvPr/>
        </p:nvSpPr>
        <p:spPr>
          <a:xfrm>
            <a:off x="4139952" y="5661248"/>
            <a:ext cx="1427868" cy="1080120"/>
          </a:xfrm>
          <a:prstGeom prst="roundRect">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b="1" dirty="0" smtClean="0">
                <a:solidFill>
                  <a:schemeClr val="tx1"/>
                </a:solidFill>
              </a:rPr>
              <a:t>溝通</a:t>
            </a:r>
            <a:endParaRPr lang="zh-TW" altLang="en-US" b="1" dirty="0">
              <a:solidFill>
                <a:schemeClr val="tx1"/>
              </a:solidFill>
            </a:endParaRPr>
          </a:p>
        </p:txBody>
      </p:sp>
      <p:sp>
        <p:nvSpPr>
          <p:cNvPr id="14" name="文字方塊 13"/>
          <p:cNvSpPr txBox="1"/>
          <p:nvPr/>
        </p:nvSpPr>
        <p:spPr>
          <a:xfrm>
            <a:off x="5442701" y="4797152"/>
            <a:ext cx="754068" cy="523220"/>
          </a:xfrm>
          <a:prstGeom prst="rect">
            <a:avLst/>
          </a:prstGeom>
          <a:noFill/>
        </p:spPr>
        <p:txBody>
          <a:bodyPr wrap="square" rtlCol="0">
            <a:spAutoFit/>
          </a:bodyPr>
          <a:lstStyle/>
          <a:p>
            <a:r>
              <a:rPr lang="zh-TW" altLang="en-US" sz="2800" b="1" dirty="0" smtClean="0">
                <a:solidFill>
                  <a:schemeClr val="tx2"/>
                </a:solidFill>
              </a:rPr>
              <a:t>整</a:t>
            </a:r>
            <a:endParaRPr lang="zh-TW" altLang="en-US" sz="2800" b="1" dirty="0">
              <a:solidFill>
                <a:schemeClr val="tx2"/>
              </a:solidFill>
            </a:endParaRPr>
          </a:p>
        </p:txBody>
      </p:sp>
      <p:sp>
        <p:nvSpPr>
          <p:cNvPr id="15" name="文字方塊 14"/>
          <p:cNvSpPr txBox="1"/>
          <p:nvPr/>
        </p:nvSpPr>
        <p:spPr>
          <a:xfrm>
            <a:off x="7130300" y="4797152"/>
            <a:ext cx="754068" cy="523220"/>
          </a:xfrm>
          <a:prstGeom prst="rect">
            <a:avLst/>
          </a:prstGeom>
          <a:noFill/>
        </p:spPr>
        <p:txBody>
          <a:bodyPr wrap="square" rtlCol="0">
            <a:spAutoFit/>
          </a:bodyPr>
          <a:lstStyle/>
          <a:p>
            <a:r>
              <a:rPr lang="zh-TW" altLang="en-US" sz="2800" b="1" dirty="0">
                <a:solidFill>
                  <a:schemeClr val="tx2"/>
                </a:solidFill>
              </a:rPr>
              <a:t>合</a:t>
            </a:r>
          </a:p>
        </p:txBody>
      </p:sp>
    </p:spTree>
    <p:extLst>
      <p:ext uri="{BB962C8B-B14F-4D97-AF65-F5344CB8AC3E}">
        <p14:creationId xmlns:p14="http://schemas.microsoft.com/office/powerpoint/2010/main" val="33987881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t>專案管理十大知識領域與五大流程群組</a:t>
            </a:r>
            <a:endParaRPr lang="zh-TW" altLang="en-US" dirty="0"/>
          </a:p>
        </p:txBody>
      </p:sp>
      <p:pic>
        <p:nvPicPr>
          <p:cNvPr id="1026" name="Picture 2" descr="http://blog.sina.com.tw/myimages/79/36431/images/20131007112435235.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35696" y="1340768"/>
            <a:ext cx="4968552" cy="55003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64369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51520" y="5510082"/>
            <a:ext cx="2608263" cy="990600"/>
          </a:xfrm>
        </p:spPr>
        <p:txBody>
          <a:bodyPr>
            <a:normAutofit fontScale="90000"/>
          </a:bodyPr>
          <a:lstStyle/>
          <a:p>
            <a:r>
              <a:rPr lang="zh-TW" altLang="en-US" dirty="0" smtClean="0"/>
              <a:t>專案管理 </a:t>
            </a:r>
            <a:r>
              <a:rPr lang="en-US" altLang="zh-TW" dirty="0" smtClean="0"/>
              <a:t>47</a:t>
            </a:r>
            <a:r>
              <a:rPr lang="zh-TW" altLang="en-US" dirty="0" smtClean="0"/>
              <a:t> </a:t>
            </a:r>
            <a:r>
              <a:rPr lang="zh-TW" altLang="en-US" dirty="0"/>
              <a:t>個子流程</a:t>
            </a:r>
          </a:p>
        </p:txBody>
      </p:sp>
      <p:sp>
        <p:nvSpPr>
          <p:cNvPr id="4" name="投影片編號版面配置區 3"/>
          <p:cNvSpPr>
            <a:spLocks noGrp="1"/>
          </p:cNvSpPr>
          <p:nvPr>
            <p:ph type="sldNum" sz="quarter" idx="12"/>
          </p:nvPr>
        </p:nvSpPr>
        <p:spPr>
          <a:xfrm>
            <a:off x="7924800" y="6356350"/>
            <a:ext cx="762000" cy="365125"/>
          </a:xfrm>
        </p:spPr>
        <p:txBody>
          <a:bodyPr/>
          <a:lstStyle/>
          <a:p>
            <a:pPr>
              <a:defRPr/>
            </a:pPr>
            <a:fld id="{7B601847-3DCE-4F4A-99DD-BCBE01236855}" type="slidenum">
              <a:rPr lang="en-US" altLang="zh-TW" smtClean="0"/>
              <a:pPr>
                <a:defRPr/>
              </a:pPr>
              <a:t>16</a:t>
            </a:fld>
            <a:endParaRPr lang="en-US" altLang="zh-TW"/>
          </a:p>
        </p:txBody>
      </p:sp>
      <p:pic>
        <p:nvPicPr>
          <p:cNvPr id="5" name="Picture 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66825" y="439738"/>
            <a:ext cx="1268413" cy="1244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30625" y="63500"/>
            <a:ext cx="5354638" cy="43418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27688" y="4595813"/>
            <a:ext cx="3313112" cy="21605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 y="2741613"/>
            <a:ext cx="3273425" cy="25193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41675" y="5260975"/>
            <a:ext cx="1266825" cy="12684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向右箭號 9"/>
          <p:cNvSpPr/>
          <p:nvPr/>
        </p:nvSpPr>
        <p:spPr>
          <a:xfrm>
            <a:off x="2700338" y="885825"/>
            <a:ext cx="730250" cy="17621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11" name="向下箭號 10"/>
          <p:cNvSpPr/>
          <p:nvPr/>
        </p:nvSpPr>
        <p:spPr>
          <a:xfrm>
            <a:off x="7083425" y="4405313"/>
            <a:ext cx="200025" cy="190500"/>
          </a:xfrm>
          <a:prstGeom prst="down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12" name="向右箭號 11"/>
          <p:cNvSpPr/>
          <p:nvPr/>
        </p:nvSpPr>
        <p:spPr>
          <a:xfrm rot="10800000">
            <a:off x="4572000" y="5676900"/>
            <a:ext cx="939800" cy="2159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13" name="向右箭號 12"/>
          <p:cNvSpPr/>
          <p:nvPr/>
        </p:nvSpPr>
        <p:spPr>
          <a:xfrm rot="10800000">
            <a:off x="3430588" y="4827588"/>
            <a:ext cx="2178050" cy="215900"/>
          </a:xfrm>
          <a:prstGeom prs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14" name="向右箭號 13"/>
          <p:cNvSpPr/>
          <p:nvPr/>
        </p:nvSpPr>
        <p:spPr>
          <a:xfrm>
            <a:off x="3430588" y="3819525"/>
            <a:ext cx="365125" cy="182563"/>
          </a:xfrm>
          <a:prstGeom prs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Tree>
    <p:extLst>
      <p:ext uri="{BB962C8B-B14F-4D97-AF65-F5344CB8AC3E}">
        <p14:creationId xmlns:p14="http://schemas.microsoft.com/office/powerpoint/2010/main" val="36538807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t>產品生命週期</a:t>
            </a:r>
            <a:r>
              <a:rPr lang="en-US" altLang="zh-TW" dirty="0"/>
              <a:t>Product Life Cycle</a:t>
            </a:r>
            <a:endParaRPr lang="zh-TW" altLang="en-US" dirty="0"/>
          </a:p>
        </p:txBody>
      </p:sp>
      <p:sp>
        <p:nvSpPr>
          <p:cNvPr id="3" name="內容版面配置區 2"/>
          <p:cNvSpPr>
            <a:spLocks noGrp="1"/>
          </p:cNvSpPr>
          <p:nvPr>
            <p:ph idx="1"/>
          </p:nvPr>
        </p:nvSpPr>
        <p:spPr>
          <a:xfrm>
            <a:off x="457200" y="1600200"/>
            <a:ext cx="8003232" cy="4525963"/>
          </a:xfrm>
        </p:spPr>
        <p:txBody>
          <a:bodyPr>
            <a:normAutofit/>
          </a:bodyPr>
          <a:lstStyle/>
          <a:p>
            <a:r>
              <a:rPr lang="zh-TW" altLang="en-US" dirty="0">
                <a:solidFill>
                  <a:srgbClr val="7030A0"/>
                </a:solidFill>
                <a:latin typeface="標楷體" pitchFamily="65" charset="-120"/>
                <a:ea typeface="標楷體" pitchFamily="65" charset="-120"/>
              </a:rPr>
              <a:t>專案的產生由下列需求而來：</a:t>
            </a:r>
            <a:r>
              <a:rPr lang="zh-TW" altLang="en-US" u="sng" dirty="0">
                <a:solidFill>
                  <a:srgbClr val="FF0000"/>
                </a:solidFill>
                <a:latin typeface="標楷體" pitchFamily="65" charset="-120"/>
                <a:ea typeface="標楷體" pitchFamily="65" charset="-120"/>
              </a:rPr>
              <a:t>問題</a:t>
            </a:r>
            <a:r>
              <a:rPr lang="zh-TW" altLang="en-US" dirty="0">
                <a:solidFill>
                  <a:srgbClr val="7030A0"/>
                </a:solidFill>
                <a:latin typeface="標楷體" pitchFamily="65" charset="-120"/>
                <a:ea typeface="標楷體" pitchFamily="65" charset="-120"/>
              </a:rPr>
              <a:t>、</a:t>
            </a:r>
            <a:r>
              <a:rPr lang="zh-TW" altLang="en-US" u="sng" dirty="0">
                <a:solidFill>
                  <a:srgbClr val="FF0000"/>
                </a:solidFill>
                <a:latin typeface="標楷體" pitchFamily="65" charset="-120"/>
                <a:ea typeface="標楷體" pitchFamily="65" charset="-120"/>
              </a:rPr>
              <a:t>機會</a:t>
            </a:r>
            <a:r>
              <a:rPr lang="zh-TW" altLang="en-US" dirty="0">
                <a:solidFill>
                  <a:srgbClr val="7030A0"/>
                </a:solidFill>
                <a:latin typeface="標楷體" pitchFamily="65" charset="-120"/>
                <a:ea typeface="標楷體" pitchFamily="65" charset="-120"/>
              </a:rPr>
              <a:t>或</a:t>
            </a:r>
            <a:r>
              <a:rPr lang="zh-TW" altLang="en-US" u="sng" dirty="0">
                <a:solidFill>
                  <a:srgbClr val="FF0000"/>
                </a:solidFill>
                <a:latin typeface="標楷體" pitchFamily="65" charset="-120"/>
                <a:ea typeface="標楷體" pitchFamily="65" charset="-120"/>
              </a:rPr>
              <a:t>營運</a:t>
            </a:r>
            <a:r>
              <a:rPr lang="zh-TW" altLang="en-US" u="sng" dirty="0" smtClean="0">
                <a:solidFill>
                  <a:srgbClr val="FF0000"/>
                </a:solidFill>
                <a:latin typeface="標楷體" pitchFamily="65" charset="-120"/>
                <a:ea typeface="標楷體" pitchFamily="65" charset="-120"/>
              </a:rPr>
              <a:t>需求</a:t>
            </a:r>
            <a:endParaRPr lang="en-US" altLang="zh-TW" u="sng" dirty="0" smtClean="0">
              <a:solidFill>
                <a:srgbClr val="FF0000"/>
              </a:solidFill>
              <a:latin typeface="標楷體" pitchFamily="65" charset="-120"/>
              <a:ea typeface="標楷體" pitchFamily="65" charset="-120"/>
            </a:endParaRPr>
          </a:p>
          <a:p>
            <a:r>
              <a:rPr lang="zh-TW" altLang="en-US" dirty="0" smtClean="0">
                <a:solidFill>
                  <a:srgbClr val="7030A0"/>
                </a:solidFill>
                <a:latin typeface="標楷體" pitchFamily="65" charset="-120"/>
                <a:ea typeface="標楷體" pitchFamily="65" charset="-120"/>
              </a:rPr>
              <a:t>一個產品的生命週期</a:t>
            </a:r>
            <a:r>
              <a:rPr lang="zh-TW" altLang="en-US" dirty="0">
                <a:solidFill>
                  <a:srgbClr val="7030A0"/>
                </a:solidFill>
                <a:latin typeface="標楷體" pitchFamily="65" charset="-120"/>
                <a:ea typeface="標楷體" pitchFamily="65" charset="-120"/>
              </a:rPr>
              <a:t>經過許多的產品問題解決、市場機會或營運需求等，</a:t>
            </a:r>
            <a:r>
              <a:rPr lang="zh-TW" altLang="en-US" u="sng" dirty="0">
                <a:solidFill>
                  <a:srgbClr val="FF0000"/>
                </a:solidFill>
                <a:latin typeface="標楷體" pitchFamily="65" charset="-120"/>
                <a:ea typeface="標楷體" pitchFamily="65" charset="-120"/>
              </a:rPr>
              <a:t>專案由此</a:t>
            </a:r>
            <a:r>
              <a:rPr lang="zh-TW" altLang="en-US" u="sng" dirty="0" smtClean="0">
                <a:solidFill>
                  <a:srgbClr val="FF0000"/>
                </a:solidFill>
                <a:latin typeface="標楷體" pitchFamily="65" charset="-120"/>
                <a:ea typeface="標楷體" pitchFamily="65" charset="-120"/>
              </a:rPr>
              <a:t>產生</a:t>
            </a:r>
            <a:endParaRPr lang="en-US" altLang="zh-TW" u="sng" dirty="0" smtClean="0">
              <a:solidFill>
                <a:srgbClr val="FF0000"/>
              </a:solidFill>
              <a:latin typeface="標楷體" pitchFamily="65" charset="-120"/>
              <a:ea typeface="標楷體" pitchFamily="65" charset="-120"/>
            </a:endParaRPr>
          </a:p>
          <a:p>
            <a:r>
              <a:rPr lang="zh-TW" altLang="en-US" dirty="0" smtClean="0">
                <a:solidFill>
                  <a:srgbClr val="7030A0"/>
                </a:solidFill>
                <a:latin typeface="標楷體" pitchFamily="65" charset="-120"/>
                <a:ea typeface="標楷體" pitchFamily="65" charset="-120"/>
              </a:rPr>
              <a:t>例：一個專案從早期</a:t>
            </a:r>
            <a:r>
              <a:rPr lang="zh-TW" altLang="en-US" u="sng" dirty="0" smtClean="0">
                <a:solidFill>
                  <a:srgbClr val="FF0000"/>
                </a:solidFill>
                <a:latin typeface="標楷體" pitchFamily="65" charset="-120"/>
                <a:ea typeface="標楷體" pitchFamily="65" charset="-120"/>
              </a:rPr>
              <a:t>產品設計</a:t>
            </a:r>
            <a:r>
              <a:rPr lang="zh-TW" altLang="en-US" dirty="0" smtClean="0">
                <a:solidFill>
                  <a:srgbClr val="7030A0"/>
                </a:solidFill>
                <a:latin typeface="標楷體" pitchFamily="65" charset="-120"/>
                <a:ea typeface="標楷體" pitchFamily="65" charset="-120"/>
              </a:rPr>
              <a:t>可以是一個專案，</a:t>
            </a:r>
            <a:r>
              <a:rPr lang="zh-TW" altLang="en-US" u="sng" dirty="0" smtClean="0">
                <a:solidFill>
                  <a:srgbClr val="FF0000"/>
                </a:solidFill>
                <a:latin typeface="標楷體" pitchFamily="65" charset="-120"/>
                <a:ea typeface="標楷體" pitchFamily="65" charset="-120"/>
              </a:rPr>
              <a:t>行銷計畫</a:t>
            </a:r>
            <a:r>
              <a:rPr lang="zh-TW" altLang="en-US" dirty="0" smtClean="0">
                <a:solidFill>
                  <a:srgbClr val="7030A0"/>
                </a:solidFill>
                <a:latin typeface="標楷體" pitchFamily="65" charset="-120"/>
                <a:ea typeface="標楷體" pitchFamily="65" charset="-120"/>
              </a:rPr>
              <a:t>是一個專案，</a:t>
            </a:r>
            <a:r>
              <a:rPr lang="zh-TW" altLang="en-US" dirty="0">
                <a:solidFill>
                  <a:srgbClr val="7030A0"/>
                </a:solidFill>
                <a:latin typeface="標楷體" pitchFamily="65" charset="-120"/>
                <a:ea typeface="標楷體" pitchFamily="65" charset="-120"/>
              </a:rPr>
              <a:t>中間</a:t>
            </a:r>
            <a:r>
              <a:rPr lang="zh-TW" altLang="en-US" u="sng" dirty="0" smtClean="0">
                <a:solidFill>
                  <a:srgbClr val="FF0000"/>
                </a:solidFill>
                <a:latin typeface="標楷體" pitchFamily="65" charset="-120"/>
                <a:ea typeface="標楷體" pitchFamily="65" charset="-120"/>
              </a:rPr>
              <a:t>產品的設計改良</a:t>
            </a:r>
            <a:r>
              <a:rPr lang="zh-TW" altLang="en-US" dirty="0" smtClean="0">
                <a:solidFill>
                  <a:srgbClr val="7030A0"/>
                </a:solidFill>
                <a:latin typeface="標楷體" pitchFamily="65" charset="-120"/>
                <a:ea typeface="標楷體" pitchFamily="65" charset="-120"/>
              </a:rPr>
              <a:t>也是一個專案，到最後決定</a:t>
            </a:r>
            <a:r>
              <a:rPr lang="zh-TW" altLang="en-US" u="sng" dirty="0" smtClean="0">
                <a:solidFill>
                  <a:srgbClr val="FF0000"/>
                </a:solidFill>
                <a:latin typeface="標楷體" pitchFamily="65" charset="-120"/>
                <a:ea typeface="標楷體" pitchFamily="65" charset="-120"/>
              </a:rPr>
              <a:t>評估是否退出市場</a:t>
            </a:r>
            <a:r>
              <a:rPr lang="zh-TW" altLang="en-US" dirty="0" smtClean="0">
                <a:solidFill>
                  <a:srgbClr val="7030A0"/>
                </a:solidFill>
                <a:latin typeface="標楷體" pitchFamily="65" charset="-120"/>
                <a:ea typeface="標楷體" pitchFamily="65" charset="-120"/>
              </a:rPr>
              <a:t>也</a:t>
            </a:r>
            <a:r>
              <a:rPr lang="zh-TW" altLang="en-US" dirty="0">
                <a:solidFill>
                  <a:srgbClr val="7030A0"/>
                </a:solidFill>
                <a:latin typeface="標楷體" pitchFamily="65" charset="-120"/>
                <a:ea typeface="標楷體" pitchFamily="65" charset="-120"/>
              </a:rPr>
              <a:t>可以是一個專案。所以</a:t>
            </a:r>
            <a:r>
              <a:rPr lang="zh-TW" altLang="en-US" u="sng" dirty="0">
                <a:solidFill>
                  <a:srgbClr val="FF0000"/>
                </a:solidFill>
                <a:latin typeface="標楷體" pitchFamily="65" charset="-120"/>
                <a:ea typeface="標楷體" pitchFamily="65" charset="-120"/>
              </a:rPr>
              <a:t>一個產品的生命週期可以包含多個專案生命週期</a:t>
            </a:r>
          </a:p>
        </p:txBody>
      </p:sp>
    </p:spTree>
    <p:extLst>
      <p:ext uri="{BB962C8B-B14F-4D97-AF65-F5344CB8AC3E}">
        <p14:creationId xmlns:p14="http://schemas.microsoft.com/office/powerpoint/2010/main" val="36157518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994122"/>
          </a:xfrm>
        </p:spPr>
        <p:txBody>
          <a:bodyPr>
            <a:normAutofit/>
          </a:bodyPr>
          <a:lstStyle/>
          <a:p>
            <a:r>
              <a:rPr lang="zh-TW" altLang="en-US" dirty="0"/>
              <a:t>專案生命週期與產品生命週期</a:t>
            </a:r>
          </a:p>
        </p:txBody>
      </p:sp>
      <p:cxnSp>
        <p:nvCxnSpPr>
          <p:cNvPr id="5" name="直線單箭頭接點 4"/>
          <p:cNvCxnSpPr/>
          <p:nvPr/>
        </p:nvCxnSpPr>
        <p:spPr>
          <a:xfrm flipV="1">
            <a:off x="755576" y="2204864"/>
            <a:ext cx="0" cy="295232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直線單箭頭接點 7"/>
          <p:cNvCxnSpPr/>
          <p:nvPr/>
        </p:nvCxnSpPr>
        <p:spPr>
          <a:xfrm>
            <a:off x="755576" y="5157192"/>
            <a:ext cx="72008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 name="手繪多邊形 13"/>
          <p:cNvSpPr/>
          <p:nvPr/>
        </p:nvSpPr>
        <p:spPr>
          <a:xfrm>
            <a:off x="786809" y="2404328"/>
            <a:ext cx="7028121" cy="2752463"/>
          </a:xfrm>
          <a:custGeom>
            <a:avLst/>
            <a:gdLst>
              <a:gd name="connsiteX0" fmla="*/ 0 w 7028121"/>
              <a:gd name="connsiteY0" fmla="*/ 2752463 h 2752463"/>
              <a:gd name="connsiteX1" fmla="*/ 786810 w 7028121"/>
              <a:gd name="connsiteY1" fmla="*/ 2305895 h 2752463"/>
              <a:gd name="connsiteX2" fmla="*/ 1477926 w 7028121"/>
              <a:gd name="connsiteY2" fmla="*/ 1731737 h 2752463"/>
              <a:gd name="connsiteX3" fmla="*/ 2647507 w 7028121"/>
              <a:gd name="connsiteY3" fmla="*/ 700379 h 2752463"/>
              <a:gd name="connsiteX4" fmla="*/ 3423684 w 7028121"/>
              <a:gd name="connsiteY4" fmla="*/ 243179 h 2752463"/>
              <a:gd name="connsiteX5" fmla="*/ 4082903 w 7028121"/>
              <a:gd name="connsiteY5" fmla="*/ 104956 h 2752463"/>
              <a:gd name="connsiteX6" fmla="*/ 4816549 w 7028121"/>
              <a:gd name="connsiteY6" fmla="*/ 41160 h 2752463"/>
              <a:gd name="connsiteX7" fmla="*/ 5582093 w 7028121"/>
              <a:gd name="connsiteY7" fmla="*/ 9263 h 2752463"/>
              <a:gd name="connsiteX8" fmla="*/ 6358270 w 7028121"/>
              <a:gd name="connsiteY8" fmla="*/ 211281 h 2752463"/>
              <a:gd name="connsiteX9" fmla="*/ 7028121 w 7028121"/>
              <a:gd name="connsiteY9" fmla="*/ 519625 h 2752463"/>
              <a:gd name="connsiteX10" fmla="*/ 7028121 w 7028121"/>
              <a:gd name="connsiteY10" fmla="*/ 519625 h 2752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028121" h="2752463">
                <a:moveTo>
                  <a:pt x="0" y="2752463"/>
                </a:moveTo>
                <a:cubicBezTo>
                  <a:pt x="270244" y="2614239"/>
                  <a:pt x="540489" y="2476016"/>
                  <a:pt x="786810" y="2305895"/>
                </a:cubicBezTo>
                <a:cubicBezTo>
                  <a:pt x="1033131" y="2135774"/>
                  <a:pt x="1167810" y="1999323"/>
                  <a:pt x="1477926" y="1731737"/>
                </a:cubicBezTo>
                <a:cubicBezTo>
                  <a:pt x="1788042" y="1464151"/>
                  <a:pt x="2323214" y="948472"/>
                  <a:pt x="2647507" y="700379"/>
                </a:cubicBezTo>
                <a:cubicBezTo>
                  <a:pt x="2971800" y="452286"/>
                  <a:pt x="3184451" y="342416"/>
                  <a:pt x="3423684" y="243179"/>
                </a:cubicBezTo>
                <a:cubicBezTo>
                  <a:pt x="3662917" y="143942"/>
                  <a:pt x="3850759" y="138626"/>
                  <a:pt x="4082903" y="104956"/>
                </a:cubicBezTo>
                <a:cubicBezTo>
                  <a:pt x="4315047" y="71286"/>
                  <a:pt x="4566684" y="57109"/>
                  <a:pt x="4816549" y="41160"/>
                </a:cubicBezTo>
                <a:cubicBezTo>
                  <a:pt x="5066414" y="25211"/>
                  <a:pt x="5325140" y="-19090"/>
                  <a:pt x="5582093" y="9263"/>
                </a:cubicBezTo>
                <a:cubicBezTo>
                  <a:pt x="5839046" y="37616"/>
                  <a:pt x="6117265" y="126221"/>
                  <a:pt x="6358270" y="211281"/>
                </a:cubicBezTo>
                <a:cubicBezTo>
                  <a:pt x="6599275" y="296341"/>
                  <a:pt x="7028121" y="519625"/>
                  <a:pt x="7028121" y="519625"/>
                </a:cubicBezTo>
                <a:lnTo>
                  <a:pt x="7028121" y="519625"/>
                </a:lnTo>
              </a:path>
            </a:pathLst>
          </a:cu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5" name="＞形箭號 14"/>
          <p:cNvSpPr/>
          <p:nvPr/>
        </p:nvSpPr>
        <p:spPr>
          <a:xfrm>
            <a:off x="746047" y="3766013"/>
            <a:ext cx="1501899" cy="387563"/>
          </a:xfrm>
          <a:prstGeom prst="chevron">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dirty="0" smtClean="0">
                <a:solidFill>
                  <a:srgbClr val="002060"/>
                </a:solidFill>
                <a:latin typeface="標楷體" pitchFamily="65" charset="-120"/>
                <a:ea typeface="標楷體" pitchFamily="65" charset="-120"/>
              </a:rPr>
              <a:t>評估專案</a:t>
            </a:r>
            <a:endParaRPr lang="zh-TW" altLang="en-US" dirty="0">
              <a:solidFill>
                <a:srgbClr val="002060"/>
              </a:solidFill>
              <a:latin typeface="標楷體" pitchFamily="65" charset="-120"/>
              <a:ea typeface="標楷體" pitchFamily="65" charset="-120"/>
            </a:endParaRPr>
          </a:p>
        </p:txBody>
      </p:sp>
      <p:sp>
        <p:nvSpPr>
          <p:cNvPr id="16" name="＞形箭號 15"/>
          <p:cNvSpPr/>
          <p:nvPr/>
        </p:nvSpPr>
        <p:spPr>
          <a:xfrm>
            <a:off x="2265913" y="2278377"/>
            <a:ext cx="1872208" cy="415488"/>
          </a:xfrm>
          <a:prstGeom prst="chevron">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1600" dirty="0" smtClean="0">
                <a:solidFill>
                  <a:srgbClr val="1EB241"/>
                </a:solidFill>
                <a:latin typeface="標楷體" pitchFamily="65" charset="-120"/>
                <a:ea typeface="標楷體" pitchFamily="65" charset="-120"/>
              </a:rPr>
              <a:t>產品促銷專案</a:t>
            </a:r>
            <a:endParaRPr lang="zh-TW" altLang="en-US" sz="1600" dirty="0">
              <a:solidFill>
                <a:srgbClr val="1EB241"/>
              </a:solidFill>
              <a:latin typeface="標楷體" pitchFamily="65" charset="-120"/>
              <a:ea typeface="標楷體" pitchFamily="65" charset="-120"/>
            </a:endParaRPr>
          </a:p>
        </p:txBody>
      </p:sp>
      <p:sp>
        <p:nvSpPr>
          <p:cNvPr id="17" name="＞形箭號 16"/>
          <p:cNvSpPr/>
          <p:nvPr/>
        </p:nvSpPr>
        <p:spPr>
          <a:xfrm>
            <a:off x="6310674" y="1829769"/>
            <a:ext cx="1944216" cy="448608"/>
          </a:xfrm>
          <a:prstGeom prst="chevron">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1600" dirty="0" smtClean="0">
                <a:solidFill>
                  <a:srgbClr val="663300"/>
                </a:solidFill>
                <a:latin typeface="標楷體" pitchFamily="65" charset="-120"/>
                <a:ea typeface="標楷體" pitchFamily="65" charset="-120"/>
              </a:rPr>
              <a:t>產品改良專案</a:t>
            </a:r>
            <a:endParaRPr lang="zh-TW" altLang="en-US" sz="1600" dirty="0">
              <a:solidFill>
                <a:srgbClr val="663300"/>
              </a:solidFill>
              <a:latin typeface="標楷體" pitchFamily="65" charset="-120"/>
              <a:ea typeface="標楷體" pitchFamily="65" charset="-120"/>
            </a:endParaRPr>
          </a:p>
        </p:txBody>
      </p:sp>
      <p:sp>
        <p:nvSpPr>
          <p:cNvPr id="18" name="＞形箭號 17"/>
          <p:cNvSpPr/>
          <p:nvPr/>
        </p:nvSpPr>
        <p:spPr>
          <a:xfrm>
            <a:off x="7092280" y="3140968"/>
            <a:ext cx="1906595" cy="396044"/>
          </a:xfrm>
          <a:prstGeom prst="chevron">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dirty="0" smtClean="0">
                <a:solidFill>
                  <a:srgbClr val="663300"/>
                </a:solidFill>
                <a:latin typeface="標楷體" pitchFamily="65" charset="-120"/>
                <a:ea typeface="標楷體" pitchFamily="65" charset="-120"/>
              </a:rPr>
              <a:t>新產品行銷</a:t>
            </a:r>
            <a:endParaRPr lang="zh-TW" altLang="en-US" dirty="0">
              <a:solidFill>
                <a:srgbClr val="663300"/>
              </a:solidFill>
              <a:latin typeface="標楷體" pitchFamily="65" charset="-120"/>
              <a:ea typeface="標楷體" pitchFamily="65" charset="-120"/>
            </a:endParaRPr>
          </a:p>
        </p:txBody>
      </p:sp>
      <p:cxnSp>
        <p:nvCxnSpPr>
          <p:cNvPr id="23" name="直線接點 22"/>
          <p:cNvCxnSpPr/>
          <p:nvPr/>
        </p:nvCxnSpPr>
        <p:spPr>
          <a:xfrm>
            <a:off x="2247946" y="2484616"/>
            <a:ext cx="0" cy="26721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直線接點 25"/>
          <p:cNvCxnSpPr/>
          <p:nvPr/>
        </p:nvCxnSpPr>
        <p:spPr>
          <a:xfrm>
            <a:off x="4138121" y="2278377"/>
            <a:ext cx="0" cy="28784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0" name="＞形箭號 29"/>
          <p:cNvSpPr/>
          <p:nvPr/>
        </p:nvSpPr>
        <p:spPr>
          <a:xfrm>
            <a:off x="4300869" y="1829769"/>
            <a:ext cx="1944216" cy="448608"/>
          </a:xfrm>
          <a:prstGeom prst="chevron">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1600" dirty="0" smtClean="0">
                <a:solidFill>
                  <a:srgbClr val="FF0000"/>
                </a:solidFill>
                <a:latin typeface="標楷體" pitchFamily="65" charset="-120"/>
                <a:ea typeface="標楷體" pitchFamily="65" charset="-120"/>
              </a:rPr>
              <a:t>產品改良專案</a:t>
            </a:r>
            <a:endParaRPr lang="zh-TW" altLang="en-US" sz="1600" dirty="0">
              <a:solidFill>
                <a:srgbClr val="FF0000"/>
              </a:solidFill>
              <a:latin typeface="標楷體" pitchFamily="65" charset="-120"/>
              <a:ea typeface="標楷體" pitchFamily="65" charset="-120"/>
            </a:endParaRPr>
          </a:p>
        </p:txBody>
      </p:sp>
      <p:cxnSp>
        <p:nvCxnSpPr>
          <p:cNvPr id="32" name="直線接點 31"/>
          <p:cNvCxnSpPr/>
          <p:nvPr/>
        </p:nvCxnSpPr>
        <p:spPr>
          <a:xfrm>
            <a:off x="6310674" y="2278377"/>
            <a:ext cx="0" cy="28784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文字方塊 33"/>
          <p:cNvSpPr txBox="1"/>
          <p:nvPr/>
        </p:nvSpPr>
        <p:spPr>
          <a:xfrm>
            <a:off x="1058414" y="5264745"/>
            <a:ext cx="877163" cy="369332"/>
          </a:xfrm>
          <a:prstGeom prst="rect">
            <a:avLst/>
          </a:prstGeom>
          <a:noFill/>
        </p:spPr>
        <p:txBody>
          <a:bodyPr wrap="none" rtlCol="0">
            <a:spAutoFit/>
          </a:bodyPr>
          <a:lstStyle/>
          <a:p>
            <a:r>
              <a:rPr lang="zh-TW" altLang="en-US" dirty="0" smtClean="0">
                <a:latin typeface="標楷體" pitchFamily="65" charset="-120"/>
                <a:ea typeface="標楷體" pitchFamily="65" charset="-120"/>
              </a:rPr>
              <a:t>出生期</a:t>
            </a:r>
            <a:endParaRPr lang="zh-TW" altLang="en-US" dirty="0">
              <a:latin typeface="標楷體" pitchFamily="65" charset="-120"/>
              <a:ea typeface="標楷體" pitchFamily="65" charset="-120"/>
            </a:endParaRPr>
          </a:p>
        </p:txBody>
      </p:sp>
      <p:sp>
        <p:nvSpPr>
          <p:cNvPr id="35" name="＞形箭號 34"/>
          <p:cNvSpPr/>
          <p:nvPr/>
        </p:nvSpPr>
        <p:spPr>
          <a:xfrm>
            <a:off x="778747" y="6062268"/>
            <a:ext cx="1777029" cy="387563"/>
          </a:xfrm>
          <a:prstGeom prst="chevron">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dirty="0" smtClean="0">
                <a:solidFill>
                  <a:schemeClr val="tx1"/>
                </a:solidFill>
                <a:latin typeface="標楷體" pitchFamily="65" charset="-120"/>
                <a:ea typeface="標楷體" pitchFamily="65" charset="-120"/>
              </a:rPr>
              <a:t>專案</a:t>
            </a:r>
            <a:r>
              <a:rPr lang="en-US" altLang="zh-TW" dirty="0" smtClean="0">
                <a:solidFill>
                  <a:schemeClr val="tx1"/>
                </a:solidFill>
                <a:latin typeface="標楷體" pitchFamily="65" charset="-120"/>
                <a:ea typeface="標楷體" pitchFamily="65" charset="-120"/>
              </a:rPr>
              <a:t>or</a:t>
            </a:r>
            <a:r>
              <a:rPr lang="zh-TW" altLang="en-US" dirty="0" smtClean="0">
                <a:solidFill>
                  <a:schemeClr val="tx1"/>
                </a:solidFill>
                <a:latin typeface="標楷體" pitchFamily="65" charset="-120"/>
                <a:ea typeface="標楷體" pitchFamily="65" charset="-120"/>
              </a:rPr>
              <a:t>階段</a:t>
            </a:r>
            <a:endParaRPr lang="zh-TW" altLang="en-US" dirty="0">
              <a:solidFill>
                <a:schemeClr val="tx1"/>
              </a:solidFill>
              <a:latin typeface="標楷體" pitchFamily="65" charset="-120"/>
              <a:ea typeface="標楷體" pitchFamily="65" charset="-120"/>
            </a:endParaRPr>
          </a:p>
        </p:txBody>
      </p:sp>
      <p:sp>
        <p:nvSpPr>
          <p:cNvPr id="36" name="文字方塊 35"/>
          <p:cNvSpPr txBox="1"/>
          <p:nvPr/>
        </p:nvSpPr>
        <p:spPr>
          <a:xfrm>
            <a:off x="2843005" y="5264745"/>
            <a:ext cx="877163" cy="369332"/>
          </a:xfrm>
          <a:prstGeom prst="rect">
            <a:avLst/>
          </a:prstGeom>
          <a:noFill/>
        </p:spPr>
        <p:txBody>
          <a:bodyPr wrap="none" rtlCol="0">
            <a:spAutoFit/>
          </a:bodyPr>
          <a:lstStyle/>
          <a:p>
            <a:r>
              <a:rPr lang="zh-TW" altLang="en-US" dirty="0">
                <a:latin typeface="標楷體" pitchFamily="65" charset="-120"/>
                <a:ea typeface="標楷體" pitchFamily="65" charset="-120"/>
              </a:rPr>
              <a:t>成長</a:t>
            </a:r>
            <a:r>
              <a:rPr lang="zh-TW" altLang="en-US" dirty="0" smtClean="0">
                <a:latin typeface="標楷體" pitchFamily="65" charset="-120"/>
                <a:ea typeface="標楷體" pitchFamily="65" charset="-120"/>
              </a:rPr>
              <a:t>期</a:t>
            </a:r>
            <a:endParaRPr lang="zh-TW" altLang="en-US" dirty="0">
              <a:latin typeface="標楷體" pitchFamily="65" charset="-120"/>
              <a:ea typeface="標楷體" pitchFamily="65" charset="-120"/>
            </a:endParaRPr>
          </a:p>
        </p:txBody>
      </p:sp>
      <p:sp>
        <p:nvSpPr>
          <p:cNvPr id="37" name="文字方塊 36"/>
          <p:cNvSpPr txBox="1"/>
          <p:nvPr/>
        </p:nvSpPr>
        <p:spPr>
          <a:xfrm>
            <a:off x="4933219" y="5264745"/>
            <a:ext cx="877163" cy="369332"/>
          </a:xfrm>
          <a:prstGeom prst="rect">
            <a:avLst/>
          </a:prstGeom>
          <a:noFill/>
        </p:spPr>
        <p:txBody>
          <a:bodyPr wrap="none" rtlCol="0">
            <a:spAutoFit/>
          </a:bodyPr>
          <a:lstStyle/>
          <a:p>
            <a:r>
              <a:rPr lang="zh-TW" altLang="en-US" dirty="0">
                <a:latin typeface="標楷體" pitchFamily="65" charset="-120"/>
                <a:ea typeface="標楷體" pitchFamily="65" charset="-120"/>
              </a:rPr>
              <a:t>飽和</a:t>
            </a:r>
            <a:r>
              <a:rPr lang="zh-TW" altLang="en-US" dirty="0" smtClean="0">
                <a:latin typeface="標楷體" pitchFamily="65" charset="-120"/>
                <a:ea typeface="標楷體" pitchFamily="65" charset="-120"/>
              </a:rPr>
              <a:t>期</a:t>
            </a:r>
            <a:endParaRPr lang="zh-TW" altLang="en-US" dirty="0">
              <a:latin typeface="標楷體" pitchFamily="65" charset="-120"/>
              <a:ea typeface="標楷體" pitchFamily="65" charset="-120"/>
            </a:endParaRPr>
          </a:p>
        </p:txBody>
      </p:sp>
      <p:sp>
        <p:nvSpPr>
          <p:cNvPr id="38" name="文字方塊 37"/>
          <p:cNvSpPr txBox="1"/>
          <p:nvPr/>
        </p:nvSpPr>
        <p:spPr>
          <a:xfrm>
            <a:off x="6653698" y="5264745"/>
            <a:ext cx="877163" cy="369332"/>
          </a:xfrm>
          <a:prstGeom prst="rect">
            <a:avLst/>
          </a:prstGeom>
          <a:noFill/>
        </p:spPr>
        <p:txBody>
          <a:bodyPr wrap="none" rtlCol="0">
            <a:spAutoFit/>
          </a:bodyPr>
          <a:lstStyle/>
          <a:p>
            <a:r>
              <a:rPr lang="zh-TW" altLang="en-US" dirty="0">
                <a:latin typeface="標楷體" pitchFamily="65" charset="-120"/>
                <a:ea typeface="標楷體" pitchFamily="65" charset="-120"/>
              </a:rPr>
              <a:t>衰退</a:t>
            </a:r>
            <a:r>
              <a:rPr lang="zh-TW" altLang="en-US" dirty="0" smtClean="0">
                <a:latin typeface="標楷體" pitchFamily="65" charset="-120"/>
                <a:ea typeface="標楷體" pitchFamily="65" charset="-120"/>
              </a:rPr>
              <a:t>期</a:t>
            </a:r>
            <a:endParaRPr lang="zh-TW" altLang="en-US" dirty="0">
              <a:latin typeface="標楷體" pitchFamily="65" charset="-120"/>
              <a:ea typeface="標楷體" pitchFamily="65" charset="-120"/>
            </a:endParaRPr>
          </a:p>
        </p:txBody>
      </p:sp>
      <p:sp>
        <p:nvSpPr>
          <p:cNvPr id="39" name="文字方塊 38"/>
          <p:cNvSpPr txBox="1"/>
          <p:nvPr/>
        </p:nvSpPr>
        <p:spPr>
          <a:xfrm>
            <a:off x="7814930" y="5280134"/>
            <a:ext cx="595035" cy="338554"/>
          </a:xfrm>
          <a:prstGeom prst="rect">
            <a:avLst/>
          </a:prstGeom>
          <a:noFill/>
        </p:spPr>
        <p:txBody>
          <a:bodyPr wrap="none" rtlCol="0">
            <a:spAutoFit/>
          </a:bodyPr>
          <a:lstStyle/>
          <a:p>
            <a:r>
              <a:rPr lang="zh-TW" altLang="en-US" sz="1600" dirty="0">
                <a:latin typeface="標楷體" pitchFamily="65" charset="-120"/>
                <a:ea typeface="標楷體" pitchFamily="65" charset="-120"/>
              </a:rPr>
              <a:t>時間</a:t>
            </a:r>
          </a:p>
        </p:txBody>
      </p:sp>
      <p:sp>
        <p:nvSpPr>
          <p:cNvPr id="40" name="文字方塊 39"/>
          <p:cNvSpPr txBox="1"/>
          <p:nvPr/>
        </p:nvSpPr>
        <p:spPr>
          <a:xfrm>
            <a:off x="746047" y="2340338"/>
            <a:ext cx="389850" cy="830997"/>
          </a:xfrm>
          <a:prstGeom prst="rect">
            <a:avLst/>
          </a:prstGeom>
          <a:noFill/>
        </p:spPr>
        <p:txBody>
          <a:bodyPr wrap="none" rtlCol="0">
            <a:spAutoFit/>
          </a:bodyPr>
          <a:lstStyle/>
          <a:p>
            <a:r>
              <a:rPr lang="zh-TW" altLang="en-US" sz="1600" dirty="0" smtClean="0">
                <a:latin typeface="標楷體" pitchFamily="65" charset="-120"/>
                <a:ea typeface="標楷體" pitchFamily="65" charset="-120"/>
              </a:rPr>
              <a:t>產</a:t>
            </a:r>
            <a:endParaRPr lang="en-US" altLang="zh-TW" sz="1600" dirty="0" smtClean="0">
              <a:latin typeface="標楷體" pitchFamily="65" charset="-120"/>
              <a:ea typeface="標楷體" pitchFamily="65" charset="-120"/>
            </a:endParaRPr>
          </a:p>
          <a:p>
            <a:r>
              <a:rPr lang="zh-TW" altLang="en-US" sz="1600" dirty="0" smtClean="0">
                <a:latin typeface="標楷體" pitchFamily="65" charset="-120"/>
                <a:ea typeface="標楷體" pitchFamily="65" charset="-120"/>
              </a:rPr>
              <a:t>品</a:t>
            </a:r>
            <a:endParaRPr lang="en-US" altLang="zh-TW" sz="1600" dirty="0" smtClean="0">
              <a:latin typeface="標楷體" pitchFamily="65" charset="-120"/>
              <a:ea typeface="標楷體" pitchFamily="65" charset="-120"/>
            </a:endParaRPr>
          </a:p>
          <a:p>
            <a:r>
              <a:rPr lang="zh-TW" altLang="en-US" sz="1600" dirty="0" smtClean="0">
                <a:latin typeface="標楷體" pitchFamily="65" charset="-120"/>
                <a:ea typeface="標楷體" pitchFamily="65" charset="-120"/>
              </a:rPr>
              <a:t>量</a:t>
            </a:r>
            <a:endParaRPr lang="zh-TW" altLang="en-US" sz="1600" dirty="0">
              <a:latin typeface="標楷體" pitchFamily="65" charset="-120"/>
              <a:ea typeface="標楷體" pitchFamily="65" charset="-120"/>
            </a:endParaRPr>
          </a:p>
        </p:txBody>
      </p:sp>
    </p:spTree>
    <p:extLst>
      <p:ext uri="{BB962C8B-B14F-4D97-AF65-F5344CB8AC3E}">
        <p14:creationId xmlns:p14="http://schemas.microsoft.com/office/powerpoint/2010/main" val="37318431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產品</a:t>
            </a:r>
            <a:r>
              <a:rPr lang="zh-TW" altLang="en-US" dirty="0" smtClean="0"/>
              <a:t>生命週期 </a:t>
            </a:r>
            <a:r>
              <a:rPr lang="en-US" altLang="zh-TW" dirty="0" smtClean="0"/>
              <a:t>vs. </a:t>
            </a:r>
            <a:r>
              <a:rPr lang="zh-TW" altLang="en-US" dirty="0" smtClean="0"/>
              <a:t>專案生命週期</a:t>
            </a:r>
            <a:endParaRPr lang="zh-TW" altLang="en-US" dirty="0"/>
          </a:p>
        </p:txBody>
      </p:sp>
      <p:pic>
        <p:nvPicPr>
          <p:cNvPr id="2050" name="Picture 2" descr="http://www.psig.com.tw/WeeklyDigest/00015/advisory-1.gif">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91680" y="1758950"/>
            <a:ext cx="6106747" cy="46223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84764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投影片編號版面配置區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000" b="1">
                <a:solidFill>
                  <a:schemeClr val="tx1"/>
                </a:solidFill>
                <a:latin typeface="Times New Roman" pitchFamily="18" charset="0"/>
                <a:ea typeface="新細明體" pitchFamily="18" charset="-120"/>
              </a:defRPr>
            </a:lvl1pPr>
            <a:lvl2pPr marL="742950" indent="-285750" eaLnBrk="0" hangingPunct="0">
              <a:defRPr kumimoji="1" sz="2000" b="1">
                <a:solidFill>
                  <a:schemeClr val="tx1"/>
                </a:solidFill>
                <a:latin typeface="Times New Roman" pitchFamily="18" charset="0"/>
                <a:ea typeface="新細明體" pitchFamily="18" charset="-120"/>
              </a:defRPr>
            </a:lvl2pPr>
            <a:lvl3pPr marL="1143000" indent="-228600" eaLnBrk="0" hangingPunct="0">
              <a:defRPr kumimoji="1" sz="2000" b="1">
                <a:solidFill>
                  <a:schemeClr val="tx1"/>
                </a:solidFill>
                <a:latin typeface="Times New Roman" pitchFamily="18" charset="0"/>
                <a:ea typeface="新細明體" pitchFamily="18" charset="-120"/>
              </a:defRPr>
            </a:lvl3pPr>
            <a:lvl4pPr marL="1600200" indent="-228600" eaLnBrk="0" hangingPunct="0">
              <a:defRPr kumimoji="1" sz="2000" b="1">
                <a:solidFill>
                  <a:schemeClr val="tx1"/>
                </a:solidFill>
                <a:latin typeface="Times New Roman" pitchFamily="18" charset="0"/>
                <a:ea typeface="新細明體" pitchFamily="18" charset="-120"/>
              </a:defRPr>
            </a:lvl4pPr>
            <a:lvl5pPr marL="2057400" indent="-228600" eaLnBrk="0" hangingPunct="0">
              <a:defRPr kumimoji="1" sz="2000" b="1">
                <a:solidFill>
                  <a:schemeClr val="tx1"/>
                </a:solidFill>
                <a:latin typeface="Times New Roman" pitchFamily="18" charset="0"/>
                <a:ea typeface="新細明體" pitchFamily="18" charset="-120"/>
              </a:defRPr>
            </a:lvl5pPr>
            <a:lvl6pPr marL="2514600" indent="-228600" eaLnBrk="0" fontAlgn="base" hangingPunct="0">
              <a:spcBef>
                <a:spcPct val="0"/>
              </a:spcBef>
              <a:spcAft>
                <a:spcPct val="0"/>
              </a:spcAft>
              <a:defRPr kumimoji="1" sz="2000" b="1">
                <a:solidFill>
                  <a:schemeClr val="tx1"/>
                </a:solidFill>
                <a:latin typeface="Times New Roman" pitchFamily="18" charset="0"/>
                <a:ea typeface="新細明體" pitchFamily="18" charset="-120"/>
              </a:defRPr>
            </a:lvl6pPr>
            <a:lvl7pPr marL="2971800" indent="-228600" eaLnBrk="0" fontAlgn="base" hangingPunct="0">
              <a:spcBef>
                <a:spcPct val="0"/>
              </a:spcBef>
              <a:spcAft>
                <a:spcPct val="0"/>
              </a:spcAft>
              <a:defRPr kumimoji="1" sz="2000" b="1">
                <a:solidFill>
                  <a:schemeClr val="tx1"/>
                </a:solidFill>
                <a:latin typeface="Times New Roman" pitchFamily="18" charset="0"/>
                <a:ea typeface="新細明體" pitchFamily="18" charset="-120"/>
              </a:defRPr>
            </a:lvl7pPr>
            <a:lvl8pPr marL="3429000" indent="-228600" eaLnBrk="0" fontAlgn="base" hangingPunct="0">
              <a:spcBef>
                <a:spcPct val="0"/>
              </a:spcBef>
              <a:spcAft>
                <a:spcPct val="0"/>
              </a:spcAft>
              <a:defRPr kumimoji="1" sz="2000" b="1">
                <a:solidFill>
                  <a:schemeClr val="tx1"/>
                </a:solidFill>
                <a:latin typeface="Times New Roman" pitchFamily="18" charset="0"/>
                <a:ea typeface="新細明體" pitchFamily="18" charset="-120"/>
              </a:defRPr>
            </a:lvl8pPr>
            <a:lvl9pPr marL="3886200" indent="-228600" eaLnBrk="0" fontAlgn="base" hangingPunct="0">
              <a:spcBef>
                <a:spcPct val="0"/>
              </a:spcBef>
              <a:spcAft>
                <a:spcPct val="0"/>
              </a:spcAft>
              <a:defRPr kumimoji="1" sz="2000" b="1">
                <a:solidFill>
                  <a:schemeClr val="tx1"/>
                </a:solidFill>
                <a:latin typeface="Times New Roman" pitchFamily="18" charset="0"/>
                <a:ea typeface="新細明體" pitchFamily="18" charset="-120"/>
              </a:defRPr>
            </a:lvl9pPr>
          </a:lstStyle>
          <a:p>
            <a:pPr eaLnBrk="1" hangingPunct="1"/>
            <a:fld id="{201277B6-3D32-406D-BACB-678C9C24B959}" type="slidenum">
              <a:rPr kumimoji="0" lang="en-US" altLang="zh-TW" sz="1400" b="0" smtClean="0">
                <a:solidFill>
                  <a:srgbClr val="000066"/>
                </a:solidFill>
              </a:rPr>
              <a:pPr eaLnBrk="1" hangingPunct="1"/>
              <a:t>2</a:t>
            </a:fld>
            <a:endParaRPr kumimoji="0" lang="en-US" altLang="zh-TW" sz="1400" b="0" smtClean="0">
              <a:solidFill>
                <a:srgbClr val="000066"/>
              </a:solidFill>
            </a:endParaRPr>
          </a:p>
        </p:txBody>
      </p:sp>
      <p:sp>
        <p:nvSpPr>
          <p:cNvPr id="23555" name="Rectangle 2"/>
          <p:cNvSpPr>
            <a:spLocks noGrp="1" noChangeArrowheads="1"/>
          </p:cNvSpPr>
          <p:nvPr>
            <p:ph type="title"/>
          </p:nvPr>
        </p:nvSpPr>
        <p:spPr/>
        <p:txBody>
          <a:bodyPr/>
          <a:lstStyle/>
          <a:p>
            <a:pPr eaLnBrk="1" hangingPunct="1"/>
            <a:r>
              <a:rPr lang="zh-TW" altLang="en-US" sz="4000" dirty="0" smtClean="0">
                <a:latin typeface="Arial" pitchFamily="34" charset="0"/>
              </a:rPr>
              <a:t>專案的概念和定義</a:t>
            </a:r>
            <a:endParaRPr lang="en-US" altLang="zh-TW" sz="4000" dirty="0" smtClean="0">
              <a:latin typeface="Arial" pitchFamily="34" charset="0"/>
            </a:endParaRPr>
          </a:p>
        </p:txBody>
      </p:sp>
      <p:sp>
        <p:nvSpPr>
          <p:cNvPr id="23556" name="Rectangle 3"/>
          <p:cNvSpPr>
            <a:spLocks noGrp="1" noChangeArrowheads="1"/>
          </p:cNvSpPr>
          <p:nvPr>
            <p:ph type="body" idx="1"/>
          </p:nvPr>
        </p:nvSpPr>
        <p:spPr>
          <a:xfrm>
            <a:off x="1043607" y="1903412"/>
            <a:ext cx="7200801" cy="4189884"/>
          </a:xfrm>
        </p:spPr>
        <p:txBody>
          <a:bodyPr>
            <a:normAutofit/>
          </a:bodyPr>
          <a:lstStyle/>
          <a:p>
            <a:r>
              <a:rPr lang="zh-TW" altLang="en-US" b="1" dirty="0" smtClean="0">
                <a:solidFill>
                  <a:srgbClr val="FF0000"/>
                </a:solidFill>
                <a:latin typeface="標楷體" panose="03000509000000000000" pitchFamily="65" charset="-120"/>
                <a:ea typeface="標楷體" panose="03000509000000000000" pitchFamily="65" charset="-120"/>
              </a:rPr>
              <a:t>專案是為創建某一獨特產品、服務或成果而臨時進行的一次性努力。</a:t>
            </a:r>
            <a:r>
              <a:rPr lang="en-US" altLang="zh-TW" b="1" dirty="0" smtClean="0">
                <a:latin typeface="標楷體" panose="03000509000000000000" pitchFamily="65" charset="-120"/>
                <a:ea typeface="標楷體" panose="03000509000000000000" pitchFamily="65" charset="-120"/>
              </a:rPr>
              <a:t> (PMBOK)</a:t>
            </a:r>
            <a:endParaRPr lang="zh-TW" altLang="en-US" b="1" dirty="0" smtClean="0">
              <a:latin typeface="標楷體" panose="03000509000000000000" pitchFamily="65" charset="-120"/>
              <a:ea typeface="標楷體" panose="03000509000000000000" pitchFamily="65" charset="-120"/>
            </a:endParaRPr>
          </a:p>
          <a:p>
            <a:pPr lvl="1" eaLnBrk="1" hangingPunct="1"/>
            <a:r>
              <a:rPr lang="zh-TW" altLang="en-US" b="1" dirty="0" smtClean="0">
                <a:latin typeface="標楷體" panose="03000509000000000000" pitchFamily="65" charset="-120"/>
                <a:ea typeface="標楷體" panose="03000509000000000000" pitchFamily="65" charset="-120"/>
              </a:rPr>
              <a:t>對專案更具體的解釋是用有限資源、有限的時間為特定客戶完成特定目標的一次性工作。</a:t>
            </a:r>
          </a:p>
          <a:p>
            <a:r>
              <a:rPr lang="zh-TW" altLang="en-US" b="1" dirty="0" smtClean="0">
                <a:latin typeface="標楷體" panose="03000509000000000000" pitchFamily="65" charset="-120"/>
                <a:ea typeface="標楷體" panose="03000509000000000000" pitchFamily="65" charset="-120"/>
              </a:rPr>
              <a:t>專案廣義定義為</a:t>
            </a:r>
            <a:r>
              <a:rPr lang="zh-TW" altLang="en-US" b="1" dirty="0" smtClean="0">
                <a:solidFill>
                  <a:srgbClr val="FF0000"/>
                </a:solidFill>
                <a:latin typeface="標楷體" panose="03000509000000000000" pitchFamily="65" charset="-120"/>
                <a:ea typeface="標楷體" panose="03000509000000000000" pitchFamily="65" charset="-120"/>
              </a:rPr>
              <a:t>一系列的活動或任務</a:t>
            </a:r>
            <a:r>
              <a:rPr lang="zh-TW" altLang="en-US" b="1" dirty="0" smtClean="0">
                <a:latin typeface="標楷體" panose="03000509000000000000" pitchFamily="65" charset="-120"/>
                <a:ea typeface="標楷體" panose="03000509000000000000" pitchFamily="65" charset="-120"/>
              </a:rPr>
              <a:t>，這些活動或任務具有明確的開始和結束日期，須滿足所訂定限制，並消耗一定的資源</a:t>
            </a:r>
            <a:r>
              <a:rPr lang="en-US" altLang="zh-TW" b="1" dirty="0" smtClean="0">
                <a:latin typeface="標楷體" panose="03000509000000000000" pitchFamily="65" charset="-120"/>
                <a:ea typeface="標楷體" panose="03000509000000000000" pitchFamily="65" charset="-120"/>
              </a:rPr>
              <a:t>(</a:t>
            </a:r>
            <a:r>
              <a:rPr lang="zh-TW" altLang="en-US" b="1" dirty="0" smtClean="0">
                <a:latin typeface="標楷體" panose="03000509000000000000" pitchFamily="65" charset="-120"/>
                <a:ea typeface="標楷體" panose="03000509000000000000" pitchFamily="65" charset="-120"/>
              </a:rPr>
              <a:t>即資金、人員和設備</a:t>
            </a:r>
            <a:r>
              <a:rPr lang="en-US" altLang="zh-TW" b="1" dirty="0" smtClean="0">
                <a:latin typeface="標楷體" panose="03000509000000000000" pitchFamily="65" charset="-120"/>
                <a:ea typeface="標楷體" panose="03000509000000000000" pitchFamily="65" charset="-120"/>
              </a:rPr>
              <a:t>)</a:t>
            </a:r>
            <a:r>
              <a:rPr lang="zh-TW" altLang="en-US" b="1" dirty="0" smtClean="0">
                <a:latin typeface="標楷體" panose="03000509000000000000" pitchFamily="65" charset="-120"/>
                <a:ea typeface="標楷體" panose="03000509000000000000" pitchFamily="65" charset="-120"/>
              </a:rPr>
              <a:t>，以獲得獨特的產品、服務及成果為目標。</a:t>
            </a:r>
            <a:r>
              <a:rPr lang="en-US" altLang="zh-TW" b="1" dirty="0" smtClean="0">
                <a:latin typeface="標楷體" panose="03000509000000000000" pitchFamily="65" charset="-120"/>
                <a:ea typeface="標楷體" panose="03000509000000000000" pitchFamily="65" charset="-120"/>
              </a:rPr>
              <a:t>(Harold </a:t>
            </a:r>
            <a:r>
              <a:rPr lang="en-US" altLang="zh-TW" b="1" dirty="0" err="1" smtClean="0">
                <a:latin typeface="標楷體" panose="03000509000000000000" pitchFamily="65" charset="-120"/>
                <a:ea typeface="標楷體" panose="03000509000000000000" pitchFamily="65" charset="-120"/>
              </a:rPr>
              <a:t>Kerzner</a:t>
            </a:r>
            <a:r>
              <a:rPr lang="en-US" altLang="zh-TW" b="1" dirty="0" smtClean="0">
                <a:latin typeface="標楷體" panose="03000509000000000000" pitchFamily="65" charset="-120"/>
                <a:ea typeface="標楷體" panose="03000509000000000000" pitchFamily="65" charset="-120"/>
              </a:rPr>
              <a:t>) </a:t>
            </a:r>
            <a:endParaRPr lang="zh-TW" altLang="en-US" b="1" dirty="0" smtClean="0">
              <a:latin typeface="標楷體" panose="03000509000000000000" pitchFamily="65" charset="-120"/>
              <a:ea typeface="標楷體" panose="03000509000000000000" pitchFamily="65" charset="-120"/>
            </a:endParaRPr>
          </a:p>
        </p:txBody>
      </p:sp>
      <p:sp>
        <p:nvSpPr>
          <p:cNvPr id="23557" name="Text Box 4"/>
          <p:cNvSpPr txBox="1">
            <a:spLocks noChangeArrowheads="1"/>
          </p:cNvSpPr>
          <p:nvPr/>
        </p:nvSpPr>
        <p:spPr bwMode="auto">
          <a:xfrm>
            <a:off x="496887" y="1354137"/>
            <a:ext cx="6269037"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2000" b="1">
                <a:solidFill>
                  <a:schemeClr val="tx1"/>
                </a:solidFill>
                <a:latin typeface="Times New Roman" pitchFamily="18" charset="0"/>
                <a:ea typeface="新細明體" pitchFamily="18" charset="-120"/>
              </a:defRPr>
            </a:lvl1pPr>
            <a:lvl2pPr marL="742950" indent="-285750" eaLnBrk="0" hangingPunct="0">
              <a:defRPr kumimoji="1" sz="2000" b="1">
                <a:solidFill>
                  <a:schemeClr val="tx1"/>
                </a:solidFill>
                <a:latin typeface="Times New Roman" pitchFamily="18" charset="0"/>
                <a:ea typeface="新細明體" pitchFamily="18" charset="-120"/>
              </a:defRPr>
            </a:lvl2pPr>
            <a:lvl3pPr marL="1143000" indent="-228600" eaLnBrk="0" hangingPunct="0">
              <a:defRPr kumimoji="1" sz="2000" b="1">
                <a:solidFill>
                  <a:schemeClr val="tx1"/>
                </a:solidFill>
                <a:latin typeface="Times New Roman" pitchFamily="18" charset="0"/>
                <a:ea typeface="新細明體" pitchFamily="18" charset="-120"/>
              </a:defRPr>
            </a:lvl3pPr>
            <a:lvl4pPr marL="1600200" indent="-228600" eaLnBrk="0" hangingPunct="0">
              <a:defRPr kumimoji="1" sz="2000" b="1">
                <a:solidFill>
                  <a:schemeClr val="tx1"/>
                </a:solidFill>
                <a:latin typeface="Times New Roman" pitchFamily="18" charset="0"/>
                <a:ea typeface="新細明體" pitchFamily="18" charset="-120"/>
              </a:defRPr>
            </a:lvl4pPr>
            <a:lvl5pPr marL="2057400" indent="-228600" eaLnBrk="0" hangingPunct="0">
              <a:defRPr kumimoji="1" sz="2000" b="1">
                <a:solidFill>
                  <a:schemeClr val="tx1"/>
                </a:solidFill>
                <a:latin typeface="Times New Roman" pitchFamily="18" charset="0"/>
                <a:ea typeface="新細明體" pitchFamily="18" charset="-120"/>
              </a:defRPr>
            </a:lvl5pPr>
            <a:lvl6pPr marL="2514600" indent="-228600" eaLnBrk="0" fontAlgn="base" hangingPunct="0">
              <a:spcBef>
                <a:spcPct val="0"/>
              </a:spcBef>
              <a:spcAft>
                <a:spcPct val="0"/>
              </a:spcAft>
              <a:defRPr kumimoji="1" sz="2000" b="1">
                <a:solidFill>
                  <a:schemeClr val="tx1"/>
                </a:solidFill>
                <a:latin typeface="Times New Roman" pitchFamily="18" charset="0"/>
                <a:ea typeface="新細明體" pitchFamily="18" charset="-120"/>
              </a:defRPr>
            </a:lvl6pPr>
            <a:lvl7pPr marL="2971800" indent="-228600" eaLnBrk="0" fontAlgn="base" hangingPunct="0">
              <a:spcBef>
                <a:spcPct val="0"/>
              </a:spcBef>
              <a:spcAft>
                <a:spcPct val="0"/>
              </a:spcAft>
              <a:defRPr kumimoji="1" sz="2000" b="1">
                <a:solidFill>
                  <a:schemeClr val="tx1"/>
                </a:solidFill>
                <a:latin typeface="Times New Roman" pitchFamily="18" charset="0"/>
                <a:ea typeface="新細明體" pitchFamily="18" charset="-120"/>
              </a:defRPr>
            </a:lvl7pPr>
            <a:lvl8pPr marL="3429000" indent="-228600" eaLnBrk="0" fontAlgn="base" hangingPunct="0">
              <a:spcBef>
                <a:spcPct val="0"/>
              </a:spcBef>
              <a:spcAft>
                <a:spcPct val="0"/>
              </a:spcAft>
              <a:defRPr kumimoji="1" sz="2000" b="1">
                <a:solidFill>
                  <a:schemeClr val="tx1"/>
                </a:solidFill>
                <a:latin typeface="Times New Roman" pitchFamily="18" charset="0"/>
                <a:ea typeface="新細明體" pitchFamily="18" charset="-120"/>
              </a:defRPr>
            </a:lvl8pPr>
            <a:lvl9pPr marL="3886200" indent="-228600" eaLnBrk="0" fontAlgn="base" hangingPunct="0">
              <a:spcBef>
                <a:spcPct val="0"/>
              </a:spcBef>
              <a:spcAft>
                <a:spcPct val="0"/>
              </a:spcAft>
              <a:defRPr kumimoji="1" sz="2000" b="1">
                <a:solidFill>
                  <a:schemeClr val="tx1"/>
                </a:solidFill>
                <a:latin typeface="Times New Roman" pitchFamily="18" charset="0"/>
                <a:ea typeface="新細明體" pitchFamily="18" charset="-120"/>
              </a:defRPr>
            </a:lvl9pPr>
          </a:lstStyle>
          <a:p>
            <a:pPr eaLnBrk="1" hangingPunct="1">
              <a:buFont typeface="Wingdings" pitchFamily="2" charset="2"/>
              <a:buChar char="Ø"/>
            </a:pPr>
            <a:r>
              <a:rPr lang="zh-TW" altLang="en-US" sz="3000" dirty="0">
                <a:solidFill>
                  <a:srgbClr val="3333FF"/>
                </a:solidFill>
                <a:latin typeface="Arial" pitchFamily="34" charset="0"/>
                <a:ea typeface="標楷體" pitchFamily="65" charset="-120"/>
              </a:rPr>
              <a:t>專案的定義</a:t>
            </a:r>
            <a:r>
              <a:rPr lang="en-US" altLang="zh-TW" sz="3000" dirty="0">
                <a:solidFill>
                  <a:srgbClr val="3333FF"/>
                </a:solidFill>
                <a:latin typeface="Arial" pitchFamily="34" charset="0"/>
                <a:ea typeface="標楷體" pitchFamily="65" charset="-120"/>
              </a:rPr>
              <a:t>(Definition of Project)</a:t>
            </a:r>
          </a:p>
        </p:txBody>
      </p:sp>
    </p:spTree>
    <p:extLst>
      <p:ext uri="{BB962C8B-B14F-4D97-AF65-F5344CB8AC3E}">
        <p14:creationId xmlns:p14="http://schemas.microsoft.com/office/powerpoint/2010/main" val="3902154280"/>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t>專案生命週期</a:t>
            </a:r>
            <a:r>
              <a:rPr lang="en-US" altLang="zh-TW" dirty="0"/>
              <a:t>Project Life Cycle</a:t>
            </a:r>
            <a:endParaRPr lang="zh-TW" altLang="en-US" dirty="0"/>
          </a:p>
        </p:txBody>
      </p:sp>
      <p:sp>
        <p:nvSpPr>
          <p:cNvPr id="3" name="內容版面配置區 2"/>
          <p:cNvSpPr>
            <a:spLocks noGrp="1"/>
          </p:cNvSpPr>
          <p:nvPr>
            <p:ph idx="1"/>
          </p:nvPr>
        </p:nvSpPr>
        <p:spPr>
          <a:xfrm>
            <a:off x="457200" y="1600200"/>
            <a:ext cx="8435280" cy="4525963"/>
          </a:xfrm>
        </p:spPr>
        <p:txBody>
          <a:bodyPr>
            <a:normAutofit fontScale="70000" lnSpcReduction="20000"/>
          </a:bodyPr>
          <a:lstStyle/>
          <a:p>
            <a:r>
              <a:rPr lang="zh-TW" altLang="en-US" sz="3600" dirty="0" smtClean="0">
                <a:solidFill>
                  <a:srgbClr val="7030A0"/>
                </a:solidFill>
                <a:latin typeface="標楷體" pitchFamily="65" charset="-120"/>
                <a:ea typeface="標楷體" pitchFamily="65" charset="-120"/>
              </a:rPr>
              <a:t>專案的生命週期：</a:t>
            </a:r>
            <a:r>
              <a:rPr lang="zh-TW" altLang="en-US" sz="3600" u="sng" dirty="0" smtClean="0">
                <a:solidFill>
                  <a:srgbClr val="FF0000"/>
                </a:solidFill>
                <a:latin typeface="標楷體" pitchFamily="65" charset="-120"/>
                <a:ea typeface="標楷體" pitchFamily="65" charset="-120"/>
              </a:rPr>
              <a:t>為使專案更好管理</a:t>
            </a:r>
            <a:r>
              <a:rPr lang="zh-TW" altLang="en-US" sz="3600" dirty="0" smtClean="0">
                <a:solidFill>
                  <a:srgbClr val="7030A0"/>
                </a:solidFill>
                <a:latin typeface="標楷體" pitchFamily="65" charset="-120"/>
                <a:ea typeface="標楷體" pitchFamily="65" charset="-120"/>
              </a:rPr>
              <a:t>，專案經理或組織將專案</a:t>
            </a:r>
            <a:r>
              <a:rPr lang="zh-TW" altLang="en-US" sz="3600" u="sng" dirty="0" smtClean="0">
                <a:solidFill>
                  <a:srgbClr val="FF0000"/>
                </a:solidFill>
                <a:latin typeface="標楷體" pitchFamily="65" charset="-120"/>
                <a:ea typeface="標楷體" pitchFamily="65" charset="-120"/>
              </a:rPr>
              <a:t>分成幾個階段</a:t>
            </a:r>
            <a:endParaRPr lang="en-US" altLang="zh-TW" sz="3600" u="sng" dirty="0" smtClean="0">
              <a:solidFill>
                <a:srgbClr val="FF0000"/>
              </a:solidFill>
              <a:latin typeface="標楷體" pitchFamily="65" charset="-120"/>
              <a:ea typeface="標楷體" pitchFamily="65" charset="-120"/>
            </a:endParaRPr>
          </a:p>
          <a:p>
            <a:r>
              <a:rPr lang="zh-TW" altLang="en-US" sz="3600" dirty="0">
                <a:solidFill>
                  <a:srgbClr val="7030A0"/>
                </a:solidFill>
                <a:latin typeface="標楷體" pitchFamily="65" charset="-120"/>
                <a:ea typeface="標楷體" pitchFamily="65" charset="-120"/>
              </a:rPr>
              <a:t>專案生命週期的不同階段包含技術上形式的轉移及結案</a:t>
            </a:r>
            <a:r>
              <a:rPr lang="zh-TW" altLang="en-US" sz="3600" dirty="0" smtClean="0">
                <a:solidFill>
                  <a:srgbClr val="7030A0"/>
                </a:solidFill>
                <a:latin typeface="標楷體" pitchFamily="65" charset="-120"/>
                <a:ea typeface="標楷體" pitchFamily="65" charset="-120"/>
              </a:rPr>
              <a:t>。如產品開發由實驗階段轉到小量生產階段，必要的技術文件及產品規格應先建立起來</a:t>
            </a:r>
            <a:endParaRPr lang="en-US" altLang="zh-TW" sz="3600" dirty="0" smtClean="0">
              <a:solidFill>
                <a:srgbClr val="7030A0"/>
              </a:solidFill>
              <a:latin typeface="標楷體" pitchFamily="65" charset="-120"/>
              <a:ea typeface="標楷體" pitchFamily="65" charset="-120"/>
            </a:endParaRPr>
          </a:p>
          <a:p>
            <a:r>
              <a:rPr lang="zh-TW" altLang="en-US" sz="3600" u="sng" dirty="0">
                <a:solidFill>
                  <a:srgbClr val="FF0000"/>
                </a:solidFill>
                <a:latin typeface="標楷體" pitchFamily="65" charset="-120"/>
                <a:ea typeface="標楷體" pitchFamily="65" charset="-120"/>
              </a:rPr>
              <a:t>不同行業</a:t>
            </a:r>
            <a:r>
              <a:rPr lang="zh-TW" altLang="en-US" sz="3600" dirty="0">
                <a:solidFill>
                  <a:srgbClr val="7030A0"/>
                </a:solidFill>
                <a:latin typeface="標楷體" pitchFamily="65" charset="-120"/>
                <a:ea typeface="標楷體" pitchFamily="65" charset="-120"/>
              </a:rPr>
              <a:t>及</a:t>
            </a:r>
            <a:r>
              <a:rPr lang="zh-TW" altLang="en-US" sz="3600" u="sng" dirty="0">
                <a:solidFill>
                  <a:srgbClr val="FF0000"/>
                </a:solidFill>
                <a:latin typeface="標楷體" pitchFamily="65" charset="-120"/>
                <a:ea typeface="標楷體" pitchFamily="65" charset="-120"/>
              </a:rPr>
              <a:t>不同領域可以建立其客製化</a:t>
            </a:r>
            <a:r>
              <a:rPr lang="zh-TW" altLang="en-US" sz="3600" dirty="0">
                <a:solidFill>
                  <a:srgbClr val="7030A0"/>
                </a:solidFill>
                <a:latin typeface="標楷體" pitchFamily="65" charset="-120"/>
                <a:ea typeface="標楷體" pitchFamily="65" charset="-120"/>
              </a:rPr>
              <a:t>的專案生命週期，例</a:t>
            </a:r>
            <a:r>
              <a:rPr lang="zh-TW" altLang="en-US" sz="3600" dirty="0" smtClean="0">
                <a:solidFill>
                  <a:srgbClr val="7030A0"/>
                </a:solidFill>
                <a:latin typeface="標楷體" pitchFamily="65" charset="-120"/>
                <a:ea typeface="標楷體" pitchFamily="65" charset="-120"/>
              </a:rPr>
              <a:t>：</a:t>
            </a:r>
            <a:endParaRPr lang="en-US" altLang="zh-TW" sz="3600" dirty="0" smtClean="0">
              <a:solidFill>
                <a:srgbClr val="7030A0"/>
              </a:solidFill>
              <a:latin typeface="標楷體" pitchFamily="65" charset="-120"/>
              <a:ea typeface="標楷體" pitchFamily="65" charset="-120"/>
            </a:endParaRPr>
          </a:p>
          <a:p>
            <a:pPr lvl="1"/>
            <a:r>
              <a:rPr lang="zh-TW" altLang="en-US" sz="3600" u="sng" dirty="0">
                <a:solidFill>
                  <a:srgbClr val="FF0000"/>
                </a:solidFill>
                <a:latin typeface="標楷體" pitchFamily="65" charset="-120"/>
                <a:ea typeface="標楷體" pitchFamily="65" charset="-120"/>
              </a:rPr>
              <a:t>軟體開發專案</a:t>
            </a:r>
            <a:r>
              <a:rPr lang="zh-TW" altLang="en-US" sz="3600" dirty="0">
                <a:solidFill>
                  <a:srgbClr val="1EB241"/>
                </a:solidFill>
                <a:latin typeface="標楷體" pitchFamily="65" charset="-120"/>
                <a:ea typeface="標楷體" pitchFamily="65" charset="-120"/>
              </a:rPr>
              <a:t>為：需求評估、系統分析、程式撰寫、</a:t>
            </a:r>
            <a:r>
              <a:rPr lang="zh-TW" altLang="en-US" sz="3600" dirty="0" smtClean="0">
                <a:solidFill>
                  <a:srgbClr val="1EB241"/>
                </a:solidFill>
                <a:latin typeface="標楷體" pitchFamily="65" charset="-120"/>
                <a:ea typeface="標楷體" pitchFamily="65" charset="-120"/>
              </a:rPr>
              <a:t>測試</a:t>
            </a:r>
            <a:endParaRPr lang="en-US" altLang="zh-TW" sz="3600" dirty="0" smtClean="0">
              <a:solidFill>
                <a:srgbClr val="1EB241"/>
              </a:solidFill>
              <a:latin typeface="標楷體" pitchFamily="65" charset="-120"/>
              <a:ea typeface="標楷體" pitchFamily="65" charset="-120"/>
            </a:endParaRPr>
          </a:p>
          <a:p>
            <a:pPr lvl="1"/>
            <a:r>
              <a:rPr lang="zh-TW" altLang="en-US" sz="3600" u="sng" dirty="0">
                <a:solidFill>
                  <a:srgbClr val="FF0000"/>
                </a:solidFill>
                <a:latin typeface="標楷體" pitchFamily="65" charset="-120"/>
                <a:ea typeface="標楷體" pitchFamily="65" charset="-120"/>
              </a:rPr>
              <a:t>建築專案</a:t>
            </a:r>
            <a:r>
              <a:rPr lang="zh-TW" altLang="en-US" sz="3600" dirty="0">
                <a:solidFill>
                  <a:srgbClr val="1EB241"/>
                </a:solidFill>
                <a:latin typeface="標楷體" pitchFamily="65" charset="-120"/>
                <a:ea typeface="標楷體" pitchFamily="65" charset="-120"/>
              </a:rPr>
              <a:t>為：可行性評估、基礎工程、土建工程、最後</a:t>
            </a:r>
            <a:r>
              <a:rPr lang="zh-TW" altLang="en-US" sz="3600" dirty="0" smtClean="0">
                <a:solidFill>
                  <a:srgbClr val="1EB241"/>
                </a:solidFill>
                <a:latin typeface="標楷體" pitchFamily="65" charset="-120"/>
                <a:ea typeface="標楷體" pitchFamily="65" charset="-120"/>
              </a:rPr>
              <a:t>測試</a:t>
            </a:r>
            <a:endParaRPr lang="en-US" altLang="zh-TW" sz="3600" dirty="0" smtClean="0">
              <a:solidFill>
                <a:srgbClr val="1EB241"/>
              </a:solidFill>
              <a:latin typeface="標楷體" pitchFamily="65" charset="-120"/>
              <a:ea typeface="標楷體" pitchFamily="65" charset="-120"/>
            </a:endParaRPr>
          </a:p>
          <a:p>
            <a:pPr lvl="1"/>
            <a:r>
              <a:rPr lang="zh-TW" altLang="en-US" sz="3600" u="sng" dirty="0">
                <a:solidFill>
                  <a:srgbClr val="FF0000"/>
                </a:solidFill>
                <a:latin typeface="標楷體" pitchFamily="65" charset="-120"/>
                <a:ea typeface="標楷體" pitchFamily="65" charset="-120"/>
              </a:rPr>
              <a:t>課程訓練</a:t>
            </a:r>
            <a:r>
              <a:rPr lang="zh-TW" altLang="en-US" sz="3600" u="sng" dirty="0" smtClean="0">
                <a:solidFill>
                  <a:srgbClr val="FF0000"/>
                </a:solidFill>
                <a:latin typeface="標楷體" pitchFamily="65" charset="-120"/>
                <a:ea typeface="標楷體" pitchFamily="65" charset="-120"/>
              </a:rPr>
              <a:t>專案</a:t>
            </a:r>
            <a:r>
              <a:rPr lang="zh-TW" altLang="en-US" sz="3600" dirty="0" smtClean="0">
                <a:solidFill>
                  <a:srgbClr val="1EB241"/>
                </a:solidFill>
                <a:latin typeface="標楷體" pitchFamily="65" charset="-120"/>
                <a:ea typeface="標楷體" pitchFamily="65" charset="-120"/>
              </a:rPr>
              <a:t>為：需求評估、課程規劃、課程實施、成效驗收</a:t>
            </a:r>
            <a:endParaRPr lang="zh-TW" altLang="en-US" sz="3600" dirty="0">
              <a:solidFill>
                <a:srgbClr val="1EB241"/>
              </a:solidFill>
              <a:latin typeface="標楷體" pitchFamily="65" charset="-120"/>
              <a:ea typeface="標楷體" pitchFamily="65" charset="-120"/>
            </a:endParaRPr>
          </a:p>
        </p:txBody>
      </p:sp>
    </p:spTree>
    <p:extLst>
      <p:ext uri="{BB962C8B-B14F-4D97-AF65-F5344CB8AC3E}">
        <p14:creationId xmlns:p14="http://schemas.microsoft.com/office/powerpoint/2010/main" val="231971458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專案階段與專案交付</a:t>
            </a:r>
          </a:p>
        </p:txBody>
      </p:sp>
      <p:sp>
        <p:nvSpPr>
          <p:cNvPr id="3" name="內容版面配置區 2"/>
          <p:cNvSpPr>
            <a:spLocks noGrp="1"/>
          </p:cNvSpPr>
          <p:nvPr>
            <p:ph idx="1"/>
          </p:nvPr>
        </p:nvSpPr>
        <p:spPr/>
        <p:txBody>
          <a:bodyPr/>
          <a:lstStyle/>
          <a:p>
            <a:r>
              <a:rPr lang="zh-TW" altLang="en-US" dirty="0">
                <a:solidFill>
                  <a:srgbClr val="7030A0"/>
                </a:solidFill>
                <a:latin typeface="標楷體" pitchFamily="65" charset="-120"/>
                <a:ea typeface="標楷體" pitchFamily="65" charset="-120"/>
              </a:rPr>
              <a:t>除專案的限制外，</a:t>
            </a:r>
            <a:r>
              <a:rPr lang="zh-TW" altLang="en-US" u="sng" dirty="0">
                <a:solidFill>
                  <a:srgbClr val="FF0000"/>
                </a:solidFill>
                <a:latin typeface="標楷體" pitchFamily="65" charset="-120"/>
                <a:ea typeface="標楷體" pitchFamily="65" charset="-120"/>
              </a:rPr>
              <a:t>特別考量個別專案</a:t>
            </a:r>
            <a:r>
              <a:rPr lang="zh-TW" altLang="en-US" dirty="0">
                <a:solidFill>
                  <a:srgbClr val="7030A0"/>
                </a:solidFill>
                <a:latin typeface="標楷體" pitchFamily="65" charset="-120"/>
                <a:ea typeface="標楷體" pitchFamily="65" charset="-120"/>
              </a:rPr>
              <a:t>所需的</a:t>
            </a:r>
            <a:r>
              <a:rPr lang="zh-TW" altLang="en-US" u="sng" dirty="0">
                <a:solidFill>
                  <a:srgbClr val="FF0000"/>
                </a:solidFill>
                <a:latin typeface="標楷體" pitchFamily="65" charset="-120"/>
                <a:ea typeface="標楷體" pitchFamily="65" charset="-120"/>
              </a:rPr>
              <a:t>特定階段架構</a:t>
            </a:r>
            <a:r>
              <a:rPr lang="zh-TW" altLang="en-US" dirty="0">
                <a:solidFill>
                  <a:srgbClr val="7030A0"/>
                </a:solidFill>
                <a:latin typeface="標楷體" pitchFamily="65" charset="-120"/>
                <a:ea typeface="標楷體" pitchFamily="65" charset="-120"/>
              </a:rPr>
              <a:t>是</a:t>
            </a:r>
            <a:r>
              <a:rPr lang="zh-TW" altLang="en-US" dirty="0" smtClean="0">
                <a:solidFill>
                  <a:srgbClr val="7030A0"/>
                </a:solidFill>
                <a:latin typeface="標楷體" pitchFamily="65" charset="-120"/>
                <a:ea typeface="標楷體" pitchFamily="65" charset="-120"/>
              </a:rPr>
              <a:t>什麼</a:t>
            </a:r>
            <a:r>
              <a:rPr lang="en-US" altLang="zh-TW" dirty="0" smtClean="0">
                <a:solidFill>
                  <a:srgbClr val="7030A0"/>
                </a:solidFill>
                <a:latin typeface="標楷體" pitchFamily="65" charset="-120"/>
                <a:ea typeface="標楷體" pitchFamily="65" charset="-120"/>
              </a:rPr>
              <a:t>(</a:t>
            </a:r>
            <a:r>
              <a:rPr lang="zh-TW" altLang="en-US" dirty="0" smtClean="0">
                <a:solidFill>
                  <a:srgbClr val="7030A0"/>
                </a:solidFill>
                <a:latin typeface="標楷體" pitchFamily="65" charset="-120"/>
                <a:ea typeface="標楷體" pitchFamily="65" charset="-120"/>
              </a:rPr>
              <a:t>每一階段均可視為單一專案</a:t>
            </a:r>
            <a:r>
              <a:rPr lang="en-US" altLang="zh-TW" dirty="0" smtClean="0">
                <a:solidFill>
                  <a:srgbClr val="7030A0"/>
                </a:solidFill>
                <a:latin typeface="標楷體" pitchFamily="65" charset="-120"/>
                <a:ea typeface="標楷體" pitchFamily="65" charset="-120"/>
              </a:rPr>
              <a:t>)</a:t>
            </a:r>
            <a:endParaRPr lang="en-US" altLang="zh-TW" dirty="0">
              <a:solidFill>
                <a:srgbClr val="7030A0"/>
              </a:solidFill>
              <a:latin typeface="標楷體" pitchFamily="65" charset="-120"/>
              <a:ea typeface="標楷體" pitchFamily="65" charset="-120"/>
            </a:endParaRPr>
          </a:p>
          <a:p>
            <a:pPr lvl="1"/>
            <a:r>
              <a:rPr lang="zh-TW" altLang="en-US" dirty="0">
                <a:solidFill>
                  <a:srgbClr val="1EB241"/>
                </a:solidFill>
                <a:latin typeface="標楷體" pitchFamily="65" charset="-120"/>
                <a:ea typeface="標楷體" pitchFamily="65" charset="-120"/>
              </a:rPr>
              <a:t>提供一個</a:t>
            </a:r>
            <a:r>
              <a:rPr lang="zh-TW" altLang="en-US" u="sng" dirty="0">
                <a:solidFill>
                  <a:srgbClr val="FF0000"/>
                </a:solidFill>
                <a:latin typeface="標楷體" pitchFamily="65" charset="-120"/>
                <a:ea typeface="標楷體" pitchFamily="65" charset="-120"/>
              </a:rPr>
              <a:t>正式的控制基礎</a:t>
            </a:r>
            <a:endParaRPr lang="en-US" altLang="zh-TW" u="sng" dirty="0">
              <a:solidFill>
                <a:srgbClr val="FF0000"/>
              </a:solidFill>
              <a:latin typeface="標楷體" pitchFamily="65" charset="-120"/>
              <a:ea typeface="標楷體" pitchFamily="65" charset="-120"/>
            </a:endParaRPr>
          </a:p>
          <a:p>
            <a:pPr lvl="1"/>
            <a:r>
              <a:rPr lang="zh-TW" altLang="en-US" dirty="0">
                <a:solidFill>
                  <a:srgbClr val="1EB241"/>
                </a:solidFill>
                <a:latin typeface="標楷體" pitchFamily="65" charset="-120"/>
                <a:ea typeface="標楷體" pitchFamily="65" charset="-120"/>
              </a:rPr>
              <a:t>每一階段</a:t>
            </a:r>
            <a:r>
              <a:rPr lang="zh-TW" altLang="en-US" u="sng" dirty="0">
                <a:solidFill>
                  <a:srgbClr val="FF0000"/>
                </a:solidFill>
                <a:latin typeface="標楷體" pitchFamily="65" charset="-120"/>
                <a:ea typeface="標楷體" pitchFamily="65" charset="-120"/>
              </a:rPr>
              <a:t>正式地開始</a:t>
            </a:r>
            <a:r>
              <a:rPr lang="zh-TW" altLang="en-US" dirty="0">
                <a:solidFill>
                  <a:srgbClr val="1EB241"/>
                </a:solidFill>
                <a:latin typeface="標楷體" pitchFamily="65" charset="-120"/>
                <a:ea typeface="標楷體" pitchFamily="65" charset="-120"/>
              </a:rPr>
              <a:t>，指名</a:t>
            </a:r>
            <a:r>
              <a:rPr lang="zh-TW" altLang="en-US" u="sng" dirty="0">
                <a:solidFill>
                  <a:srgbClr val="FF0000"/>
                </a:solidFill>
                <a:latin typeface="標楷體" pitchFamily="65" charset="-120"/>
                <a:ea typeface="標楷體" pitchFamily="65" charset="-120"/>
              </a:rPr>
              <a:t>專案允許</a:t>
            </a:r>
            <a:r>
              <a:rPr lang="zh-TW" altLang="en-US" dirty="0">
                <a:solidFill>
                  <a:srgbClr val="1EB241"/>
                </a:solidFill>
                <a:latin typeface="標楷體" pitchFamily="65" charset="-120"/>
                <a:ea typeface="標楷體" pitchFamily="65" charset="-120"/>
              </a:rPr>
              <a:t>及</a:t>
            </a:r>
            <a:r>
              <a:rPr lang="zh-TW" altLang="en-US" u="sng" dirty="0">
                <a:solidFill>
                  <a:srgbClr val="FF0000"/>
                </a:solidFill>
                <a:latin typeface="標楷體" pitchFamily="65" charset="-120"/>
                <a:ea typeface="標楷體" pitchFamily="65" charset="-120"/>
              </a:rPr>
              <a:t>期望</a:t>
            </a:r>
            <a:r>
              <a:rPr lang="zh-TW" altLang="en-US" dirty="0">
                <a:solidFill>
                  <a:srgbClr val="1EB241"/>
                </a:solidFill>
                <a:latin typeface="標楷體" pitchFamily="65" charset="-120"/>
                <a:ea typeface="標楷體" pitchFamily="65" charset="-120"/>
              </a:rPr>
              <a:t>的</a:t>
            </a:r>
            <a:endParaRPr lang="en-US" altLang="zh-TW" dirty="0">
              <a:solidFill>
                <a:srgbClr val="1EB241"/>
              </a:solidFill>
              <a:latin typeface="標楷體" pitchFamily="65" charset="-120"/>
              <a:ea typeface="標楷體" pitchFamily="65" charset="-120"/>
            </a:endParaRPr>
          </a:p>
          <a:p>
            <a:pPr lvl="1"/>
            <a:r>
              <a:rPr lang="zh-TW" altLang="en-US" dirty="0">
                <a:solidFill>
                  <a:srgbClr val="1EB241"/>
                </a:solidFill>
                <a:latin typeface="標楷體" pitchFamily="65" charset="-120"/>
                <a:ea typeface="標楷體" pitchFamily="65" charset="-120"/>
              </a:rPr>
              <a:t>通常</a:t>
            </a:r>
            <a:r>
              <a:rPr lang="zh-TW" altLang="en-US" u="sng" dirty="0">
                <a:solidFill>
                  <a:srgbClr val="FF0000"/>
                </a:solidFill>
                <a:latin typeface="標楷體" pitchFamily="65" charset="-120"/>
                <a:ea typeface="標楷體" pitchFamily="65" charset="-120"/>
              </a:rPr>
              <a:t>舉行管理審查</a:t>
            </a:r>
            <a:r>
              <a:rPr lang="zh-TW" altLang="en-US" dirty="0">
                <a:solidFill>
                  <a:srgbClr val="1EB241"/>
                </a:solidFill>
                <a:latin typeface="標楷體" pitchFamily="65" charset="-120"/>
                <a:ea typeface="標楷體" pitchFamily="65" charset="-120"/>
              </a:rPr>
              <a:t>以決定</a:t>
            </a:r>
            <a:r>
              <a:rPr lang="zh-TW" altLang="en-US" u="sng" dirty="0">
                <a:solidFill>
                  <a:srgbClr val="FF0000"/>
                </a:solidFill>
                <a:latin typeface="標楷體" pitchFamily="65" charset="-120"/>
                <a:ea typeface="標楷體" pitchFamily="65" charset="-120"/>
              </a:rPr>
              <a:t>專案進行與否</a:t>
            </a:r>
            <a:endParaRPr lang="en-US" altLang="zh-TW" u="sng" dirty="0">
              <a:solidFill>
                <a:srgbClr val="FF0000"/>
              </a:solidFill>
              <a:latin typeface="標楷體" pitchFamily="65" charset="-120"/>
              <a:ea typeface="標楷體" pitchFamily="65" charset="-120"/>
            </a:endParaRPr>
          </a:p>
          <a:p>
            <a:pPr lvl="1"/>
            <a:r>
              <a:rPr lang="zh-TW" altLang="en-US" dirty="0">
                <a:solidFill>
                  <a:srgbClr val="1EB241"/>
                </a:solidFill>
                <a:latin typeface="標楷體" pitchFamily="65" charset="-120"/>
                <a:ea typeface="標楷體" pitchFamily="65" charset="-120"/>
              </a:rPr>
              <a:t>通常以</a:t>
            </a:r>
            <a:r>
              <a:rPr lang="zh-TW" altLang="en-US" u="sng" dirty="0">
                <a:solidFill>
                  <a:srgbClr val="FF0000"/>
                </a:solidFill>
                <a:latin typeface="標楷體" pitchFamily="65" charset="-120"/>
                <a:ea typeface="標楷體" pitchFamily="65" charset="-120"/>
              </a:rPr>
              <a:t>審查交付標的</a:t>
            </a:r>
            <a:r>
              <a:rPr lang="zh-TW" altLang="en-US" dirty="0">
                <a:solidFill>
                  <a:srgbClr val="1EB241"/>
                </a:solidFill>
                <a:latin typeface="標楷體" pitchFamily="65" charset="-120"/>
                <a:ea typeface="標楷體" pitchFamily="65" charset="-120"/>
              </a:rPr>
              <a:t>以決定</a:t>
            </a:r>
            <a:r>
              <a:rPr lang="zh-TW" altLang="en-US" u="sng" dirty="0">
                <a:solidFill>
                  <a:srgbClr val="FF0000"/>
                </a:solidFill>
                <a:latin typeface="標楷體" pitchFamily="65" charset="-120"/>
                <a:ea typeface="標楷體" pitchFamily="65" charset="-120"/>
              </a:rPr>
              <a:t>是否可正式</a:t>
            </a:r>
            <a:r>
              <a:rPr lang="zh-TW" altLang="en-US" u="sng" dirty="0" smtClean="0">
                <a:solidFill>
                  <a:srgbClr val="FF0000"/>
                </a:solidFill>
                <a:latin typeface="標楷體" pitchFamily="65" charset="-120"/>
                <a:ea typeface="標楷體" pitchFamily="65" charset="-120"/>
              </a:rPr>
              <a:t>結束</a:t>
            </a:r>
            <a:r>
              <a:rPr lang="en-US" altLang="zh-TW" dirty="0">
                <a:latin typeface="標楷體" pitchFamily="65" charset="-120"/>
                <a:ea typeface="標楷體" pitchFamily="65" charset="-120"/>
              </a:rPr>
              <a:t>(</a:t>
            </a:r>
            <a:r>
              <a:rPr lang="zh-TW" altLang="en-US" u="sng" dirty="0" smtClean="0">
                <a:solidFill>
                  <a:srgbClr val="FF0000"/>
                </a:solidFill>
                <a:latin typeface="標楷體" pitchFamily="65" charset="-120"/>
                <a:ea typeface="標楷體" pitchFamily="65" charset="-120"/>
              </a:rPr>
              <a:t>檢核點</a:t>
            </a:r>
            <a:r>
              <a:rPr lang="zh-TW" altLang="en-US" dirty="0" smtClean="0">
                <a:latin typeface="標楷體" pitchFamily="65" charset="-120"/>
                <a:ea typeface="標楷體" pitchFamily="65" charset="-120"/>
              </a:rPr>
              <a:t>、</a:t>
            </a:r>
            <a:r>
              <a:rPr lang="zh-TW" altLang="en-US" u="sng" dirty="0" smtClean="0">
                <a:solidFill>
                  <a:srgbClr val="FF0000"/>
                </a:solidFill>
                <a:latin typeface="標楷體" pitchFamily="65" charset="-120"/>
                <a:ea typeface="標楷體" pitchFamily="65" charset="-120"/>
              </a:rPr>
              <a:t>審查點</a:t>
            </a:r>
            <a:r>
              <a:rPr lang="zh-TW" altLang="en-US" dirty="0">
                <a:latin typeface="標楷體" pitchFamily="65" charset="-120"/>
                <a:ea typeface="標楷體" pitchFamily="65" charset="-120"/>
              </a:rPr>
              <a:t>或</a:t>
            </a:r>
            <a:r>
              <a:rPr lang="zh-TW" altLang="en-US" u="sng" dirty="0" smtClean="0">
                <a:solidFill>
                  <a:srgbClr val="FF0000"/>
                </a:solidFill>
                <a:latin typeface="標楷體" pitchFamily="65" charset="-120"/>
                <a:ea typeface="標楷體" pitchFamily="65" charset="-120"/>
              </a:rPr>
              <a:t>測試點</a:t>
            </a:r>
            <a:r>
              <a:rPr lang="en-US" altLang="zh-TW" dirty="0">
                <a:latin typeface="標楷體" pitchFamily="65" charset="-120"/>
                <a:ea typeface="標楷體" pitchFamily="65" charset="-120"/>
              </a:rPr>
              <a:t>)</a:t>
            </a:r>
          </a:p>
          <a:p>
            <a:r>
              <a:rPr lang="zh-TW" altLang="en-US" dirty="0">
                <a:solidFill>
                  <a:srgbClr val="7030A0"/>
                </a:solidFill>
                <a:latin typeface="標楷體" pitchFamily="65" charset="-120"/>
                <a:ea typeface="標楷體" pitchFamily="65" charset="-120"/>
              </a:rPr>
              <a:t>一個</a:t>
            </a:r>
            <a:r>
              <a:rPr lang="zh-TW" altLang="en-US" u="sng" dirty="0">
                <a:solidFill>
                  <a:srgbClr val="FF0000"/>
                </a:solidFill>
                <a:latin typeface="標楷體" pitchFamily="65" charset="-120"/>
                <a:ea typeface="標楷體" pitchFamily="65" charset="-120"/>
              </a:rPr>
              <a:t>階段</a:t>
            </a:r>
            <a:r>
              <a:rPr lang="zh-TW" altLang="en-US" dirty="0">
                <a:solidFill>
                  <a:srgbClr val="7030A0"/>
                </a:solidFill>
                <a:latin typeface="標楷體" pitchFamily="65" charset="-120"/>
                <a:ea typeface="標楷體" pitchFamily="65" charset="-120"/>
              </a:rPr>
              <a:t>的</a:t>
            </a:r>
            <a:r>
              <a:rPr lang="zh-TW" altLang="en-US" u="sng" dirty="0">
                <a:solidFill>
                  <a:srgbClr val="FF0000"/>
                </a:solidFill>
                <a:latin typeface="標楷體" pitchFamily="65" charset="-120"/>
                <a:ea typeface="標楷體" pitchFamily="65" charset="-120"/>
              </a:rPr>
              <a:t>結束審查</a:t>
            </a:r>
            <a:r>
              <a:rPr lang="zh-TW" altLang="en-US" dirty="0">
                <a:solidFill>
                  <a:srgbClr val="7030A0"/>
                </a:solidFill>
                <a:latin typeface="標楷體" pitchFamily="65" charset="-120"/>
                <a:ea typeface="標楷體" pitchFamily="65" charset="-120"/>
              </a:rPr>
              <a:t>包含</a:t>
            </a:r>
            <a:endParaRPr lang="en-US" altLang="zh-TW" dirty="0">
              <a:solidFill>
                <a:srgbClr val="7030A0"/>
              </a:solidFill>
              <a:latin typeface="標楷體" pitchFamily="65" charset="-120"/>
              <a:ea typeface="標楷體" pitchFamily="65" charset="-120"/>
            </a:endParaRPr>
          </a:p>
          <a:p>
            <a:pPr lvl="1"/>
            <a:r>
              <a:rPr lang="zh-TW" altLang="en-US" dirty="0">
                <a:solidFill>
                  <a:srgbClr val="1EB241"/>
                </a:solidFill>
                <a:latin typeface="標楷體" pitchFamily="65" charset="-120"/>
                <a:ea typeface="標楷體" pitchFamily="65" charset="-120"/>
              </a:rPr>
              <a:t>決定專案</a:t>
            </a:r>
            <a:r>
              <a:rPr lang="zh-TW" altLang="en-US" u="sng" dirty="0">
                <a:solidFill>
                  <a:srgbClr val="FF0000"/>
                </a:solidFill>
                <a:latin typeface="標楷體" pitchFamily="65" charset="-120"/>
                <a:ea typeface="標楷體" pitchFamily="65" charset="-120"/>
              </a:rPr>
              <a:t>是否進行下一</a:t>
            </a:r>
            <a:r>
              <a:rPr lang="zh-TW" altLang="en-US" u="sng" dirty="0" smtClean="0">
                <a:solidFill>
                  <a:srgbClr val="FF0000"/>
                </a:solidFill>
                <a:latin typeface="標楷體" pitchFamily="65" charset="-120"/>
                <a:ea typeface="標楷體" pitchFamily="65" charset="-120"/>
              </a:rPr>
              <a:t>階段 </a:t>
            </a:r>
            <a:r>
              <a:rPr lang="en-US" altLang="zh-TW" u="sng" dirty="0" smtClean="0">
                <a:solidFill>
                  <a:srgbClr val="FF0000"/>
                </a:solidFill>
                <a:latin typeface="標楷體" pitchFamily="65" charset="-120"/>
                <a:ea typeface="標楷體" pitchFamily="65" charset="-120"/>
              </a:rPr>
              <a:t>(</a:t>
            </a:r>
            <a:r>
              <a:rPr lang="zh-TW" altLang="en-US" dirty="0" smtClean="0">
                <a:latin typeface="標楷體" pitchFamily="65" charset="-120"/>
                <a:ea typeface="標楷體" pitchFamily="65" charset="-120"/>
              </a:rPr>
              <a:t>決策點</a:t>
            </a:r>
            <a:r>
              <a:rPr lang="en-US" altLang="zh-TW" dirty="0" smtClean="0">
                <a:latin typeface="標楷體" pitchFamily="65" charset="-120"/>
                <a:ea typeface="標楷體" pitchFamily="65" charset="-120"/>
              </a:rPr>
              <a:t>:</a:t>
            </a:r>
            <a:r>
              <a:rPr lang="zh-TW" altLang="en-US" u="sng" dirty="0" smtClean="0">
                <a:solidFill>
                  <a:srgbClr val="FF0000"/>
                </a:solidFill>
                <a:latin typeface="標楷體" pitchFamily="65" charset="-120"/>
                <a:ea typeface="標楷體" pitchFamily="65" charset="-120"/>
              </a:rPr>
              <a:t> </a:t>
            </a:r>
            <a:r>
              <a:rPr lang="en-US" altLang="zh-TW" u="sng" dirty="0" smtClean="0">
                <a:solidFill>
                  <a:srgbClr val="FF0000"/>
                </a:solidFill>
                <a:latin typeface="標楷體" pitchFamily="65" charset="-120"/>
                <a:ea typeface="標楷體" pitchFamily="65" charset="-120"/>
              </a:rPr>
              <a:t>Go </a:t>
            </a:r>
            <a:r>
              <a:rPr lang="en-US" altLang="zh-TW" dirty="0" smtClean="0">
                <a:latin typeface="標楷體" pitchFamily="65" charset="-120"/>
                <a:ea typeface="標楷體" pitchFamily="65" charset="-120"/>
              </a:rPr>
              <a:t>or</a:t>
            </a:r>
            <a:r>
              <a:rPr lang="en-US" altLang="zh-TW" u="sng" dirty="0" smtClean="0">
                <a:solidFill>
                  <a:srgbClr val="FF0000"/>
                </a:solidFill>
                <a:latin typeface="標楷體" pitchFamily="65" charset="-120"/>
                <a:ea typeface="標楷體" pitchFamily="65" charset="-120"/>
              </a:rPr>
              <a:t> No-Go</a:t>
            </a:r>
            <a:r>
              <a:rPr lang="en-US" altLang="zh-TW" dirty="0" smtClean="0">
                <a:solidFill>
                  <a:srgbClr val="FF0000"/>
                </a:solidFill>
                <a:latin typeface="標楷體" pitchFamily="65" charset="-120"/>
                <a:ea typeface="標楷體" pitchFamily="65" charset="-120"/>
              </a:rPr>
              <a:t>)</a:t>
            </a:r>
            <a:endParaRPr lang="en-US" altLang="zh-TW" dirty="0">
              <a:solidFill>
                <a:srgbClr val="FF0000"/>
              </a:solidFill>
              <a:latin typeface="標楷體" pitchFamily="65" charset="-120"/>
              <a:ea typeface="標楷體" pitchFamily="65" charset="-120"/>
            </a:endParaRPr>
          </a:p>
          <a:p>
            <a:pPr lvl="1"/>
            <a:r>
              <a:rPr lang="zh-TW" altLang="en-US" dirty="0">
                <a:solidFill>
                  <a:srgbClr val="1EB241"/>
                </a:solidFill>
                <a:latin typeface="標楷體" pitchFamily="65" charset="-120"/>
                <a:ea typeface="標楷體" pitchFamily="65" charset="-120"/>
              </a:rPr>
              <a:t>經濟有效地</a:t>
            </a:r>
            <a:r>
              <a:rPr lang="zh-TW" altLang="en-US" u="sng" dirty="0">
                <a:solidFill>
                  <a:srgbClr val="FF0000"/>
                </a:solidFill>
                <a:latin typeface="標楷體" pitchFamily="65" charset="-120"/>
                <a:ea typeface="標楷體" pitchFamily="65" charset="-120"/>
              </a:rPr>
              <a:t>發現並改正錯誤</a:t>
            </a:r>
            <a:r>
              <a:rPr lang="zh-TW" altLang="en-US" dirty="0">
                <a:solidFill>
                  <a:srgbClr val="1EB241"/>
                </a:solidFill>
                <a:latin typeface="標楷體" pitchFamily="65" charset="-120"/>
                <a:ea typeface="標楷體" pitchFamily="65" charset="-120"/>
              </a:rPr>
              <a:t>，可列為</a:t>
            </a:r>
            <a:r>
              <a:rPr lang="zh-TW" altLang="en-US" u="sng" dirty="0">
                <a:solidFill>
                  <a:srgbClr val="FF0000"/>
                </a:solidFill>
                <a:latin typeface="標楷體" pitchFamily="65" charset="-120"/>
                <a:ea typeface="標楷體" pitchFamily="65" charset="-120"/>
              </a:rPr>
              <a:t>最佳實務</a:t>
            </a:r>
          </a:p>
          <a:p>
            <a:r>
              <a:rPr lang="zh-TW" altLang="en-US" dirty="0">
                <a:solidFill>
                  <a:srgbClr val="7030A0"/>
                </a:solidFill>
                <a:latin typeface="標楷體" pitchFamily="65" charset="-120"/>
                <a:ea typeface="標楷體" pitchFamily="65" charset="-120"/>
              </a:rPr>
              <a:t>交付標的是</a:t>
            </a:r>
            <a:r>
              <a:rPr lang="zh-TW" altLang="en-US" u="sng" dirty="0">
                <a:solidFill>
                  <a:srgbClr val="FF0000"/>
                </a:solidFill>
                <a:latin typeface="標楷體" pitchFamily="65" charset="-120"/>
                <a:ea typeface="標楷體" pitchFamily="65" charset="-120"/>
              </a:rPr>
              <a:t>有形的</a:t>
            </a:r>
            <a:r>
              <a:rPr lang="zh-TW" altLang="en-US" dirty="0">
                <a:solidFill>
                  <a:srgbClr val="7030A0"/>
                </a:solidFill>
                <a:latin typeface="標楷體" pitchFamily="65" charset="-120"/>
                <a:ea typeface="標楷體" pitchFamily="65" charset="-120"/>
              </a:rPr>
              <a:t>、</a:t>
            </a:r>
            <a:r>
              <a:rPr lang="zh-TW" altLang="en-US" u="sng" dirty="0">
                <a:solidFill>
                  <a:srgbClr val="FF0000"/>
                </a:solidFill>
                <a:latin typeface="標楷體" pitchFamily="65" charset="-120"/>
                <a:ea typeface="標楷體" pitchFamily="65" charset="-120"/>
              </a:rPr>
              <a:t>可衡量的</a:t>
            </a:r>
            <a:r>
              <a:rPr lang="zh-TW" altLang="en-US" dirty="0">
                <a:solidFill>
                  <a:srgbClr val="7030A0"/>
                </a:solidFill>
                <a:latin typeface="標楷體" pitchFamily="65" charset="-120"/>
                <a:ea typeface="標楷體" pitchFamily="65" charset="-120"/>
              </a:rPr>
              <a:t>及</a:t>
            </a:r>
            <a:r>
              <a:rPr lang="zh-TW" altLang="en-US" u="sng" dirty="0">
                <a:solidFill>
                  <a:srgbClr val="FF0000"/>
                </a:solidFill>
                <a:latin typeface="標楷體" pitchFamily="65" charset="-120"/>
                <a:ea typeface="標楷體" pitchFamily="65" charset="-120"/>
              </a:rPr>
              <a:t>可驗證的</a:t>
            </a:r>
            <a:endParaRPr lang="en-US" altLang="zh-TW" u="sng" dirty="0">
              <a:solidFill>
                <a:srgbClr val="FF0000"/>
              </a:solidFill>
              <a:latin typeface="標楷體" pitchFamily="65" charset="-120"/>
              <a:ea typeface="標楷體" pitchFamily="65" charset="-120"/>
            </a:endParaRPr>
          </a:p>
          <a:p>
            <a:pPr lvl="1"/>
            <a:r>
              <a:rPr lang="zh-TW" altLang="en-US" dirty="0">
                <a:solidFill>
                  <a:srgbClr val="1EB241"/>
                </a:solidFill>
                <a:latin typeface="標楷體" pitchFamily="65" charset="-120"/>
                <a:ea typeface="標楷體" pitchFamily="65" charset="-120"/>
              </a:rPr>
              <a:t>產品</a:t>
            </a:r>
            <a:r>
              <a:rPr lang="zh-TW" altLang="en-US" dirty="0"/>
              <a:t>、</a:t>
            </a:r>
            <a:r>
              <a:rPr lang="zh-TW" altLang="en-US" dirty="0">
                <a:solidFill>
                  <a:srgbClr val="1EB241"/>
                </a:solidFill>
                <a:latin typeface="標楷體" pitchFamily="65" charset="-120"/>
                <a:ea typeface="標楷體" pitchFamily="65" charset="-120"/>
              </a:rPr>
              <a:t>服務</a:t>
            </a:r>
            <a:r>
              <a:rPr lang="zh-TW" altLang="en-US" dirty="0" smtClean="0"/>
              <a:t>、</a:t>
            </a:r>
            <a:r>
              <a:rPr lang="zh-TW" altLang="en-US" dirty="0">
                <a:solidFill>
                  <a:srgbClr val="1EB241"/>
                </a:solidFill>
                <a:latin typeface="標楷體" pitchFamily="65" charset="-120"/>
                <a:ea typeface="標楷體" pitchFamily="65" charset="-120"/>
              </a:rPr>
              <a:t>文件及訓練</a:t>
            </a:r>
            <a:r>
              <a:rPr lang="zh-TW" altLang="en-US" dirty="0" smtClean="0"/>
              <a:t>等</a:t>
            </a:r>
            <a:endParaRPr lang="zh-TW" altLang="en-US" dirty="0"/>
          </a:p>
        </p:txBody>
      </p:sp>
    </p:spTree>
    <p:extLst>
      <p:ext uri="{BB962C8B-B14F-4D97-AF65-F5344CB8AC3E}">
        <p14:creationId xmlns:p14="http://schemas.microsoft.com/office/powerpoint/2010/main" val="30698827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專案生命週期階段圖</a:t>
            </a:r>
            <a:endParaRPr lang="zh-TW" alt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1556792"/>
            <a:ext cx="7092280" cy="51135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92080" y="6546501"/>
            <a:ext cx="2752725" cy="247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818381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專案階段與專案管理流程</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1608568"/>
            <a:ext cx="8515836" cy="51125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20072" y="6559211"/>
            <a:ext cx="3381375" cy="323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973548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專案生命週期之特性 </a:t>
            </a:r>
            <a:r>
              <a:rPr lang="en-US" altLang="zh-TW" dirty="0" smtClean="0"/>
              <a:t>(</a:t>
            </a:r>
            <a:r>
              <a:rPr lang="zh-TW" altLang="en-US" dirty="0" smtClean="0"/>
              <a:t>一</a:t>
            </a:r>
            <a:r>
              <a:rPr lang="en-US" altLang="zh-TW" dirty="0" smtClean="0"/>
              <a:t>)</a:t>
            </a:r>
            <a:endParaRPr lang="zh-TW" altLang="en-US" dirty="0"/>
          </a:p>
        </p:txBody>
      </p:sp>
      <p:pic>
        <p:nvPicPr>
          <p:cNvPr id="5124" name="Picture 4" descr="http://blog.sina.com.tw/myimages/79/36431/images/2013100714542900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1412775"/>
            <a:ext cx="7344816" cy="52655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45304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專案生命週期之特性 </a:t>
            </a:r>
            <a:r>
              <a:rPr lang="en-US" altLang="zh-TW" dirty="0" smtClean="0"/>
              <a:t>(</a:t>
            </a:r>
            <a:r>
              <a:rPr lang="zh-TW" altLang="en-US" dirty="0" smtClean="0"/>
              <a:t>二</a:t>
            </a:r>
            <a:r>
              <a:rPr lang="en-US" altLang="zh-TW" dirty="0" smtClean="0"/>
              <a:t>)</a:t>
            </a:r>
            <a:endParaRPr lang="zh-TW" altLang="en-US" dirty="0"/>
          </a:p>
        </p:txBody>
      </p:sp>
      <p:pic>
        <p:nvPicPr>
          <p:cNvPr id="6146" name="Picture 2" descr="http://blog.sina.com.tw/myimages/79/36431/images/20131007145429979.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584" y="1700808"/>
            <a:ext cx="7560840" cy="48044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765173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41" name="群組 1040"/>
          <p:cNvGrpSpPr/>
          <p:nvPr/>
        </p:nvGrpSpPr>
        <p:grpSpPr>
          <a:xfrm>
            <a:off x="1971641" y="1334464"/>
            <a:ext cx="2816383" cy="2041028"/>
            <a:chOff x="2988067" y="1017815"/>
            <a:chExt cx="2816383" cy="2041028"/>
          </a:xfrm>
        </p:grpSpPr>
        <p:sp>
          <p:nvSpPr>
            <p:cNvPr id="1036" name="流程圖: 替代處理程序 1035"/>
            <p:cNvSpPr/>
            <p:nvPr/>
          </p:nvSpPr>
          <p:spPr>
            <a:xfrm>
              <a:off x="2988067" y="1017815"/>
              <a:ext cx="2816383" cy="1722676"/>
            </a:xfrm>
            <a:prstGeom prst="flowChartAlternateProcess">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037" name="流程圖: 替代處理程序 1036"/>
            <p:cNvSpPr/>
            <p:nvPr/>
          </p:nvSpPr>
          <p:spPr>
            <a:xfrm>
              <a:off x="2988067" y="1133279"/>
              <a:ext cx="2633095" cy="1840023"/>
            </a:xfrm>
            <a:prstGeom prst="flowChartAlternate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038" name="流程圖: 替代處理程序 1037"/>
            <p:cNvSpPr/>
            <p:nvPr/>
          </p:nvSpPr>
          <p:spPr>
            <a:xfrm>
              <a:off x="2988067" y="1301223"/>
              <a:ext cx="2453655" cy="1757620"/>
            </a:xfrm>
            <a:prstGeom prst="flowChartAlternateProcess">
              <a:avLst/>
            </a:prstGeom>
            <a:solidFill>
              <a:srgbClr val="12FA3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solidFill>
                  <a:schemeClr val="tx1"/>
                </a:solidFill>
              </a:endParaRPr>
            </a:p>
          </p:txBody>
        </p:sp>
        <p:sp>
          <p:nvSpPr>
            <p:cNvPr id="1040" name="矩形 1039"/>
            <p:cNvSpPr/>
            <p:nvPr/>
          </p:nvSpPr>
          <p:spPr>
            <a:xfrm>
              <a:off x="4058196" y="2283779"/>
              <a:ext cx="729828" cy="275609"/>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dirty="0" smtClean="0"/>
                <a:t>執行</a:t>
              </a:r>
              <a:endParaRPr lang="zh-TW" altLang="en-US" dirty="0"/>
            </a:p>
          </p:txBody>
        </p:sp>
        <p:sp>
          <p:nvSpPr>
            <p:cNvPr id="83" name="矩形 82"/>
            <p:cNvSpPr/>
            <p:nvPr/>
          </p:nvSpPr>
          <p:spPr>
            <a:xfrm>
              <a:off x="4691204" y="2635263"/>
              <a:ext cx="666045" cy="267913"/>
            </a:xfrm>
            <a:prstGeom prst="rect">
              <a:avLst/>
            </a:prstGeom>
            <a:solidFill>
              <a:srgbClr val="F21AB4"/>
            </a:solidFill>
            <a:ln>
              <a:solidFill>
                <a:srgbClr val="F21A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dirty="0" smtClean="0"/>
                <a:t>結束</a:t>
              </a:r>
              <a:endParaRPr lang="zh-TW" altLang="en-US" dirty="0"/>
            </a:p>
          </p:txBody>
        </p:sp>
        <p:sp>
          <p:nvSpPr>
            <p:cNvPr id="84" name="矩形 83"/>
            <p:cNvSpPr/>
            <p:nvPr/>
          </p:nvSpPr>
          <p:spPr>
            <a:xfrm>
              <a:off x="3617290" y="1848146"/>
              <a:ext cx="835813" cy="262941"/>
            </a:xfrm>
            <a:prstGeom prst="rect">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dirty="0" smtClean="0"/>
                <a:t>規劃</a:t>
              </a:r>
              <a:endParaRPr lang="zh-TW" altLang="en-US" dirty="0"/>
            </a:p>
          </p:txBody>
        </p:sp>
        <p:sp>
          <p:nvSpPr>
            <p:cNvPr id="85" name="矩形 84"/>
            <p:cNvSpPr/>
            <p:nvPr/>
          </p:nvSpPr>
          <p:spPr>
            <a:xfrm>
              <a:off x="3109378" y="1495288"/>
              <a:ext cx="723935" cy="279270"/>
            </a:xfrm>
            <a:prstGeom prst="rect">
              <a:avLst/>
            </a:prstGeom>
            <a:solidFill>
              <a:srgbClr val="663300"/>
            </a:solidFill>
            <a:ln>
              <a:solidFill>
                <a:srgbClr val="66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dirty="0"/>
                <a:t>起始</a:t>
              </a:r>
            </a:p>
          </p:txBody>
        </p:sp>
      </p:grpSp>
      <p:sp>
        <p:nvSpPr>
          <p:cNvPr id="5" name="標題 4"/>
          <p:cNvSpPr>
            <a:spLocks noGrp="1"/>
          </p:cNvSpPr>
          <p:nvPr>
            <p:ph type="title"/>
          </p:nvPr>
        </p:nvSpPr>
        <p:spPr>
          <a:xfrm>
            <a:off x="475289" y="301688"/>
            <a:ext cx="8229600" cy="775362"/>
          </a:xfrm>
        </p:spPr>
        <p:txBody>
          <a:bodyPr>
            <a:normAutofit/>
          </a:bodyPr>
          <a:lstStyle/>
          <a:p>
            <a:r>
              <a:rPr lang="zh-TW" altLang="en-US" dirty="0" smtClean="0"/>
              <a:t>組織專案組合、計畫、專案、作業</a:t>
            </a:r>
            <a:endParaRPr lang="zh-TW" altLang="en-US" dirty="0"/>
          </a:p>
        </p:txBody>
      </p:sp>
      <p:sp>
        <p:nvSpPr>
          <p:cNvPr id="6" name="內容版面配置區 5"/>
          <p:cNvSpPr>
            <a:spLocks noGrp="1"/>
          </p:cNvSpPr>
          <p:nvPr>
            <p:ph idx="1"/>
          </p:nvPr>
        </p:nvSpPr>
        <p:spPr>
          <a:xfrm>
            <a:off x="459147" y="2078047"/>
            <a:ext cx="7859216" cy="4735329"/>
          </a:xfrm>
        </p:spPr>
        <p:txBody>
          <a:bodyPr>
            <a:normAutofit/>
          </a:bodyPr>
          <a:lstStyle/>
          <a:p>
            <a:pPr marL="0" indent="0">
              <a:buNone/>
            </a:pPr>
            <a:endParaRPr lang="en-US" altLang="zh-TW" sz="1800" dirty="0" smtClean="0"/>
          </a:p>
          <a:p>
            <a:pPr marL="0" indent="0">
              <a:buNone/>
            </a:pPr>
            <a:endParaRPr lang="en-US" altLang="zh-TW" sz="1800" dirty="0"/>
          </a:p>
          <a:p>
            <a:pPr marL="0" indent="0">
              <a:buNone/>
            </a:pPr>
            <a:endParaRPr lang="en-US" altLang="zh-TW" sz="1800" dirty="0" smtClean="0"/>
          </a:p>
          <a:p>
            <a:pPr marL="0" indent="0">
              <a:buNone/>
            </a:pPr>
            <a:endParaRPr lang="en-US" altLang="zh-TW" sz="1800" dirty="0"/>
          </a:p>
          <a:p>
            <a:pPr marL="0" indent="0">
              <a:buNone/>
            </a:pPr>
            <a:endParaRPr lang="en-US" altLang="zh-TW" sz="1800" dirty="0" smtClean="0"/>
          </a:p>
          <a:p>
            <a:pPr marL="0" indent="0">
              <a:buNone/>
            </a:pPr>
            <a:endParaRPr lang="en-US" altLang="zh-TW" sz="1800" dirty="0"/>
          </a:p>
          <a:p>
            <a:pPr marL="0" indent="0">
              <a:buNone/>
            </a:pPr>
            <a:endParaRPr lang="en-US" altLang="zh-TW" sz="1800" dirty="0" smtClean="0"/>
          </a:p>
          <a:p>
            <a:pPr marL="0" indent="0">
              <a:buNone/>
            </a:pPr>
            <a:endParaRPr lang="en-US" altLang="zh-TW" sz="1800" dirty="0"/>
          </a:p>
          <a:p>
            <a:pPr marL="0" indent="0">
              <a:buNone/>
            </a:pPr>
            <a:endParaRPr lang="en-US" altLang="zh-TW" sz="1800" dirty="0"/>
          </a:p>
          <a:p>
            <a:pPr marL="0" indent="0">
              <a:buNone/>
            </a:pPr>
            <a:endParaRPr lang="en-US" altLang="zh-TW" sz="1800" dirty="0" smtClean="0"/>
          </a:p>
          <a:p>
            <a:pPr marL="0" indent="0">
              <a:buNone/>
            </a:pPr>
            <a:r>
              <a:rPr lang="zh-TW" altLang="en-US" sz="1800" dirty="0"/>
              <a:t> </a:t>
            </a:r>
            <a:r>
              <a:rPr lang="zh-TW" altLang="en-US" sz="1800" dirty="0" smtClean="0"/>
              <a:t>                                                                                                                                 </a:t>
            </a:r>
            <a:endParaRPr lang="en-US" altLang="zh-TW" sz="1800" dirty="0" smtClean="0"/>
          </a:p>
          <a:p>
            <a:pPr marL="0" indent="0">
              <a:buNone/>
            </a:pPr>
            <a:endParaRPr lang="en-US" altLang="zh-TW" sz="1800" dirty="0" smtClean="0"/>
          </a:p>
        </p:txBody>
      </p:sp>
      <p:cxnSp>
        <p:nvCxnSpPr>
          <p:cNvPr id="12" name="直線單箭頭接點 11"/>
          <p:cNvCxnSpPr/>
          <p:nvPr/>
        </p:nvCxnSpPr>
        <p:spPr>
          <a:xfrm flipV="1">
            <a:off x="899592" y="1786472"/>
            <a:ext cx="0" cy="43924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4" name="直線單箭頭接點 13"/>
          <p:cNvCxnSpPr/>
          <p:nvPr/>
        </p:nvCxnSpPr>
        <p:spPr>
          <a:xfrm>
            <a:off x="899592" y="6178960"/>
            <a:ext cx="7583226"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6" name="直線單箭頭接點 15"/>
          <p:cNvCxnSpPr/>
          <p:nvPr/>
        </p:nvCxnSpPr>
        <p:spPr>
          <a:xfrm flipV="1">
            <a:off x="1331640" y="4097564"/>
            <a:ext cx="5908365" cy="184259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3" name="橢圓 22"/>
          <p:cNvSpPr/>
          <p:nvPr/>
        </p:nvSpPr>
        <p:spPr>
          <a:xfrm>
            <a:off x="1196901" y="5796139"/>
            <a:ext cx="288032" cy="2880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6" name="橢圓 25"/>
          <p:cNvSpPr/>
          <p:nvPr/>
        </p:nvSpPr>
        <p:spPr>
          <a:xfrm>
            <a:off x="7020272" y="2412774"/>
            <a:ext cx="2016224" cy="1952329"/>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n-US" altLang="zh-TW" b="1" dirty="0" smtClean="0">
                <a:solidFill>
                  <a:schemeClr val="tx1"/>
                </a:solidFill>
              </a:rPr>
              <a:t>Vision</a:t>
            </a:r>
          </a:p>
          <a:p>
            <a:pPr algn="ctr"/>
            <a:r>
              <a:rPr lang="en-US" altLang="zh-TW" b="1" dirty="0" smtClean="0">
                <a:solidFill>
                  <a:schemeClr val="tx1"/>
                </a:solidFill>
              </a:rPr>
              <a:t>Mission</a:t>
            </a:r>
          </a:p>
          <a:p>
            <a:pPr algn="ctr"/>
            <a:r>
              <a:rPr lang="en-US" altLang="zh-TW" b="1" dirty="0" smtClean="0">
                <a:solidFill>
                  <a:schemeClr val="tx1"/>
                </a:solidFill>
              </a:rPr>
              <a:t>Objectives</a:t>
            </a:r>
            <a:endParaRPr lang="zh-TW" altLang="en-US" b="1" dirty="0">
              <a:solidFill>
                <a:schemeClr val="tx1"/>
              </a:solidFill>
            </a:endParaRPr>
          </a:p>
        </p:txBody>
      </p:sp>
      <p:sp>
        <p:nvSpPr>
          <p:cNvPr id="27" name="文字方塊 26"/>
          <p:cNvSpPr txBox="1"/>
          <p:nvPr/>
        </p:nvSpPr>
        <p:spPr>
          <a:xfrm>
            <a:off x="3129061" y="1627271"/>
            <a:ext cx="1053878" cy="369332"/>
          </a:xfrm>
          <a:prstGeom prst="rect">
            <a:avLst/>
          </a:prstGeom>
          <a:noFill/>
        </p:spPr>
        <p:txBody>
          <a:bodyPr wrap="none" rtlCol="0">
            <a:spAutoFit/>
          </a:bodyPr>
          <a:lstStyle/>
          <a:p>
            <a:r>
              <a:rPr lang="en-US" altLang="zh-TW" b="1" dirty="0" smtClean="0"/>
              <a:t>Project A</a:t>
            </a:r>
            <a:endParaRPr lang="zh-TW" altLang="en-US" b="1" dirty="0"/>
          </a:p>
        </p:txBody>
      </p:sp>
      <p:sp>
        <p:nvSpPr>
          <p:cNvPr id="28" name="文字方塊 27"/>
          <p:cNvSpPr txBox="1"/>
          <p:nvPr/>
        </p:nvSpPr>
        <p:spPr>
          <a:xfrm>
            <a:off x="2584833" y="3576868"/>
            <a:ext cx="1445717" cy="923330"/>
          </a:xfrm>
          <a:prstGeom prst="rect">
            <a:avLst/>
          </a:prstGeom>
          <a:noFill/>
        </p:spPr>
        <p:txBody>
          <a:bodyPr wrap="none" rtlCol="0">
            <a:spAutoFit/>
          </a:bodyPr>
          <a:lstStyle/>
          <a:p>
            <a:r>
              <a:rPr lang="en-US" altLang="zh-TW" b="1" dirty="0" smtClean="0"/>
              <a:t>Commitment</a:t>
            </a:r>
          </a:p>
          <a:p>
            <a:r>
              <a:rPr lang="en-US" altLang="zh-TW" b="1" dirty="0" smtClean="0"/>
              <a:t>Direction</a:t>
            </a:r>
          </a:p>
          <a:p>
            <a:r>
              <a:rPr lang="en-US" altLang="zh-TW" b="1" dirty="0" smtClean="0"/>
              <a:t>Resources</a:t>
            </a:r>
            <a:endParaRPr lang="zh-TW" altLang="en-US" b="1" dirty="0"/>
          </a:p>
        </p:txBody>
      </p:sp>
      <p:sp>
        <p:nvSpPr>
          <p:cNvPr id="29" name="圓形箭號 28"/>
          <p:cNvSpPr/>
          <p:nvPr/>
        </p:nvSpPr>
        <p:spPr>
          <a:xfrm rot="3537905">
            <a:off x="3776475" y="3390461"/>
            <a:ext cx="1353258" cy="1296144"/>
          </a:xfrm>
          <a:prstGeom prst="circularArrow">
            <a:avLst>
              <a:gd name="adj1" fmla="val 12500"/>
              <a:gd name="adj2" fmla="val 1142319"/>
              <a:gd name="adj3" fmla="val 20457681"/>
              <a:gd name="adj4" fmla="val 10800000"/>
              <a:gd name="adj5" fmla="val 1727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solidFill>
                <a:schemeClr val="tx1"/>
              </a:solidFill>
            </a:endParaRPr>
          </a:p>
        </p:txBody>
      </p:sp>
      <p:sp>
        <p:nvSpPr>
          <p:cNvPr id="35" name="右彎箭號 34"/>
          <p:cNvSpPr/>
          <p:nvPr/>
        </p:nvSpPr>
        <p:spPr>
          <a:xfrm rot="18368362">
            <a:off x="2126762" y="4248164"/>
            <a:ext cx="816958" cy="874009"/>
          </a:xfrm>
          <a:prstGeom prst="bentArrow">
            <a:avLst>
              <a:gd name="adj1" fmla="val 15362"/>
              <a:gd name="adj2" fmla="val 25000"/>
              <a:gd name="adj3" fmla="val 25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solidFill>
                <a:schemeClr val="tx1"/>
              </a:solidFill>
            </a:endParaRPr>
          </a:p>
        </p:txBody>
      </p:sp>
      <p:sp>
        <p:nvSpPr>
          <p:cNvPr id="37" name="文字方塊 36"/>
          <p:cNvSpPr txBox="1"/>
          <p:nvPr/>
        </p:nvSpPr>
        <p:spPr>
          <a:xfrm rot="20571290">
            <a:off x="3038961" y="4519200"/>
            <a:ext cx="1588705" cy="584775"/>
          </a:xfrm>
          <a:prstGeom prst="rect">
            <a:avLst/>
          </a:prstGeom>
          <a:noFill/>
        </p:spPr>
        <p:txBody>
          <a:bodyPr wrap="none" rtlCol="0">
            <a:spAutoFit/>
          </a:bodyPr>
          <a:lstStyle/>
          <a:p>
            <a:r>
              <a:rPr lang="en-US" altLang="zh-TW" sz="3200" b="1" dirty="0" smtClean="0">
                <a:solidFill>
                  <a:srgbClr val="FF0000"/>
                </a:solidFill>
              </a:rPr>
              <a:t>Strategy</a:t>
            </a:r>
            <a:endParaRPr lang="zh-TW" altLang="en-US" sz="3200" b="1" dirty="0">
              <a:solidFill>
                <a:srgbClr val="FF0000"/>
              </a:solidFill>
            </a:endParaRPr>
          </a:p>
        </p:txBody>
      </p:sp>
      <p:cxnSp>
        <p:nvCxnSpPr>
          <p:cNvPr id="38" name="直線單箭頭接點 37"/>
          <p:cNvCxnSpPr/>
          <p:nvPr/>
        </p:nvCxnSpPr>
        <p:spPr>
          <a:xfrm flipV="1">
            <a:off x="2988067" y="4810809"/>
            <a:ext cx="1943973" cy="576064"/>
          </a:xfrm>
          <a:prstGeom prst="straightConnector1">
            <a:avLst/>
          </a:prstGeom>
          <a:ln w="76200">
            <a:tailEnd type="arrow"/>
          </a:ln>
        </p:spPr>
        <p:style>
          <a:lnRef idx="3">
            <a:schemeClr val="accent2"/>
          </a:lnRef>
          <a:fillRef idx="0">
            <a:schemeClr val="accent2"/>
          </a:fillRef>
          <a:effectRef idx="2">
            <a:schemeClr val="accent2"/>
          </a:effectRef>
          <a:fontRef idx="minor">
            <a:schemeClr val="tx1"/>
          </a:fontRef>
        </p:style>
      </p:cxnSp>
      <p:sp>
        <p:nvSpPr>
          <p:cNvPr id="41" name="文字方塊 40"/>
          <p:cNvSpPr txBox="1"/>
          <p:nvPr/>
        </p:nvSpPr>
        <p:spPr>
          <a:xfrm>
            <a:off x="7444560" y="6208353"/>
            <a:ext cx="864096" cy="461665"/>
          </a:xfrm>
          <a:prstGeom prst="rect">
            <a:avLst/>
          </a:prstGeom>
          <a:noFill/>
        </p:spPr>
        <p:txBody>
          <a:bodyPr wrap="square" rtlCol="0">
            <a:spAutoFit/>
          </a:bodyPr>
          <a:lstStyle/>
          <a:p>
            <a:r>
              <a:rPr lang="zh-TW" altLang="en-US" sz="2400" dirty="0">
                <a:latin typeface="標楷體" pitchFamily="65" charset="-120"/>
                <a:ea typeface="標楷體" pitchFamily="65" charset="-120"/>
              </a:rPr>
              <a:t>時序</a:t>
            </a:r>
          </a:p>
        </p:txBody>
      </p:sp>
      <p:sp>
        <p:nvSpPr>
          <p:cNvPr id="43" name="文字方塊 42"/>
          <p:cNvSpPr txBox="1"/>
          <p:nvPr/>
        </p:nvSpPr>
        <p:spPr>
          <a:xfrm>
            <a:off x="296017" y="2076246"/>
            <a:ext cx="601877" cy="1569660"/>
          </a:xfrm>
          <a:prstGeom prst="rect">
            <a:avLst/>
          </a:prstGeom>
          <a:noFill/>
        </p:spPr>
        <p:txBody>
          <a:bodyPr wrap="square" rtlCol="0">
            <a:spAutoFit/>
          </a:bodyPr>
          <a:lstStyle/>
          <a:p>
            <a:r>
              <a:rPr lang="zh-TW" altLang="en-US" sz="2400" dirty="0">
                <a:latin typeface="標楷體" pitchFamily="65" charset="-120"/>
                <a:ea typeface="標楷體" pitchFamily="65" charset="-120"/>
              </a:rPr>
              <a:t>公司</a:t>
            </a:r>
            <a:r>
              <a:rPr lang="zh-TW" altLang="en-US" sz="2400" dirty="0" smtClean="0">
                <a:latin typeface="標楷體" pitchFamily="65" charset="-120"/>
                <a:ea typeface="標楷體" pitchFamily="65" charset="-120"/>
              </a:rPr>
              <a:t>水準</a:t>
            </a:r>
            <a:endParaRPr lang="en-US" altLang="zh-TW" sz="2400" dirty="0">
              <a:latin typeface="標楷體" pitchFamily="65" charset="-120"/>
              <a:ea typeface="標楷體" pitchFamily="65" charset="-120"/>
            </a:endParaRPr>
          </a:p>
        </p:txBody>
      </p:sp>
      <p:sp>
        <p:nvSpPr>
          <p:cNvPr id="75" name="文字方塊 74"/>
          <p:cNvSpPr txBox="1"/>
          <p:nvPr/>
        </p:nvSpPr>
        <p:spPr>
          <a:xfrm>
            <a:off x="1436388" y="5796139"/>
            <a:ext cx="1334020" cy="369332"/>
          </a:xfrm>
          <a:prstGeom prst="rect">
            <a:avLst/>
          </a:prstGeom>
          <a:noFill/>
        </p:spPr>
        <p:txBody>
          <a:bodyPr wrap="none" rtlCol="0">
            <a:spAutoFit/>
          </a:bodyPr>
          <a:lstStyle/>
          <a:p>
            <a:r>
              <a:rPr lang="zh-TW" altLang="en-US" b="1" dirty="0"/>
              <a:t>企業現況</a:t>
            </a:r>
            <a:r>
              <a:rPr lang="en-US" altLang="zh-TW" b="1" dirty="0" smtClean="0"/>
              <a:t>!!!</a:t>
            </a:r>
            <a:endParaRPr lang="zh-TW" altLang="en-US" b="1" dirty="0"/>
          </a:p>
        </p:txBody>
      </p:sp>
      <p:sp>
        <p:nvSpPr>
          <p:cNvPr id="80" name="文字方塊 79"/>
          <p:cNvSpPr txBox="1"/>
          <p:nvPr/>
        </p:nvSpPr>
        <p:spPr>
          <a:xfrm>
            <a:off x="5509650" y="3336641"/>
            <a:ext cx="1138453" cy="923330"/>
          </a:xfrm>
          <a:prstGeom prst="rect">
            <a:avLst/>
          </a:prstGeom>
          <a:noFill/>
        </p:spPr>
        <p:txBody>
          <a:bodyPr wrap="none" rtlCol="0">
            <a:spAutoFit/>
          </a:bodyPr>
          <a:lstStyle/>
          <a:p>
            <a:r>
              <a:rPr lang="en-US" altLang="zh-TW" b="1" dirty="0" smtClean="0"/>
              <a:t>Product</a:t>
            </a:r>
          </a:p>
          <a:p>
            <a:r>
              <a:rPr lang="en-US" altLang="zh-TW" b="1" dirty="0" smtClean="0"/>
              <a:t>Service</a:t>
            </a:r>
          </a:p>
          <a:p>
            <a:r>
              <a:rPr lang="en-US" altLang="zh-TW" b="1" dirty="0" smtClean="0"/>
              <a:t>Capability</a:t>
            </a:r>
            <a:endParaRPr lang="zh-TW" altLang="en-US" b="1" dirty="0"/>
          </a:p>
        </p:txBody>
      </p:sp>
      <p:sp>
        <p:nvSpPr>
          <p:cNvPr id="87" name="文字方塊 86"/>
          <p:cNvSpPr txBox="1"/>
          <p:nvPr/>
        </p:nvSpPr>
        <p:spPr>
          <a:xfrm>
            <a:off x="2195736" y="946051"/>
            <a:ext cx="2808312" cy="400110"/>
          </a:xfrm>
          <a:prstGeom prst="rect">
            <a:avLst/>
          </a:prstGeom>
          <a:noFill/>
        </p:spPr>
        <p:txBody>
          <a:bodyPr wrap="square" rtlCol="0">
            <a:spAutoFit/>
          </a:bodyPr>
          <a:lstStyle/>
          <a:p>
            <a:r>
              <a:rPr lang="en-US" altLang="zh-TW" sz="2000" b="1" dirty="0" smtClean="0">
                <a:solidFill>
                  <a:srgbClr val="663300"/>
                </a:solidFill>
              </a:rPr>
              <a:t>Streams of Projects</a:t>
            </a:r>
            <a:endParaRPr lang="zh-TW" altLang="en-US" sz="2000" b="1" dirty="0">
              <a:solidFill>
                <a:srgbClr val="663300"/>
              </a:solidFill>
            </a:endParaRPr>
          </a:p>
        </p:txBody>
      </p:sp>
      <p:sp>
        <p:nvSpPr>
          <p:cNvPr id="88" name="文字方塊 87"/>
          <p:cNvSpPr txBox="1"/>
          <p:nvPr/>
        </p:nvSpPr>
        <p:spPr>
          <a:xfrm>
            <a:off x="3741596" y="2260912"/>
            <a:ext cx="543739" cy="307777"/>
          </a:xfrm>
          <a:prstGeom prst="rect">
            <a:avLst/>
          </a:prstGeom>
          <a:noFill/>
        </p:spPr>
        <p:txBody>
          <a:bodyPr wrap="none" rtlCol="0">
            <a:spAutoFit/>
          </a:bodyPr>
          <a:lstStyle/>
          <a:p>
            <a:r>
              <a:rPr lang="zh-TW" altLang="en-US" sz="1400" b="1" dirty="0"/>
              <a:t>監控</a:t>
            </a:r>
          </a:p>
        </p:txBody>
      </p:sp>
      <p:cxnSp>
        <p:nvCxnSpPr>
          <p:cNvPr id="1044" name="直線接點 1043"/>
          <p:cNvCxnSpPr/>
          <p:nvPr/>
        </p:nvCxnSpPr>
        <p:spPr>
          <a:xfrm>
            <a:off x="2195736" y="2164795"/>
            <a:ext cx="0" cy="131470"/>
          </a:xfrm>
          <a:prstGeom prst="line">
            <a:avLst/>
          </a:prstGeom>
        </p:spPr>
        <p:style>
          <a:lnRef idx="3">
            <a:schemeClr val="dk1"/>
          </a:lnRef>
          <a:fillRef idx="0">
            <a:schemeClr val="dk1"/>
          </a:fillRef>
          <a:effectRef idx="2">
            <a:schemeClr val="dk1"/>
          </a:effectRef>
          <a:fontRef idx="minor">
            <a:schemeClr val="tx1"/>
          </a:fontRef>
        </p:style>
      </p:cxnSp>
      <p:cxnSp>
        <p:nvCxnSpPr>
          <p:cNvPr id="1046" name="直線單箭頭接點 1045"/>
          <p:cNvCxnSpPr/>
          <p:nvPr/>
        </p:nvCxnSpPr>
        <p:spPr>
          <a:xfrm>
            <a:off x="2195736" y="2296265"/>
            <a:ext cx="339505"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048" name="直線接點 1047"/>
          <p:cNvCxnSpPr/>
          <p:nvPr/>
        </p:nvCxnSpPr>
        <p:spPr>
          <a:xfrm>
            <a:off x="2816887" y="2496682"/>
            <a:ext cx="0" cy="241550"/>
          </a:xfrm>
          <a:prstGeom prst="line">
            <a:avLst/>
          </a:prstGeom>
        </p:spPr>
        <p:style>
          <a:lnRef idx="2">
            <a:schemeClr val="dk1"/>
          </a:lnRef>
          <a:fillRef idx="0">
            <a:schemeClr val="dk1"/>
          </a:fillRef>
          <a:effectRef idx="1">
            <a:schemeClr val="dk1"/>
          </a:effectRef>
          <a:fontRef idx="minor">
            <a:schemeClr val="tx1"/>
          </a:fontRef>
        </p:style>
      </p:cxnSp>
      <p:cxnSp>
        <p:nvCxnSpPr>
          <p:cNvPr id="1050" name="直線單箭頭接點 1049"/>
          <p:cNvCxnSpPr/>
          <p:nvPr/>
        </p:nvCxnSpPr>
        <p:spPr>
          <a:xfrm>
            <a:off x="2816887" y="2738232"/>
            <a:ext cx="201883"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052" name="直線接點 1051"/>
          <p:cNvCxnSpPr/>
          <p:nvPr/>
        </p:nvCxnSpPr>
        <p:spPr>
          <a:xfrm>
            <a:off x="3288188" y="2951912"/>
            <a:ext cx="0" cy="172729"/>
          </a:xfrm>
          <a:prstGeom prst="line">
            <a:avLst/>
          </a:prstGeom>
        </p:spPr>
        <p:style>
          <a:lnRef idx="2">
            <a:schemeClr val="dk1"/>
          </a:lnRef>
          <a:fillRef idx="0">
            <a:schemeClr val="dk1"/>
          </a:fillRef>
          <a:effectRef idx="1">
            <a:schemeClr val="dk1"/>
          </a:effectRef>
          <a:fontRef idx="minor">
            <a:schemeClr val="tx1"/>
          </a:fontRef>
        </p:style>
      </p:cxnSp>
      <p:cxnSp>
        <p:nvCxnSpPr>
          <p:cNvPr id="1054" name="直線單箭頭接點 1053"/>
          <p:cNvCxnSpPr/>
          <p:nvPr/>
        </p:nvCxnSpPr>
        <p:spPr>
          <a:xfrm>
            <a:off x="3288188" y="3124641"/>
            <a:ext cx="311704"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68" name="直線接點 67"/>
          <p:cNvCxnSpPr/>
          <p:nvPr/>
        </p:nvCxnSpPr>
        <p:spPr>
          <a:xfrm flipV="1">
            <a:off x="3674778" y="2296265"/>
            <a:ext cx="0" cy="200417"/>
          </a:xfrm>
          <a:prstGeom prst="line">
            <a:avLst/>
          </a:prstGeom>
        </p:spPr>
        <p:style>
          <a:lnRef idx="3">
            <a:schemeClr val="dk1"/>
          </a:lnRef>
          <a:fillRef idx="0">
            <a:schemeClr val="dk1"/>
          </a:fillRef>
          <a:effectRef idx="2">
            <a:schemeClr val="dk1"/>
          </a:effectRef>
          <a:fontRef idx="minor">
            <a:schemeClr val="tx1"/>
          </a:fontRef>
        </p:style>
      </p:cxnSp>
      <p:cxnSp>
        <p:nvCxnSpPr>
          <p:cNvPr id="70" name="直線單箭頭接點 69"/>
          <p:cNvCxnSpPr/>
          <p:nvPr/>
        </p:nvCxnSpPr>
        <p:spPr>
          <a:xfrm flipH="1">
            <a:off x="3453791" y="2296265"/>
            <a:ext cx="220987"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20645961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188640"/>
            <a:ext cx="8229600" cy="1143000"/>
          </a:xfrm>
        </p:spPr>
        <p:txBody>
          <a:bodyPr/>
          <a:lstStyle/>
          <a:p>
            <a:r>
              <a:rPr lang="zh-TW" altLang="en-US" dirty="0" smtClean="0">
                <a:solidFill>
                  <a:srgbClr val="660066"/>
                </a:solidFill>
                <a:latin typeface="標楷體" pitchFamily="65" charset="-120"/>
                <a:ea typeface="標楷體" pitchFamily="65" charset="-120"/>
              </a:rPr>
              <a:t>專案組合 </a:t>
            </a:r>
            <a:r>
              <a:rPr lang="en-US" altLang="zh-TW" dirty="0" smtClean="0">
                <a:solidFill>
                  <a:srgbClr val="660066"/>
                </a:solidFill>
                <a:latin typeface="Comic Sans MS" pitchFamily="66" charset="0"/>
                <a:ea typeface="標楷體" pitchFamily="65" charset="-120"/>
              </a:rPr>
              <a:t>Portfolio</a:t>
            </a:r>
            <a:endParaRPr lang="zh-TW" altLang="en-US" dirty="0">
              <a:solidFill>
                <a:srgbClr val="660066"/>
              </a:solidFill>
              <a:latin typeface="Comic Sans MS" pitchFamily="66" charset="0"/>
              <a:ea typeface="標楷體" pitchFamily="65" charset="-120"/>
            </a:endParaRPr>
          </a:p>
        </p:txBody>
      </p:sp>
      <p:sp>
        <p:nvSpPr>
          <p:cNvPr id="4" name="內容版面配置區 3"/>
          <p:cNvSpPr>
            <a:spLocks noGrp="1"/>
          </p:cNvSpPr>
          <p:nvPr>
            <p:ph sz="half" idx="1"/>
          </p:nvPr>
        </p:nvSpPr>
        <p:spPr>
          <a:xfrm>
            <a:off x="395536" y="1268760"/>
            <a:ext cx="7488832" cy="2160240"/>
          </a:xfrm>
        </p:spPr>
        <p:txBody>
          <a:bodyPr>
            <a:normAutofit lnSpcReduction="10000"/>
          </a:bodyPr>
          <a:lstStyle/>
          <a:p>
            <a:r>
              <a:rPr lang="zh-TW" altLang="en-US" dirty="0">
                <a:solidFill>
                  <a:srgbClr val="7030A0"/>
                </a:solidFill>
                <a:latin typeface="標楷體" pitchFamily="65" charset="-120"/>
                <a:ea typeface="標楷體" pitchFamily="65" charset="-120"/>
              </a:rPr>
              <a:t>專案組合是</a:t>
            </a:r>
            <a:r>
              <a:rPr lang="zh-TW" altLang="en-US" u="sng" dirty="0">
                <a:solidFill>
                  <a:srgbClr val="FF0000"/>
                </a:solidFill>
                <a:latin typeface="標楷體" pitchFamily="65" charset="-120"/>
                <a:ea typeface="標楷體" pitchFamily="65" charset="-120"/>
              </a:rPr>
              <a:t>專案</a:t>
            </a:r>
            <a:r>
              <a:rPr lang="zh-TW" altLang="en-US" dirty="0">
                <a:solidFill>
                  <a:srgbClr val="7030A0"/>
                </a:solidFill>
                <a:latin typeface="標楷體" pitchFamily="65" charset="-120"/>
                <a:ea typeface="標楷體" pitchFamily="65" charset="-120"/>
              </a:rPr>
              <a:t>及</a:t>
            </a:r>
            <a:r>
              <a:rPr lang="zh-TW" altLang="en-US" u="sng" dirty="0" smtClean="0">
                <a:solidFill>
                  <a:srgbClr val="FF0000"/>
                </a:solidFill>
                <a:latin typeface="標楷體" pitchFamily="65" charset="-120"/>
                <a:ea typeface="標楷體" pitchFamily="65" charset="-120"/>
              </a:rPr>
              <a:t>計畫</a:t>
            </a:r>
            <a:r>
              <a:rPr lang="en-US" altLang="zh-TW" dirty="0" smtClean="0">
                <a:solidFill>
                  <a:srgbClr val="7030A0"/>
                </a:solidFill>
                <a:latin typeface="Comic Sans MS" pitchFamily="66" charset="0"/>
                <a:ea typeface="標楷體" pitchFamily="65" charset="-120"/>
              </a:rPr>
              <a:t>(Program</a:t>
            </a:r>
            <a:r>
              <a:rPr lang="en-US" altLang="zh-TW" dirty="0" smtClean="0">
                <a:solidFill>
                  <a:srgbClr val="7030A0"/>
                </a:solidFill>
                <a:latin typeface="Comic Sans MS" pitchFamily="66" charset="0"/>
                <a:ea typeface="標楷體" pitchFamily="65" charset="-120"/>
              </a:rPr>
              <a:t>)</a:t>
            </a:r>
            <a:r>
              <a:rPr lang="zh-TW" altLang="en-US" dirty="0" smtClean="0">
                <a:solidFill>
                  <a:srgbClr val="7030A0"/>
                </a:solidFill>
                <a:latin typeface="Comic Sans MS" pitchFamily="66" charset="0"/>
                <a:ea typeface="標楷體" pitchFamily="65" charset="-120"/>
              </a:rPr>
              <a:t>、</a:t>
            </a:r>
            <a:r>
              <a:rPr lang="zh-TW" altLang="en-US" u="sng" dirty="0" smtClean="0">
                <a:solidFill>
                  <a:srgbClr val="FF0000"/>
                </a:solidFill>
                <a:latin typeface="Comic Sans MS" pitchFamily="66" charset="0"/>
                <a:ea typeface="標楷體" pitchFamily="65" charset="-120"/>
              </a:rPr>
              <a:t>子專案組合</a:t>
            </a:r>
            <a:r>
              <a:rPr lang="zh-TW" altLang="en-US" dirty="0" smtClean="0">
                <a:solidFill>
                  <a:srgbClr val="7030A0"/>
                </a:solidFill>
                <a:latin typeface="Comic Sans MS" pitchFamily="66" charset="0"/>
                <a:ea typeface="標楷體" pitchFamily="65" charset="-120"/>
              </a:rPr>
              <a:t>及</a:t>
            </a:r>
            <a:r>
              <a:rPr lang="zh-TW" altLang="en-US" u="sng" dirty="0" smtClean="0">
                <a:solidFill>
                  <a:srgbClr val="FF0000"/>
                </a:solidFill>
                <a:latin typeface="Comic Sans MS" pitchFamily="66" charset="0"/>
                <a:ea typeface="標楷體" pitchFamily="65" charset="-120"/>
              </a:rPr>
              <a:t>日常營運工作</a:t>
            </a:r>
            <a:r>
              <a:rPr lang="zh-TW" altLang="en-US" dirty="0" smtClean="0">
                <a:solidFill>
                  <a:srgbClr val="7030A0"/>
                </a:solidFill>
                <a:latin typeface="標楷體" pitchFamily="65" charset="-120"/>
                <a:ea typeface="標楷體" pitchFamily="65" charset="-120"/>
              </a:rPr>
              <a:t>的</a:t>
            </a:r>
            <a:r>
              <a:rPr lang="zh-TW" altLang="en-US" dirty="0">
                <a:solidFill>
                  <a:srgbClr val="7030A0"/>
                </a:solidFill>
                <a:latin typeface="標楷體" pitchFamily="65" charset="-120"/>
                <a:ea typeface="標楷體" pitchFamily="65" charset="-120"/>
              </a:rPr>
              <a:t>集合用以</a:t>
            </a:r>
            <a:r>
              <a:rPr lang="zh-TW" altLang="en-US" u="sng" dirty="0" smtClean="0">
                <a:solidFill>
                  <a:srgbClr val="FF0000"/>
                </a:solidFill>
                <a:latin typeface="標楷體" pitchFamily="65" charset="-120"/>
                <a:ea typeface="標楷體" pitchFamily="65" charset="-120"/>
              </a:rPr>
              <a:t>達成組織策略目標</a:t>
            </a:r>
            <a:endParaRPr lang="en-US" altLang="zh-TW" u="sng" dirty="0" smtClean="0">
              <a:solidFill>
                <a:srgbClr val="FF0000"/>
              </a:solidFill>
              <a:latin typeface="標楷體" pitchFamily="65" charset="-120"/>
              <a:ea typeface="標楷體" pitchFamily="65" charset="-120"/>
            </a:endParaRPr>
          </a:p>
          <a:p>
            <a:r>
              <a:rPr lang="zh-TW" altLang="en-US" dirty="0">
                <a:solidFill>
                  <a:srgbClr val="7030A0"/>
                </a:solidFill>
                <a:latin typeface="標楷體" pitchFamily="65" charset="-120"/>
                <a:ea typeface="標楷體" pitchFamily="65" charset="-120"/>
              </a:rPr>
              <a:t>專案</a:t>
            </a:r>
            <a:r>
              <a:rPr lang="zh-TW" altLang="en-US" dirty="0" smtClean="0">
                <a:solidFill>
                  <a:srgbClr val="7030A0"/>
                </a:solidFill>
                <a:latin typeface="標楷體" pitchFamily="65" charset="-120"/>
                <a:ea typeface="標楷體" pitchFamily="65" charset="-120"/>
              </a:rPr>
              <a:t>組合</a:t>
            </a:r>
            <a:r>
              <a:rPr lang="zh-TW" altLang="en-US" dirty="0">
                <a:solidFill>
                  <a:srgbClr val="7030A0"/>
                </a:solidFill>
                <a:latin typeface="標楷體" pitchFamily="65" charset="-120"/>
                <a:ea typeface="標楷體" pitchFamily="65" charset="-120"/>
              </a:rPr>
              <a:t>的專案</a:t>
            </a:r>
            <a:r>
              <a:rPr lang="zh-TW" altLang="en-US" u="sng" dirty="0">
                <a:solidFill>
                  <a:srgbClr val="FF0000"/>
                </a:solidFill>
                <a:latin typeface="標楷體" pitchFamily="65" charset="-120"/>
                <a:ea typeface="標楷體" pitchFamily="65" charset="-120"/>
              </a:rPr>
              <a:t>並不一定有相互依賴關係</a:t>
            </a:r>
            <a:r>
              <a:rPr lang="zh-TW" altLang="en-US" dirty="0">
                <a:solidFill>
                  <a:srgbClr val="7030A0"/>
                </a:solidFill>
                <a:latin typeface="標楷體" pitchFamily="65" charset="-120"/>
                <a:ea typeface="標楷體" pitchFamily="65" charset="-120"/>
              </a:rPr>
              <a:t>，可以依</a:t>
            </a:r>
            <a:r>
              <a:rPr lang="zh-TW" altLang="en-US" u="sng" dirty="0">
                <a:solidFill>
                  <a:srgbClr val="FF0000"/>
                </a:solidFill>
                <a:latin typeface="標楷體" pitchFamily="65" charset="-120"/>
                <a:ea typeface="標楷體" pitchFamily="65" charset="-120"/>
              </a:rPr>
              <a:t>風險</a:t>
            </a:r>
            <a:r>
              <a:rPr lang="zh-TW" altLang="en-US" dirty="0">
                <a:solidFill>
                  <a:srgbClr val="7030A0"/>
                </a:solidFill>
                <a:latin typeface="標楷體" pitchFamily="65" charset="-120"/>
                <a:ea typeface="標楷體" pitchFamily="65" charset="-120"/>
              </a:rPr>
              <a:t>或</a:t>
            </a:r>
            <a:r>
              <a:rPr lang="zh-TW" altLang="en-US" u="sng" dirty="0">
                <a:solidFill>
                  <a:srgbClr val="FF0000"/>
                </a:solidFill>
                <a:latin typeface="標楷體" pitchFamily="65" charset="-120"/>
                <a:ea typeface="標楷體" pitchFamily="65" charset="-120"/>
              </a:rPr>
              <a:t>利潤</a:t>
            </a:r>
            <a:r>
              <a:rPr lang="zh-TW" altLang="en-US" dirty="0">
                <a:solidFill>
                  <a:srgbClr val="7030A0"/>
                </a:solidFill>
                <a:latin typeface="標楷體" pitchFamily="65" charset="-120"/>
                <a:ea typeface="標楷體" pitchFamily="65" charset="-120"/>
              </a:rPr>
              <a:t>來歸類專案</a:t>
            </a:r>
          </a:p>
        </p:txBody>
      </p:sp>
      <p:graphicFrame>
        <p:nvGraphicFramePr>
          <p:cNvPr id="6" name="內容版面配置區 5"/>
          <p:cNvGraphicFramePr>
            <a:graphicFrameLocks noGrp="1"/>
          </p:cNvGraphicFramePr>
          <p:nvPr>
            <p:ph sz="half" idx="2"/>
            <p:extLst>
              <p:ext uri="{D42A27DB-BD31-4B8C-83A1-F6EECF244321}">
                <p14:modId xmlns:p14="http://schemas.microsoft.com/office/powerpoint/2010/main" val="147979406"/>
              </p:ext>
            </p:extLst>
          </p:nvPr>
        </p:nvGraphicFramePr>
        <p:xfrm>
          <a:off x="0" y="3429000"/>
          <a:ext cx="8892480" cy="3240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8413324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99592" y="188640"/>
            <a:ext cx="7211144" cy="1012974"/>
          </a:xfrm>
        </p:spPr>
        <p:txBody>
          <a:bodyPr>
            <a:normAutofit/>
          </a:bodyPr>
          <a:lstStyle/>
          <a:p>
            <a:r>
              <a:rPr lang="zh-TW" altLang="en-US" dirty="0"/>
              <a:t>計畫 </a:t>
            </a:r>
            <a:r>
              <a:rPr lang="en-US" altLang="zh-TW" dirty="0"/>
              <a:t>Program</a:t>
            </a:r>
            <a:endParaRPr lang="zh-TW" altLang="en-US" dirty="0"/>
          </a:p>
        </p:txBody>
      </p:sp>
      <p:graphicFrame>
        <p:nvGraphicFramePr>
          <p:cNvPr id="5" name="內容版面配置區 4"/>
          <p:cNvGraphicFramePr>
            <a:graphicFrameLocks noGrp="1"/>
          </p:cNvGraphicFramePr>
          <p:nvPr>
            <p:ph sz="half" idx="1"/>
            <p:extLst>
              <p:ext uri="{D42A27DB-BD31-4B8C-83A1-F6EECF244321}">
                <p14:modId xmlns:p14="http://schemas.microsoft.com/office/powerpoint/2010/main" val="230125616"/>
              </p:ext>
            </p:extLst>
          </p:nvPr>
        </p:nvGraphicFramePr>
        <p:xfrm>
          <a:off x="323528" y="3501008"/>
          <a:ext cx="8496944" cy="33569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內容版面配置區 5"/>
          <p:cNvSpPr>
            <a:spLocks noGrp="1"/>
          </p:cNvSpPr>
          <p:nvPr>
            <p:ph sz="half" idx="2"/>
          </p:nvPr>
        </p:nvSpPr>
        <p:spPr>
          <a:xfrm>
            <a:off x="179512" y="1340768"/>
            <a:ext cx="8784976" cy="2088232"/>
          </a:xfrm>
        </p:spPr>
        <p:txBody>
          <a:bodyPr>
            <a:normAutofit/>
          </a:bodyPr>
          <a:lstStyle/>
          <a:p>
            <a:r>
              <a:rPr lang="zh-TW" altLang="en-US" dirty="0">
                <a:solidFill>
                  <a:schemeClr val="accent4">
                    <a:lumMod val="75000"/>
                  </a:schemeClr>
                </a:solidFill>
                <a:latin typeface="標楷體" pitchFamily="65" charset="-120"/>
                <a:ea typeface="標楷體" pitchFamily="65" charset="-120"/>
              </a:rPr>
              <a:t>對</a:t>
            </a:r>
            <a:r>
              <a:rPr lang="zh-TW" altLang="en-US" dirty="0" smtClean="0">
                <a:solidFill>
                  <a:schemeClr val="accent4">
                    <a:lumMod val="75000"/>
                  </a:schemeClr>
                </a:solidFill>
                <a:latin typeface="標楷體" pitchFamily="65" charset="-120"/>
                <a:ea typeface="標楷體" pitchFamily="65" charset="-120"/>
              </a:rPr>
              <a:t>一群</a:t>
            </a:r>
            <a:r>
              <a:rPr lang="zh-TW" altLang="en-US" u="sng" dirty="0" smtClean="0">
                <a:solidFill>
                  <a:srgbClr val="FF0000"/>
                </a:solidFill>
                <a:latin typeface="標楷體" pitchFamily="65" charset="-120"/>
                <a:ea typeface="標楷體" pitchFamily="65" charset="-120"/>
              </a:rPr>
              <a:t>相關</a:t>
            </a:r>
            <a:r>
              <a:rPr lang="zh-TW" altLang="en-US" dirty="0" smtClean="0">
                <a:solidFill>
                  <a:schemeClr val="accent4">
                    <a:lumMod val="75000"/>
                  </a:schemeClr>
                </a:solidFill>
                <a:latin typeface="標楷體" pitchFamily="65" charset="-120"/>
                <a:ea typeface="標楷體" pitchFamily="65" charset="-120"/>
              </a:rPr>
              <a:t>的</a:t>
            </a:r>
            <a:r>
              <a:rPr lang="zh-TW" altLang="en-US" u="sng" dirty="0" smtClean="0">
                <a:solidFill>
                  <a:srgbClr val="FF0000"/>
                </a:solidFill>
                <a:latin typeface="標楷體" pitchFamily="65" charset="-120"/>
                <a:ea typeface="標楷體" pitchFamily="65" charset="-120"/>
              </a:rPr>
              <a:t>專案做整體性管理</a:t>
            </a:r>
            <a:r>
              <a:rPr lang="zh-TW" altLang="en-US" dirty="0" smtClean="0">
                <a:solidFill>
                  <a:schemeClr val="accent4">
                    <a:lumMod val="75000"/>
                  </a:schemeClr>
                </a:solidFill>
                <a:latin typeface="標楷體" pitchFamily="65" charset="-120"/>
                <a:ea typeface="標楷體" pitchFamily="65" charset="-120"/>
              </a:rPr>
              <a:t>，以得到個別專案</a:t>
            </a:r>
            <a:r>
              <a:rPr lang="zh-TW" altLang="en-US" dirty="0" smtClean="0">
                <a:solidFill>
                  <a:schemeClr val="accent4">
                    <a:lumMod val="75000"/>
                  </a:schemeClr>
                </a:solidFill>
                <a:latin typeface="標楷體" pitchFamily="65" charset="-120"/>
                <a:ea typeface="標楷體" pitchFamily="65" charset="-120"/>
              </a:rPr>
              <a:t>得不到的好處與良好控制</a:t>
            </a:r>
            <a:endParaRPr lang="en-US" altLang="zh-TW" dirty="0" smtClean="0">
              <a:solidFill>
                <a:schemeClr val="accent4">
                  <a:lumMod val="75000"/>
                </a:schemeClr>
              </a:solidFill>
              <a:latin typeface="標楷體" pitchFamily="65" charset="-120"/>
              <a:ea typeface="標楷體" pitchFamily="65" charset="-120"/>
            </a:endParaRPr>
          </a:p>
          <a:p>
            <a:r>
              <a:rPr lang="zh-TW" altLang="en-US" u="sng" dirty="0">
                <a:solidFill>
                  <a:srgbClr val="FF0000"/>
                </a:solidFill>
                <a:latin typeface="標楷體" pitchFamily="65" charset="-120"/>
                <a:ea typeface="標楷體" pitchFamily="65" charset="-120"/>
              </a:rPr>
              <a:t>計畫</a:t>
            </a:r>
            <a:r>
              <a:rPr lang="zh-TW" altLang="en-US" dirty="0">
                <a:solidFill>
                  <a:schemeClr val="accent4">
                    <a:lumMod val="75000"/>
                  </a:schemeClr>
                </a:solidFill>
                <a:latin typeface="標楷體" pitchFamily="65" charset="-120"/>
                <a:ea typeface="標楷體" pitchFamily="65" charset="-120"/>
              </a:rPr>
              <a:t>一般都是依</a:t>
            </a:r>
            <a:r>
              <a:rPr lang="zh-TW" altLang="en-US" u="sng" dirty="0">
                <a:solidFill>
                  <a:srgbClr val="FF0000"/>
                </a:solidFill>
                <a:latin typeface="標楷體" pitchFamily="65" charset="-120"/>
                <a:ea typeface="標楷體" pitchFamily="65" charset="-120"/>
              </a:rPr>
              <a:t>利潤</a:t>
            </a:r>
            <a:r>
              <a:rPr lang="zh-TW" altLang="en-US" dirty="0">
                <a:solidFill>
                  <a:schemeClr val="accent4">
                    <a:lumMod val="75000"/>
                  </a:schemeClr>
                </a:solidFill>
                <a:latin typeface="標楷體" pitchFamily="65" charset="-120"/>
                <a:ea typeface="標楷體" pitchFamily="65" charset="-120"/>
              </a:rPr>
              <a:t>、</a:t>
            </a:r>
            <a:r>
              <a:rPr lang="zh-TW" altLang="en-US" u="sng" dirty="0">
                <a:solidFill>
                  <a:srgbClr val="FF0000"/>
                </a:solidFill>
                <a:latin typeface="標楷體" pitchFamily="65" charset="-120"/>
                <a:ea typeface="標楷體" pitchFamily="65" charset="-120"/>
              </a:rPr>
              <a:t>風險</a:t>
            </a:r>
            <a:r>
              <a:rPr lang="zh-TW" altLang="en-US" dirty="0">
                <a:solidFill>
                  <a:schemeClr val="accent4">
                    <a:lumMod val="75000"/>
                  </a:schemeClr>
                </a:solidFill>
                <a:latin typeface="標楷體" pitchFamily="65" charset="-120"/>
                <a:ea typeface="標楷體" pitchFamily="65" charset="-120"/>
              </a:rPr>
              <a:t>或</a:t>
            </a:r>
            <a:r>
              <a:rPr lang="zh-TW" altLang="en-US" u="sng" dirty="0">
                <a:solidFill>
                  <a:srgbClr val="FF0000"/>
                </a:solidFill>
                <a:latin typeface="標楷體" pitchFamily="65" charset="-120"/>
                <a:ea typeface="標楷體" pitchFamily="65" charset="-120"/>
              </a:rPr>
              <a:t>原因</a:t>
            </a:r>
            <a:r>
              <a:rPr lang="zh-TW" altLang="en-US" dirty="0">
                <a:solidFill>
                  <a:schemeClr val="accent4">
                    <a:lumMod val="75000"/>
                  </a:schemeClr>
                </a:solidFill>
                <a:latin typeface="標楷體" pitchFamily="65" charset="-120"/>
                <a:ea typeface="標楷體" pitchFamily="65" charset="-120"/>
              </a:rPr>
              <a:t>來</a:t>
            </a:r>
            <a:r>
              <a:rPr lang="zh-TW" altLang="en-US" dirty="0" smtClean="0">
                <a:solidFill>
                  <a:schemeClr val="accent4">
                    <a:lumMod val="75000"/>
                  </a:schemeClr>
                </a:solidFill>
                <a:latin typeface="標楷體" pitchFamily="65" charset="-120"/>
                <a:ea typeface="標楷體" pitchFamily="65" charset="-120"/>
              </a:rPr>
              <a:t>分類</a:t>
            </a:r>
            <a:endParaRPr lang="en-US" altLang="zh-TW" dirty="0" smtClean="0">
              <a:solidFill>
                <a:schemeClr val="accent4">
                  <a:lumMod val="75000"/>
                </a:schemeClr>
              </a:solidFill>
              <a:latin typeface="標楷體" pitchFamily="65" charset="-120"/>
              <a:ea typeface="標楷體" pitchFamily="65" charset="-120"/>
            </a:endParaRPr>
          </a:p>
          <a:p>
            <a:r>
              <a:rPr lang="zh-TW" altLang="en-US" dirty="0">
                <a:solidFill>
                  <a:schemeClr val="accent4">
                    <a:lumMod val="75000"/>
                  </a:schemeClr>
                </a:solidFill>
                <a:latin typeface="標楷體" pitchFamily="65" charset="-120"/>
                <a:ea typeface="標楷體" pitchFamily="65" charset="-120"/>
              </a:rPr>
              <a:t>例</a:t>
            </a:r>
            <a:r>
              <a:rPr lang="zh-TW" altLang="en-US" dirty="0" smtClean="0">
                <a:solidFill>
                  <a:schemeClr val="accent4">
                    <a:lumMod val="75000"/>
                  </a:schemeClr>
                </a:solidFill>
                <a:latin typeface="標楷體" pitchFamily="65" charset="-120"/>
                <a:ea typeface="標楷體" pitchFamily="65" charset="-120"/>
              </a:rPr>
              <a:t>：相關系列的相同產品為同一計畫的專案</a:t>
            </a:r>
            <a:endParaRPr lang="zh-TW" altLang="en-US" dirty="0">
              <a:solidFill>
                <a:schemeClr val="accent4">
                  <a:lumMod val="75000"/>
                </a:schemeClr>
              </a:solidFill>
              <a:latin typeface="標楷體" pitchFamily="65" charset="-120"/>
              <a:ea typeface="標楷體" pitchFamily="65" charset="-120"/>
            </a:endParaRPr>
          </a:p>
        </p:txBody>
      </p:sp>
    </p:spTree>
    <p:extLst>
      <p:ext uri="{BB962C8B-B14F-4D97-AF65-F5344CB8AC3E}">
        <p14:creationId xmlns:p14="http://schemas.microsoft.com/office/powerpoint/2010/main" val="321414801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標題 4"/>
          <p:cNvSpPr>
            <a:spLocks noGrp="1"/>
          </p:cNvSpPr>
          <p:nvPr>
            <p:ph type="title"/>
          </p:nvPr>
        </p:nvSpPr>
        <p:spPr/>
        <p:txBody>
          <a:bodyPr>
            <a:normAutofit/>
          </a:bodyPr>
          <a:lstStyle/>
          <a:p>
            <a:r>
              <a:rPr lang="zh-TW" altLang="en-US" dirty="0"/>
              <a:t>計劃管理</a:t>
            </a:r>
          </a:p>
        </p:txBody>
      </p:sp>
      <p:sp>
        <p:nvSpPr>
          <p:cNvPr id="6" name="副標題 5"/>
          <p:cNvSpPr>
            <a:spLocks noGrp="1"/>
          </p:cNvSpPr>
          <p:nvPr>
            <p:ph idx="1"/>
          </p:nvPr>
        </p:nvSpPr>
        <p:spPr/>
        <p:txBody>
          <a:bodyPr>
            <a:normAutofit/>
          </a:bodyPr>
          <a:lstStyle/>
          <a:p>
            <a:pPr marL="457200" indent="-457200" algn="l">
              <a:buFont typeface="Arial" pitchFamily="34" charset="0"/>
              <a:buChar char="•"/>
            </a:pPr>
            <a:r>
              <a:rPr lang="zh-TW" altLang="en-US" dirty="0">
                <a:solidFill>
                  <a:srgbClr val="7030A0"/>
                </a:solidFill>
                <a:latin typeface="標楷體" pitchFamily="65" charset="-120"/>
                <a:ea typeface="標楷體" pitchFamily="65" charset="-120"/>
              </a:rPr>
              <a:t>計劃</a:t>
            </a:r>
            <a:r>
              <a:rPr lang="zh-TW" altLang="en-US" dirty="0" smtClean="0">
                <a:solidFill>
                  <a:srgbClr val="7030A0"/>
                </a:solidFill>
                <a:latin typeface="標楷體" pitchFamily="65" charset="-120"/>
                <a:ea typeface="標楷體" pitchFamily="65" charset="-120"/>
              </a:rPr>
              <a:t>管理主要</a:t>
            </a:r>
            <a:r>
              <a:rPr lang="zh-TW" altLang="en-US" dirty="0">
                <a:solidFill>
                  <a:srgbClr val="7030A0"/>
                </a:solidFill>
                <a:latin typeface="標楷體" pitchFamily="65" charset="-120"/>
                <a:ea typeface="標楷體" pitchFamily="65" charset="-120"/>
              </a:rPr>
              <a:t>聚焦於各專案之間的</a:t>
            </a:r>
            <a:r>
              <a:rPr lang="zh-TW" altLang="en-US" u="sng" dirty="0">
                <a:solidFill>
                  <a:srgbClr val="FF0000"/>
                </a:solidFill>
                <a:latin typeface="標楷體" pitchFamily="65" charset="-120"/>
                <a:ea typeface="標楷體" pitchFamily="65" charset="-120"/>
              </a:rPr>
              <a:t>相互依賴關係</a:t>
            </a:r>
            <a:r>
              <a:rPr lang="zh-TW" altLang="en-US" dirty="0">
                <a:solidFill>
                  <a:srgbClr val="7030A0"/>
                </a:solidFill>
                <a:latin typeface="標楷體" pitchFamily="65" charset="-120"/>
                <a:ea typeface="標楷體" pitchFamily="65" charset="-120"/>
              </a:rPr>
              <a:t>，以期獲得整體計畫的</a:t>
            </a:r>
            <a:r>
              <a:rPr lang="zh-TW" altLang="en-US" u="sng" dirty="0">
                <a:solidFill>
                  <a:srgbClr val="FF0000"/>
                </a:solidFill>
                <a:latin typeface="標楷體" pitchFamily="65" charset="-120"/>
                <a:ea typeface="標楷體" pitchFamily="65" charset="-120"/>
              </a:rPr>
              <a:t>最佳成效</a:t>
            </a:r>
            <a:r>
              <a:rPr lang="zh-TW" altLang="en-US" dirty="0" smtClean="0">
                <a:solidFill>
                  <a:srgbClr val="7030A0"/>
                </a:solidFill>
                <a:latin typeface="標楷體" pitchFamily="65" charset="-120"/>
                <a:ea typeface="標楷體" pitchFamily="65" charset="-120"/>
              </a:rPr>
              <a:t>。其做法包含以下幾項：</a:t>
            </a:r>
            <a:endParaRPr lang="en-US" altLang="zh-TW" dirty="0" smtClean="0">
              <a:solidFill>
                <a:srgbClr val="7030A0"/>
              </a:solidFill>
              <a:latin typeface="標楷體" pitchFamily="65" charset="-120"/>
              <a:ea typeface="標楷體" pitchFamily="65" charset="-120"/>
            </a:endParaRPr>
          </a:p>
          <a:p>
            <a:pPr marL="514350" indent="-514350" algn="l">
              <a:buFont typeface="+mj-lt"/>
              <a:buAutoNum type="arabicPeriod"/>
            </a:pPr>
            <a:r>
              <a:rPr lang="zh-TW" altLang="en-US" dirty="0">
                <a:solidFill>
                  <a:srgbClr val="7030A0"/>
                </a:solidFill>
                <a:latin typeface="標楷體" pitchFamily="65" charset="-120"/>
                <a:ea typeface="標楷體" pitchFamily="65" charset="-120"/>
              </a:rPr>
              <a:t>解決各個專案間的</a:t>
            </a:r>
            <a:r>
              <a:rPr lang="zh-TW" altLang="en-US" u="sng" dirty="0">
                <a:solidFill>
                  <a:srgbClr val="FF0000"/>
                </a:solidFill>
                <a:latin typeface="標楷體" pitchFamily="65" charset="-120"/>
                <a:ea typeface="標楷體" pitchFamily="65" charset="-120"/>
              </a:rPr>
              <a:t>資源限制</a:t>
            </a:r>
            <a:r>
              <a:rPr lang="zh-TW" altLang="en-US" dirty="0">
                <a:solidFill>
                  <a:srgbClr val="7030A0"/>
                </a:solidFill>
                <a:latin typeface="標楷體" pitchFamily="65" charset="-120"/>
                <a:ea typeface="標楷體" pitchFamily="65" charset="-120"/>
              </a:rPr>
              <a:t>或</a:t>
            </a:r>
            <a:r>
              <a:rPr lang="zh-TW" altLang="en-US" u="sng" dirty="0" smtClean="0">
                <a:solidFill>
                  <a:srgbClr val="FF0000"/>
                </a:solidFill>
                <a:latin typeface="標楷體" pitchFamily="65" charset="-120"/>
                <a:ea typeface="標楷體" pitchFamily="65" charset="-120"/>
              </a:rPr>
              <a:t>衝突</a:t>
            </a:r>
            <a:endParaRPr lang="en-US" altLang="zh-TW" u="sng" dirty="0" smtClean="0">
              <a:solidFill>
                <a:srgbClr val="FF0000"/>
              </a:solidFill>
              <a:latin typeface="標楷體" pitchFamily="65" charset="-120"/>
              <a:ea typeface="標楷體" pitchFamily="65" charset="-120"/>
            </a:endParaRPr>
          </a:p>
          <a:p>
            <a:pPr marL="514350" indent="-514350" algn="l">
              <a:buFont typeface="+mj-lt"/>
              <a:buAutoNum type="arabicPeriod"/>
            </a:pPr>
            <a:r>
              <a:rPr lang="zh-TW" altLang="en-US" u="sng" dirty="0">
                <a:solidFill>
                  <a:srgbClr val="FF0000"/>
                </a:solidFill>
                <a:latin typeface="標楷體" pitchFamily="65" charset="-120"/>
                <a:ea typeface="標楷體" pitchFamily="65" charset="-120"/>
              </a:rPr>
              <a:t>銜接</a:t>
            </a:r>
            <a:r>
              <a:rPr lang="zh-TW" altLang="en-US" dirty="0">
                <a:solidFill>
                  <a:srgbClr val="7030A0"/>
                </a:solidFill>
                <a:latin typeface="標楷體" pitchFamily="65" charset="-120"/>
                <a:ea typeface="標楷體" pitchFamily="65" charset="-120"/>
              </a:rPr>
              <a:t>各專案與計畫的</a:t>
            </a:r>
            <a:r>
              <a:rPr lang="zh-TW" altLang="en-US" u="sng" dirty="0">
                <a:solidFill>
                  <a:srgbClr val="FF0000"/>
                </a:solidFill>
                <a:latin typeface="標楷體" pitchFamily="65" charset="-120"/>
                <a:ea typeface="標楷體" pitchFamily="65" charset="-120"/>
              </a:rPr>
              <a:t>目標</a:t>
            </a:r>
            <a:r>
              <a:rPr lang="zh-TW" altLang="en-US" dirty="0">
                <a:solidFill>
                  <a:srgbClr val="7030A0"/>
                </a:solidFill>
                <a:latin typeface="標楷體" pitchFamily="65" charset="-120"/>
                <a:ea typeface="標楷體" pitchFamily="65" charset="-120"/>
              </a:rPr>
              <a:t>與</a:t>
            </a:r>
            <a:r>
              <a:rPr lang="zh-TW" altLang="en-US" u="sng" dirty="0">
                <a:solidFill>
                  <a:srgbClr val="FF0000"/>
                </a:solidFill>
                <a:latin typeface="標楷體" pitchFamily="65" charset="-120"/>
                <a:ea typeface="標楷體" pitchFamily="65" charset="-120"/>
              </a:rPr>
              <a:t>產出</a:t>
            </a:r>
            <a:r>
              <a:rPr lang="zh-TW" altLang="en-US" dirty="0">
                <a:solidFill>
                  <a:srgbClr val="7030A0"/>
                </a:solidFill>
                <a:latin typeface="標楷體" pitchFamily="65" charset="-120"/>
                <a:ea typeface="標楷體" pitchFamily="65" charset="-120"/>
              </a:rPr>
              <a:t>，使其符合</a:t>
            </a:r>
            <a:r>
              <a:rPr lang="zh-TW" altLang="en-US" u="sng" dirty="0">
                <a:solidFill>
                  <a:srgbClr val="FF0000"/>
                </a:solidFill>
                <a:latin typeface="標楷體" pitchFamily="65" charset="-120"/>
                <a:ea typeface="標楷體" pitchFamily="65" charset="-120"/>
              </a:rPr>
              <a:t>組織策略</a:t>
            </a:r>
            <a:r>
              <a:rPr lang="zh-TW" altLang="en-US" u="sng" dirty="0" smtClean="0">
                <a:solidFill>
                  <a:srgbClr val="FF0000"/>
                </a:solidFill>
                <a:latin typeface="標楷體" pitchFamily="65" charset="-120"/>
                <a:ea typeface="標楷體" pitchFamily="65" charset="-120"/>
              </a:rPr>
              <a:t>方向</a:t>
            </a:r>
            <a:endParaRPr lang="en-US" altLang="zh-TW" u="sng" dirty="0" smtClean="0">
              <a:solidFill>
                <a:srgbClr val="FF0000"/>
              </a:solidFill>
              <a:latin typeface="標楷體" pitchFamily="65" charset="-120"/>
              <a:ea typeface="標楷體" pitchFamily="65" charset="-120"/>
            </a:endParaRPr>
          </a:p>
          <a:p>
            <a:pPr marL="514350" indent="-514350" algn="l">
              <a:buFont typeface="+mj-lt"/>
              <a:buAutoNum type="arabicPeriod"/>
            </a:pPr>
            <a:r>
              <a:rPr lang="zh-TW" altLang="en-US" dirty="0">
                <a:solidFill>
                  <a:srgbClr val="7030A0"/>
                </a:solidFill>
                <a:latin typeface="標楷體" pitchFamily="65" charset="-120"/>
                <a:ea typeface="標楷體" pitchFamily="65" charset="-120"/>
              </a:rPr>
              <a:t>依賴共同</a:t>
            </a:r>
            <a:r>
              <a:rPr lang="zh-TW" altLang="en-US" dirty="0" smtClean="0">
                <a:solidFill>
                  <a:srgbClr val="7030A0"/>
                </a:solidFill>
                <a:latin typeface="標楷體" pitchFamily="65" charset="-120"/>
                <a:ea typeface="標楷體" pitchFamily="65" charset="-120"/>
              </a:rPr>
              <a:t>管理</a:t>
            </a:r>
            <a:r>
              <a:rPr lang="en-US" altLang="zh-TW" dirty="0" smtClean="0">
                <a:solidFill>
                  <a:srgbClr val="7030A0"/>
                </a:solidFill>
                <a:latin typeface="標楷體" pitchFamily="65" charset="-120"/>
                <a:ea typeface="標楷體" pitchFamily="65" charset="-120"/>
              </a:rPr>
              <a:t>(</a:t>
            </a:r>
            <a:r>
              <a:rPr lang="zh-TW" altLang="en-US" dirty="0" smtClean="0">
                <a:solidFill>
                  <a:srgbClr val="7030A0"/>
                </a:solidFill>
                <a:latin typeface="標楷體" pitchFamily="65" charset="-120"/>
                <a:ea typeface="標楷體" pitchFamily="65" charset="-120"/>
              </a:rPr>
              <a:t>計劃管理</a:t>
            </a:r>
            <a:r>
              <a:rPr lang="en-US" altLang="zh-TW" dirty="0" smtClean="0">
                <a:solidFill>
                  <a:srgbClr val="7030A0"/>
                </a:solidFill>
                <a:latin typeface="標楷體" pitchFamily="65" charset="-120"/>
                <a:ea typeface="標楷體" pitchFamily="65" charset="-120"/>
              </a:rPr>
              <a:t>)</a:t>
            </a:r>
            <a:r>
              <a:rPr lang="zh-TW" altLang="en-US" dirty="0" smtClean="0">
                <a:solidFill>
                  <a:srgbClr val="7030A0"/>
                </a:solidFill>
                <a:latin typeface="標楷體" pitchFamily="65" charset="-120"/>
                <a:ea typeface="標楷體" pitchFamily="65" charset="-120"/>
              </a:rPr>
              <a:t>的</a:t>
            </a:r>
            <a:r>
              <a:rPr lang="zh-TW" altLang="en-US" dirty="0">
                <a:solidFill>
                  <a:srgbClr val="7030A0"/>
                </a:solidFill>
                <a:latin typeface="標楷體" pitchFamily="65" charset="-120"/>
                <a:ea typeface="標楷體" pitchFamily="65" charset="-120"/>
              </a:rPr>
              <a:t>結構以</a:t>
            </a:r>
            <a:r>
              <a:rPr lang="zh-TW" altLang="en-US" u="sng" dirty="0">
                <a:solidFill>
                  <a:srgbClr val="FF0000"/>
                </a:solidFill>
                <a:latin typeface="標楷體" pitchFamily="65" charset="-120"/>
                <a:ea typeface="標楷體" pitchFamily="65" charset="-120"/>
              </a:rPr>
              <a:t>解決問題</a:t>
            </a:r>
            <a:r>
              <a:rPr lang="zh-TW" altLang="en-US" dirty="0">
                <a:solidFill>
                  <a:srgbClr val="7030A0"/>
                </a:solidFill>
                <a:latin typeface="標楷體" pitchFamily="65" charset="-120"/>
                <a:ea typeface="標楷體" pitchFamily="65" charset="-120"/>
              </a:rPr>
              <a:t>與</a:t>
            </a:r>
            <a:r>
              <a:rPr lang="zh-TW" altLang="en-US" u="sng" dirty="0">
                <a:solidFill>
                  <a:srgbClr val="FF0000"/>
                </a:solidFill>
                <a:latin typeface="標楷體" pitchFamily="65" charset="-120"/>
                <a:ea typeface="標楷體" pitchFamily="65" charset="-120"/>
              </a:rPr>
              <a:t>管理</a:t>
            </a:r>
            <a:r>
              <a:rPr lang="zh-TW" altLang="en-US" u="sng" dirty="0" smtClean="0">
                <a:solidFill>
                  <a:srgbClr val="FF0000"/>
                </a:solidFill>
                <a:latin typeface="標楷體" pitchFamily="65" charset="-120"/>
                <a:ea typeface="標楷體" pitchFamily="65" charset="-120"/>
              </a:rPr>
              <a:t>變更</a:t>
            </a:r>
            <a:endParaRPr lang="en-US" altLang="zh-TW" u="sng" dirty="0" smtClean="0">
              <a:solidFill>
                <a:srgbClr val="FF0000"/>
              </a:solidFill>
              <a:latin typeface="標楷體" pitchFamily="65" charset="-120"/>
              <a:ea typeface="標楷體" pitchFamily="65" charset="-120"/>
            </a:endParaRPr>
          </a:p>
        </p:txBody>
      </p:sp>
    </p:spTree>
    <p:extLst>
      <p:ext uri="{BB962C8B-B14F-4D97-AF65-F5344CB8AC3E}">
        <p14:creationId xmlns:p14="http://schemas.microsoft.com/office/powerpoint/2010/main" val="26095037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vert="horz" lIns="91440" tIns="45720" rIns="91440" bIns="45720" rtlCol="0" anchor="ctr">
            <a:normAutofit/>
          </a:bodyPr>
          <a:lstStyle/>
          <a:p>
            <a:r>
              <a:rPr lang="en-US" altLang="zh-TW" dirty="0">
                <a:latin typeface="Arial" pitchFamily="34" charset="0"/>
              </a:rPr>
              <a:t>Project</a:t>
            </a:r>
            <a:r>
              <a:rPr lang="zh-TW" altLang="en-US" dirty="0">
                <a:latin typeface="Arial" pitchFamily="34" charset="0"/>
              </a:rPr>
              <a:t>有什麼基本特性</a:t>
            </a:r>
          </a:p>
        </p:txBody>
      </p:sp>
      <p:sp>
        <p:nvSpPr>
          <p:cNvPr id="3" name="內容版面配置區 2"/>
          <p:cNvSpPr>
            <a:spLocks noGrp="1"/>
          </p:cNvSpPr>
          <p:nvPr>
            <p:ph idx="1"/>
          </p:nvPr>
        </p:nvSpPr>
        <p:spPr/>
        <p:txBody>
          <a:bodyPr>
            <a:normAutofit fontScale="77500" lnSpcReduction="20000"/>
          </a:bodyPr>
          <a:lstStyle/>
          <a:p>
            <a:pPr>
              <a:buFont typeface="Wingdings" panose="05000000000000000000" pitchFamily="2" charset="2"/>
              <a:buChar char="u"/>
            </a:pPr>
            <a:r>
              <a:rPr lang="zh-TW" altLang="en-US" dirty="0" smtClean="0"/>
              <a:t>時間的明確性</a:t>
            </a:r>
            <a:r>
              <a:rPr lang="en-US" altLang="zh-TW" dirty="0" smtClean="0"/>
              <a:t>(</a:t>
            </a:r>
            <a:r>
              <a:rPr lang="zh-TW" altLang="en-US" dirty="0" smtClean="0"/>
              <a:t>暫時性</a:t>
            </a:r>
            <a:r>
              <a:rPr lang="en-US" altLang="zh-TW" dirty="0" smtClean="0"/>
              <a:t>)</a:t>
            </a:r>
          </a:p>
          <a:p>
            <a:pPr marL="640080" indent="-457200">
              <a:buFont typeface="Wingdings" panose="05000000000000000000" pitchFamily="2" charset="2"/>
              <a:buChar char="l"/>
            </a:pPr>
            <a:r>
              <a:rPr lang="zh-TW" altLang="en-US" sz="2100" dirty="0"/>
              <a:t>有</a:t>
            </a:r>
            <a:r>
              <a:rPr lang="zh-TW" altLang="en-US" sz="2100" u="sng" dirty="0">
                <a:solidFill>
                  <a:srgbClr val="FF0000"/>
                </a:solidFill>
                <a:latin typeface="標楷體" pitchFamily="65" charset="-120"/>
                <a:ea typeface="標楷體" pitchFamily="65" charset="-120"/>
              </a:rPr>
              <a:t>明確</a:t>
            </a:r>
            <a:r>
              <a:rPr lang="zh-TW" altLang="en-US" sz="2100" dirty="0"/>
              <a:t>的</a:t>
            </a:r>
            <a:r>
              <a:rPr lang="zh-TW" altLang="en-US" sz="2100" u="sng" dirty="0">
                <a:solidFill>
                  <a:srgbClr val="FF0000"/>
                </a:solidFill>
                <a:latin typeface="標楷體" pitchFamily="65" charset="-120"/>
                <a:ea typeface="標楷體" pitchFamily="65" charset="-120"/>
              </a:rPr>
              <a:t>開始</a:t>
            </a:r>
            <a:r>
              <a:rPr lang="zh-TW" altLang="en-US" sz="2100" dirty="0"/>
              <a:t>及</a:t>
            </a:r>
            <a:r>
              <a:rPr lang="zh-TW" altLang="en-US" sz="2100" u="sng" dirty="0">
                <a:solidFill>
                  <a:srgbClr val="FF0000"/>
                </a:solidFill>
                <a:latin typeface="標楷體" pitchFamily="65" charset="-120"/>
                <a:ea typeface="標楷體" pitchFamily="65" charset="-120"/>
              </a:rPr>
              <a:t>結束</a:t>
            </a:r>
            <a:r>
              <a:rPr lang="zh-TW" altLang="en-US" sz="2100" dirty="0"/>
              <a:t>日期</a:t>
            </a:r>
            <a:endParaRPr lang="en-US" altLang="zh-TW" sz="2100" dirty="0"/>
          </a:p>
          <a:p>
            <a:pPr marL="640080" indent="-457200">
              <a:buFont typeface="Wingdings" panose="05000000000000000000" pitchFamily="2" charset="2"/>
              <a:buChar char="l"/>
            </a:pPr>
            <a:r>
              <a:rPr lang="zh-TW" altLang="en-US" sz="2100" dirty="0"/>
              <a:t>當</a:t>
            </a:r>
            <a:r>
              <a:rPr lang="zh-TW" altLang="en-US" sz="2100" u="sng" dirty="0">
                <a:solidFill>
                  <a:srgbClr val="FF0000"/>
                </a:solidFill>
                <a:latin typeface="標楷體" pitchFamily="65" charset="-120"/>
                <a:ea typeface="標楷體" pitchFamily="65" charset="-120"/>
              </a:rPr>
              <a:t>目標達到</a:t>
            </a:r>
            <a:r>
              <a:rPr lang="zh-TW" altLang="en-US" sz="2100" dirty="0"/>
              <a:t>時或</a:t>
            </a:r>
            <a:r>
              <a:rPr lang="zh-TW" altLang="en-US" sz="2100" u="sng" dirty="0">
                <a:solidFill>
                  <a:srgbClr val="FF0000"/>
                </a:solidFill>
                <a:latin typeface="標楷體" pitchFamily="65" charset="-120"/>
                <a:ea typeface="標楷體" pitchFamily="65" charset="-120"/>
              </a:rPr>
              <a:t>明確知道不可能達到</a:t>
            </a:r>
            <a:r>
              <a:rPr lang="zh-TW" altLang="en-US" sz="2100" dirty="0"/>
              <a:t>目標時，則專案宣告結束</a:t>
            </a:r>
            <a:endParaRPr lang="en-US" altLang="zh-TW" sz="2100" dirty="0"/>
          </a:p>
          <a:p>
            <a:pPr marL="640080" indent="-457200">
              <a:buFont typeface="Wingdings" panose="05000000000000000000" pitchFamily="2" charset="2"/>
              <a:buChar char="l"/>
            </a:pPr>
            <a:r>
              <a:rPr lang="zh-TW" altLang="en-US" sz="2100" u="sng" dirty="0">
                <a:solidFill>
                  <a:srgbClr val="FF0000"/>
                </a:solidFill>
                <a:latin typeface="標楷體" pitchFamily="65" charset="-120"/>
                <a:ea typeface="標楷體" pitchFamily="65" charset="-120"/>
              </a:rPr>
              <a:t>暫時性並不代表專案時程是短</a:t>
            </a:r>
            <a:r>
              <a:rPr lang="zh-TW" altLang="en-US" sz="2100" dirty="0"/>
              <a:t>的，大型專案可長達數年</a:t>
            </a:r>
            <a:endParaRPr lang="en-US" altLang="zh-TW" sz="2100" dirty="0"/>
          </a:p>
          <a:p>
            <a:pPr marL="640080" indent="-457200">
              <a:buFont typeface="Wingdings" panose="05000000000000000000" pitchFamily="2" charset="2"/>
              <a:buChar char="l"/>
            </a:pPr>
            <a:r>
              <a:rPr lang="zh-TW" altLang="en-US" sz="2100" u="sng" dirty="0">
                <a:solidFill>
                  <a:srgbClr val="FF0000"/>
                </a:solidFill>
                <a:latin typeface="標楷體" pitchFamily="65" charset="-120"/>
                <a:ea typeface="標楷體" pitchFamily="65" charset="-120"/>
              </a:rPr>
              <a:t>暫時性不代表專案的產品或結果特性亦是短暫的</a:t>
            </a:r>
            <a:r>
              <a:rPr lang="zh-TW" altLang="en-US" sz="2100" dirty="0"/>
              <a:t>，如某建築專案，所產出的建築物可營運達百年</a:t>
            </a:r>
            <a:endParaRPr lang="en-US" altLang="zh-TW" sz="2100" dirty="0"/>
          </a:p>
          <a:p>
            <a:pPr marL="640080" indent="-457200">
              <a:buFont typeface="Wingdings" panose="05000000000000000000" pitchFamily="2" charset="2"/>
              <a:buChar char="l"/>
            </a:pPr>
            <a:r>
              <a:rPr lang="zh-TW" altLang="en-US" sz="2100" u="sng" dirty="0">
                <a:solidFill>
                  <a:srgbClr val="FF0000"/>
                </a:solidFill>
                <a:latin typeface="標楷體" pitchFamily="65" charset="-120"/>
                <a:ea typeface="標楷體" pitchFamily="65" charset="-120"/>
              </a:rPr>
              <a:t>專案組織</a:t>
            </a:r>
            <a:r>
              <a:rPr lang="zh-TW" altLang="en-US" sz="2100" dirty="0"/>
              <a:t>亦有暫時性的特性</a:t>
            </a:r>
            <a:endParaRPr lang="en-US" altLang="zh-TW" sz="2100" dirty="0"/>
          </a:p>
          <a:p>
            <a:pPr>
              <a:buFont typeface="Wingdings" panose="05000000000000000000" pitchFamily="2" charset="2"/>
              <a:buChar char="u"/>
            </a:pPr>
            <a:r>
              <a:rPr lang="zh-TW" altLang="en-US" dirty="0" smtClean="0"/>
              <a:t>資源</a:t>
            </a:r>
            <a:r>
              <a:rPr lang="zh-TW" altLang="en-US" dirty="0"/>
              <a:t>的有限</a:t>
            </a:r>
            <a:r>
              <a:rPr lang="zh-TW" altLang="en-US" dirty="0" smtClean="0"/>
              <a:t>性</a:t>
            </a:r>
            <a:endParaRPr lang="en-US" altLang="zh-TW" dirty="0" smtClean="0"/>
          </a:p>
          <a:p>
            <a:pPr lvl="1">
              <a:buFont typeface="Wingdings" panose="05000000000000000000" pitchFamily="2" charset="2"/>
              <a:buChar char="l"/>
            </a:pPr>
            <a:r>
              <a:rPr lang="zh-TW" altLang="en-US" dirty="0" smtClean="0"/>
              <a:t>執行專案需使用資源，如人力、物資、經費等，而專案通常是在有限資源下運作，並不是取之不盡用之不竭。</a:t>
            </a:r>
            <a:endParaRPr lang="en-US" altLang="zh-TW" dirty="0" smtClean="0"/>
          </a:p>
          <a:p>
            <a:pPr>
              <a:buFont typeface="Wingdings" panose="05000000000000000000" pitchFamily="2" charset="2"/>
              <a:buChar char="u"/>
            </a:pPr>
            <a:r>
              <a:rPr lang="zh-TW" altLang="en-US" dirty="0" smtClean="0"/>
              <a:t>相互的關聯性</a:t>
            </a:r>
            <a:endParaRPr lang="en-US" altLang="zh-TW" dirty="0" smtClean="0"/>
          </a:p>
          <a:p>
            <a:pPr lvl="1">
              <a:buFont typeface="Wingdings" panose="05000000000000000000" pitchFamily="2" charset="2"/>
              <a:buChar char="l"/>
            </a:pPr>
            <a:r>
              <a:rPr lang="zh-TW" altLang="en-US" dirty="0" smtClean="0"/>
              <a:t>專案內部間個任務彼此間須密切合作、案依定順序執行</a:t>
            </a:r>
            <a:r>
              <a:rPr lang="zh-TW" altLang="en-US" dirty="0"/>
              <a:t>急需靠高度的整合力才能達到專案目標。因此，專案內部間個任務</a:t>
            </a:r>
            <a:r>
              <a:rPr lang="zh-TW" altLang="en-US" dirty="0" smtClean="0"/>
              <a:t>具有相依的特性，並與外部環境息息相關</a:t>
            </a:r>
            <a:endParaRPr lang="en-US" altLang="zh-TW" dirty="0" smtClean="0"/>
          </a:p>
          <a:p>
            <a:pPr>
              <a:buFont typeface="Wingdings" panose="05000000000000000000" pitchFamily="2" charset="2"/>
              <a:buChar char="u"/>
            </a:pPr>
            <a:r>
              <a:rPr lang="zh-TW" altLang="en-US" dirty="0"/>
              <a:t>任務的</a:t>
            </a:r>
            <a:r>
              <a:rPr lang="zh-TW" altLang="en-US" dirty="0" smtClean="0"/>
              <a:t>特殊性</a:t>
            </a:r>
            <a:endParaRPr lang="en-US" altLang="zh-TW" dirty="0" smtClean="0"/>
          </a:p>
          <a:p>
            <a:pPr lvl="1">
              <a:buFont typeface="Wingdings" panose="05000000000000000000" pitchFamily="2" charset="2"/>
              <a:buChar char="l"/>
            </a:pPr>
            <a:r>
              <a:rPr lang="zh-TW" altLang="en-US" sz="2100" dirty="0"/>
              <a:t>每個專案都有特殊目的以及期望達成的目標</a:t>
            </a:r>
            <a:r>
              <a:rPr lang="en-US" altLang="zh-TW" sz="2100" dirty="0"/>
              <a:t>(</a:t>
            </a:r>
            <a:r>
              <a:rPr lang="zh-TW" altLang="en-US" sz="2100" dirty="0"/>
              <a:t>產出</a:t>
            </a:r>
            <a:r>
              <a:rPr lang="zh-TW" altLang="en-US" u="sng" dirty="0">
                <a:solidFill>
                  <a:srgbClr val="FF0000"/>
                </a:solidFill>
                <a:latin typeface="Comic Sans MS" pitchFamily="66" charset="0"/>
                <a:ea typeface="標楷體" pitchFamily="65" charset="-120"/>
              </a:rPr>
              <a:t>獨特</a:t>
            </a:r>
            <a:r>
              <a:rPr lang="zh-TW" altLang="en-US" sz="2100" dirty="0"/>
              <a:t>性</a:t>
            </a:r>
            <a:r>
              <a:rPr lang="en-US" altLang="zh-TW" sz="2100" dirty="0"/>
              <a:t>(Unique)</a:t>
            </a:r>
            <a:r>
              <a:rPr lang="zh-TW" altLang="en-US" sz="2100" dirty="0"/>
              <a:t>的</a:t>
            </a:r>
            <a:r>
              <a:rPr lang="zh-TW" altLang="en-US" u="sng" dirty="0">
                <a:solidFill>
                  <a:srgbClr val="FF0000"/>
                </a:solidFill>
                <a:latin typeface="Comic Sans MS" pitchFamily="66" charset="0"/>
                <a:ea typeface="標楷體" pitchFamily="65" charset="-120"/>
              </a:rPr>
              <a:t>產品</a:t>
            </a:r>
            <a:r>
              <a:rPr lang="zh-TW" altLang="en-US" dirty="0">
                <a:solidFill>
                  <a:srgbClr val="7030A0"/>
                </a:solidFill>
                <a:latin typeface="Comic Sans MS" pitchFamily="66" charset="0"/>
                <a:ea typeface="標楷體" pitchFamily="65" charset="-120"/>
              </a:rPr>
              <a:t>、</a:t>
            </a:r>
            <a:r>
              <a:rPr lang="zh-TW" altLang="en-US" u="sng" dirty="0">
                <a:solidFill>
                  <a:srgbClr val="FF0000"/>
                </a:solidFill>
                <a:latin typeface="Comic Sans MS" pitchFamily="66" charset="0"/>
                <a:ea typeface="標楷體" pitchFamily="65" charset="-120"/>
              </a:rPr>
              <a:t>服務</a:t>
            </a:r>
            <a:r>
              <a:rPr lang="zh-TW" altLang="en-US" sz="2100" dirty="0"/>
              <a:t>及</a:t>
            </a:r>
            <a:r>
              <a:rPr lang="zh-TW" altLang="en-US" sz="2100" u="sng" dirty="0">
                <a:solidFill>
                  <a:srgbClr val="FF0000"/>
                </a:solidFill>
                <a:latin typeface="Comic Sans MS" pitchFamily="66" charset="0"/>
                <a:ea typeface="標楷體" pitchFamily="65" charset="-120"/>
              </a:rPr>
              <a:t>成</a:t>
            </a:r>
            <a:r>
              <a:rPr lang="zh-TW" altLang="en-US" u="sng" dirty="0" smtClean="0">
                <a:solidFill>
                  <a:srgbClr val="FF0000"/>
                </a:solidFill>
                <a:latin typeface="Comic Sans MS" pitchFamily="66" charset="0"/>
                <a:ea typeface="標楷體" pitchFamily="65" charset="-120"/>
              </a:rPr>
              <a:t>果</a:t>
            </a:r>
            <a:r>
              <a:rPr lang="en-US" altLang="zh-TW" u="sng" dirty="0" smtClean="0">
                <a:solidFill>
                  <a:srgbClr val="FF0000"/>
                </a:solidFill>
                <a:latin typeface="Comic Sans MS" pitchFamily="66" charset="0"/>
                <a:ea typeface="標楷體" pitchFamily="65" charset="-120"/>
              </a:rPr>
              <a:t>)</a:t>
            </a:r>
            <a:endParaRPr lang="en-US" altLang="zh-TW" dirty="0"/>
          </a:p>
          <a:p>
            <a:pPr marL="274320" lvl="1" indent="0">
              <a:buNone/>
            </a:pPr>
            <a:r>
              <a:rPr lang="zh-TW" altLang="en-US" sz="2100" dirty="0"/>
              <a:t>，其任務是獨一無二，所以絕對不會有二個專案是完全一樣的。</a:t>
            </a:r>
            <a:endParaRPr lang="en-US" altLang="zh-TW" sz="2100" dirty="0"/>
          </a:p>
          <a:p>
            <a:pPr marL="342900" lvl="1" indent="-342900">
              <a:buFont typeface="Wingdings" panose="05000000000000000000" pitchFamily="2" charset="2"/>
              <a:buChar char="u"/>
            </a:pPr>
            <a:r>
              <a:rPr lang="zh-TW" altLang="en-US" sz="2500" dirty="0"/>
              <a:t>利益的</a:t>
            </a:r>
            <a:r>
              <a:rPr lang="zh-TW" altLang="en-US" sz="2500" dirty="0" smtClean="0"/>
              <a:t>衝突性</a:t>
            </a:r>
            <a:endParaRPr lang="en-US" altLang="zh-TW" sz="2500" dirty="0" smtClean="0"/>
          </a:p>
          <a:p>
            <a:pPr marL="617220" lvl="2" indent="-342900">
              <a:buFont typeface="Wingdings" panose="05000000000000000000" pitchFamily="2" charset="2"/>
              <a:buChar char="l"/>
            </a:pPr>
            <a:r>
              <a:rPr lang="zh-TW" altLang="en-US" sz="2300" dirty="0"/>
              <a:t>由於資源有限，在組織</a:t>
            </a:r>
            <a:r>
              <a:rPr lang="zh-TW" altLang="en-US" sz="2300" dirty="0" smtClean="0"/>
              <a:t>內又有不同專案同時進行中，專案間可能會因爭奪資源而造成彼此的利益衝突。</a:t>
            </a:r>
            <a:endParaRPr lang="zh-TW" altLang="en-US" sz="2300" dirty="0"/>
          </a:p>
        </p:txBody>
      </p:sp>
    </p:spTree>
    <p:extLst>
      <p:ext uri="{BB962C8B-B14F-4D97-AF65-F5344CB8AC3E}">
        <p14:creationId xmlns:p14="http://schemas.microsoft.com/office/powerpoint/2010/main" val="242114523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solidFill>
                  <a:schemeClr val="accent4">
                    <a:lumMod val="75000"/>
                  </a:schemeClr>
                </a:solidFill>
                <a:latin typeface="標楷體" pitchFamily="65" charset="-120"/>
                <a:ea typeface="標楷體" pitchFamily="65" charset="-120"/>
              </a:rPr>
              <a:t>專案管理辦公室</a:t>
            </a:r>
            <a:r>
              <a:rPr lang="en-US" altLang="zh-TW" dirty="0">
                <a:solidFill>
                  <a:schemeClr val="accent4">
                    <a:lumMod val="75000"/>
                  </a:schemeClr>
                </a:solidFill>
              </a:rPr>
              <a:t/>
            </a:r>
            <a:br>
              <a:rPr lang="en-US" altLang="zh-TW" dirty="0">
                <a:solidFill>
                  <a:schemeClr val="accent4">
                    <a:lumMod val="75000"/>
                  </a:schemeClr>
                </a:solidFill>
              </a:rPr>
            </a:br>
            <a:r>
              <a:rPr lang="en-US" altLang="zh-TW" dirty="0" smtClean="0">
                <a:solidFill>
                  <a:schemeClr val="accent4">
                    <a:lumMod val="75000"/>
                  </a:schemeClr>
                </a:solidFill>
                <a:latin typeface="Comic Sans MS" pitchFamily="66" charset="0"/>
              </a:rPr>
              <a:t>Project</a:t>
            </a:r>
            <a:r>
              <a:rPr lang="zh-TW" altLang="en-US" dirty="0" smtClean="0">
                <a:solidFill>
                  <a:schemeClr val="accent4">
                    <a:lumMod val="75000"/>
                  </a:schemeClr>
                </a:solidFill>
                <a:latin typeface="Comic Sans MS" pitchFamily="66" charset="0"/>
              </a:rPr>
              <a:t> </a:t>
            </a:r>
            <a:r>
              <a:rPr lang="en-US" altLang="zh-TW" dirty="0" smtClean="0">
                <a:solidFill>
                  <a:schemeClr val="accent4">
                    <a:lumMod val="75000"/>
                  </a:schemeClr>
                </a:solidFill>
                <a:latin typeface="Comic Sans MS" pitchFamily="66" charset="0"/>
              </a:rPr>
              <a:t>Management</a:t>
            </a:r>
            <a:r>
              <a:rPr lang="zh-TW" altLang="en-US" dirty="0" smtClean="0">
                <a:solidFill>
                  <a:schemeClr val="accent4">
                    <a:lumMod val="75000"/>
                  </a:schemeClr>
                </a:solidFill>
                <a:latin typeface="Comic Sans MS" pitchFamily="66" charset="0"/>
              </a:rPr>
              <a:t> </a:t>
            </a:r>
            <a:r>
              <a:rPr lang="en-US" altLang="zh-TW" dirty="0" smtClean="0">
                <a:solidFill>
                  <a:schemeClr val="accent4">
                    <a:lumMod val="75000"/>
                  </a:schemeClr>
                </a:solidFill>
                <a:latin typeface="Comic Sans MS" pitchFamily="66" charset="0"/>
              </a:rPr>
              <a:t>Office</a:t>
            </a:r>
            <a:endParaRPr lang="zh-TW" altLang="en-US" dirty="0"/>
          </a:p>
        </p:txBody>
      </p:sp>
      <p:sp>
        <p:nvSpPr>
          <p:cNvPr id="3" name="內容版面配置區 2"/>
          <p:cNvSpPr>
            <a:spLocks noGrp="1"/>
          </p:cNvSpPr>
          <p:nvPr>
            <p:ph idx="1"/>
          </p:nvPr>
        </p:nvSpPr>
        <p:spPr>
          <a:xfrm>
            <a:off x="179512" y="1600200"/>
            <a:ext cx="8784976" cy="4525963"/>
          </a:xfrm>
        </p:spPr>
        <p:txBody>
          <a:bodyPr>
            <a:normAutofit fontScale="92500" lnSpcReduction="10000"/>
          </a:bodyPr>
          <a:lstStyle/>
          <a:p>
            <a:r>
              <a:rPr lang="zh-TW" altLang="en-US" dirty="0">
                <a:solidFill>
                  <a:srgbClr val="7030A0"/>
                </a:solidFill>
                <a:latin typeface="標楷體" pitchFamily="65" charset="-120"/>
                <a:ea typeface="標楷體" pitchFamily="65" charset="-120"/>
              </a:rPr>
              <a:t>專案經理向專案管理</a:t>
            </a:r>
            <a:r>
              <a:rPr lang="zh-TW" altLang="en-US" dirty="0" smtClean="0">
                <a:solidFill>
                  <a:srgbClr val="7030A0"/>
                </a:solidFill>
                <a:latin typeface="標楷體" pitchFamily="65" charset="-120"/>
                <a:ea typeface="標楷體" pitchFamily="65" charset="-120"/>
              </a:rPr>
              <a:t>辦公室彙報，</a:t>
            </a:r>
            <a:r>
              <a:rPr lang="zh-TW" altLang="en-US" u="sng" dirty="0" smtClean="0">
                <a:solidFill>
                  <a:srgbClr val="FF3300"/>
                </a:solidFill>
                <a:latin typeface="標楷體" pitchFamily="65" charset="-120"/>
                <a:ea typeface="標楷體" pitchFamily="65" charset="-120"/>
              </a:rPr>
              <a:t>專案管理辦公室直接彙報給高階主管</a:t>
            </a:r>
            <a:endParaRPr lang="en-US" altLang="zh-TW" u="sng" dirty="0" smtClean="0">
              <a:solidFill>
                <a:srgbClr val="FF3300"/>
              </a:solidFill>
              <a:latin typeface="標楷體" pitchFamily="65" charset="-120"/>
              <a:ea typeface="標楷體" pitchFamily="65" charset="-120"/>
            </a:endParaRPr>
          </a:p>
          <a:p>
            <a:r>
              <a:rPr lang="zh-TW" altLang="en-US" dirty="0">
                <a:solidFill>
                  <a:srgbClr val="7030A0"/>
                </a:solidFill>
                <a:latin typeface="標楷體" pitchFamily="65" charset="-120"/>
                <a:ea typeface="標楷體" pitchFamily="65" charset="-120"/>
              </a:rPr>
              <a:t>在</a:t>
            </a:r>
            <a:r>
              <a:rPr lang="zh-TW" altLang="en-US" u="sng" dirty="0">
                <a:solidFill>
                  <a:srgbClr val="FF3300"/>
                </a:solidFill>
                <a:latin typeface="標楷體" pitchFamily="65" charset="-120"/>
                <a:ea typeface="標楷體" pitchFamily="65" charset="-120"/>
              </a:rPr>
              <a:t>強矩陣</a:t>
            </a:r>
            <a:r>
              <a:rPr lang="zh-TW" altLang="en-US" dirty="0">
                <a:solidFill>
                  <a:srgbClr val="7030A0"/>
                </a:solidFill>
                <a:latin typeface="標楷體" pitchFamily="65" charset="-120"/>
                <a:ea typeface="標楷體" pitchFamily="65" charset="-120"/>
              </a:rPr>
              <a:t>的</a:t>
            </a:r>
            <a:r>
              <a:rPr lang="zh-TW" altLang="en-US" u="sng" dirty="0">
                <a:solidFill>
                  <a:srgbClr val="FF3300"/>
                </a:solidFill>
                <a:latin typeface="標楷體" pitchFamily="65" charset="-120"/>
                <a:ea typeface="標楷體" pitchFamily="65" charset="-120"/>
              </a:rPr>
              <a:t>專案經理主管</a:t>
            </a:r>
            <a:r>
              <a:rPr lang="zh-TW" altLang="en-US" dirty="0">
                <a:solidFill>
                  <a:srgbClr val="7030A0"/>
                </a:solidFill>
                <a:latin typeface="標楷體" pitchFamily="65" charset="-120"/>
                <a:ea typeface="標楷體" pitchFamily="65" charset="-120"/>
              </a:rPr>
              <a:t>一般而言</a:t>
            </a:r>
            <a:r>
              <a:rPr lang="zh-TW" altLang="en-US" u="sng" dirty="0">
                <a:solidFill>
                  <a:srgbClr val="FF3300"/>
                </a:solidFill>
                <a:latin typeface="標楷體" pitchFamily="65" charset="-120"/>
                <a:ea typeface="標楷體" pitchFamily="65" charset="-120"/>
              </a:rPr>
              <a:t>就是</a:t>
            </a:r>
            <a:r>
              <a:rPr lang="zh-TW" altLang="en-US" dirty="0">
                <a:solidFill>
                  <a:srgbClr val="7030A0"/>
                </a:solidFill>
                <a:latin typeface="標楷體" pitchFamily="65" charset="-120"/>
                <a:ea typeface="標楷體" pitchFamily="65" charset="-120"/>
              </a:rPr>
              <a:t>專案管理辦公室的</a:t>
            </a:r>
            <a:r>
              <a:rPr lang="zh-TW" altLang="en-US" u="sng" dirty="0">
                <a:solidFill>
                  <a:srgbClr val="FF3300"/>
                </a:solidFill>
                <a:latin typeface="標楷體" pitchFamily="65" charset="-120"/>
                <a:ea typeface="標楷體" pitchFamily="65" charset="-120"/>
              </a:rPr>
              <a:t>主管</a:t>
            </a:r>
            <a:r>
              <a:rPr lang="zh-TW" altLang="en-US" dirty="0" smtClean="0">
                <a:solidFill>
                  <a:srgbClr val="7030A0"/>
                </a:solidFill>
                <a:latin typeface="標楷體" pitchFamily="65" charset="-120"/>
                <a:ea typeface="標楷體" pitchFamily="65" charset="-120"/>
              </a:rPr>
              <a:t>。也是專案經理的晉昇路線</a:t>
            </a:r>
            <a:endParaRPr lang="en-US" altLang="zh-TW" dirty="0" smtClean="0">
              <a:solidFill>
                <a:srgbClr val="7030A0"/>
              </a:solidFill>
              <a:latin typeface="標楷體" pitchFamily="65" charset="-120"/>
              <a:ea typeface="標楷體" pitchFamily="65" charset="-120"/>
            </a:endParaRPr>
          </a:p>
          <a:p>
            <a:r>
              <a:rPr lang="zh-TW" altLang="en-US" dirty="0">
                <a:solidFill>
                  <a:srgbClr val="7030A0"/>
                </a:solidFill>
                <a:latin typeface="標楷體" pitchFamily="65" charset="-120"/>
                <a:ea typeface="標楷體" pitchFamily="65" charset="-120"/>
              </a:rPr>
              <a:t>專案管理辦公室可以存在於任一組織</a:t>
            </a:r>
            <a:r>
              <a:rPr lang="zh-TW" altLang="en-US" dirty="0" smtClean="0">
                <a:solidFill>
                  <a:srgbClr val="7030A0"/>
                </a:solidFill>
                <a:latin typeface="標楷體" pitchFamily="65" charset="-120"/>
                <a:ea typeface="標楷體" pitchFamily="65" charset="-120"/>
              </a:rPr>
              <a:t>結構</a:t>
            </a:r>
            <a:endParaRPr lang="en-US" altLang="zh-TW" dirty="0" smtClean="0">
              <a:solidFill>
                <a:srgbClr val="7030A0"/>
              </a:solidFill>
              <a:latin typeface="標楷體" pitchFamily="65" charset="-120"/>
              <a:ea typeface="標楷體" pitchFamily="65" charset="-120"/>
            </a:endParaRPr>
          </a:p>
          <a:p>
            <a:r>
              <a:rPr lang="zh-TW" altLang="en-US" dirty="0">
                <a:solidFill>
                  <a:srgbClr val="7030A0"/>
                </a:solidFill>
                <a:latin typeface="標楷體" pitchFamily="65" charset="-120"/>
                <a:ea typeface="標楷體" pitchFamily="65" charset="-120"/>
              </a:rPr>
              <a:t>專案管理辦公室是</a:t>
            </a:r>
            <a:r>
              <a:rPr lang="en-US" altLang="zh-TW" dirty="0">
                <a:solidFill>
                  <a:srgbClr val="7030A0"/>
                </a:solidFill>
                <a:latin typeface="Comic Sans MS" pitchFamily="66" charset="0"/>
                <a:ea typeface="標楷體" pitchFamily="65" charset="-120"/>
              </a:rPr>
              <a:t>PMP</a:t>
            </a:r>
            <a:r>
              <a:rPr lang="zh-TW" altLang="en-US" u="sng" dirty="0">
                <a:solidFill>
                  <a:srgbClr val="FF3300"/>
                </a:solidFill>
                <a:latin typeface="標楷體" pitchFamily="65" charset="-120"/>
                <a:ea typeface="標楷體" pitchFamily="65" charset="-120"/>
              </a:rPr>
              <a:t>重要職</a:t>
            </a:r>
            <a:r>
              <a:rPr lang="zh-TW" altLang="en-US" u="sng" dirty="0" smtClean="0">
                <a:solidFill>
                  <a:srgbClr val="FF3300"/>
                </a:solidFill>
                <a:latin typeface="標楷體" pitchFamily="65" charset="-120"/>
                <a:ea typeface="標楷體" pitchFamily="65" charset="-120"/>
              </a:rPr>
              <a:t>涯舞台</a:t>
            </a:r>
            <a:r>
              <a:rPr lang="zh-TW" altLang="en-US" dirty="0" smtClean="0">
                <a:solidFill>
                  <a:srgbClr val="7030A0"/>
                </a:solidFill>
                <a:latin typeface="標楷體" pitchFamily="65" charset="-120"/>
                <a:ea typeface="標楷體" pitchFamily="65" charset="-120"/>
              </a:rPr>
              <a:t>，其角色為：</a:t>
            </a:r>
            <a:endParaRPr lang="en-US" altLang="zh-TW" dirty="0" smtClean="0">
              <a:solidFill>
                <a:srgbClr val="7030A0"/>
              </a:solidFill>
              <a:latin typeface="標楷體" pitchFamily="65" charset="-120"/>
              <a:ea typeface="標楷體" pitchFamily="65" charset="-120"/>
            </a:endParaRPr>
          </a:p>
          <a:p>
            <a:pPr marL="914400" lvl="1" indent="-514350">
              <a:buFont typeface="+mj-lt"/>
              <a:buAutoNum type="arabicPeriod"/>
            </a:pPr>
            <a:r>
              <a:rPr lang="zh-TW" altLang="en-US" u="sng" dirty="0">
                <a:solidFill>
                  <a:srgbClr val="FF3300"/>
                </a:solidFill>
                <a:latin typeface="標楷體" pitchFamily="65" charset="-120"/>
                <a:ea typeface="標楷體" pitchFamily="65" charset="-120"/>
              </a:rPr>
              <a:t>執行公司最重要的專案</a:t>
            </a:r>
            <a:r>
              <a:rPr lang="zh-TW" altLang="en-US" dirty="0">
                <a:solidFill>
                  <a:srgbClr val="7030A0"/>
                </a:solidFill>
                <a:latin typeface="標楷體" pitchFamily="65" charset="-120"/>
                <a:ea typeface="標楷體" pitchFamily="65" charset="-120"/>
              </a:rPr>
              <a:t>，如專案</a:t>
            </a:r>
            <a:r>
              <a:rPr lang="zh-TW" altLang="en-US" dirty="0" smtClean="0">
                <a:solidFill>
                  <a:srgbClr val="7030A0"/>
                </a:solidFill>
                <a:latin typeface="標楷體" pitchFamily="65" charset="-120"/>
                <a:ea typeface="標楷體" pitchFamily="65" charset="-120"/>
              </a:rPr>
              <a:t>組合管理</a:t>
            </a:r>
            <a:endParaRPr lang="en-US" altLang="zh-TW" dirty="0" smtClean="0">
              <a:solidFill>
                <a:srgbClr val="7030A0"/>
              </a:solidFill>
              <a:latin typeface="標楷體" pitchFamily="65" charset="-120"/>
              <a:ea typeface="標楷體" pitchFamily="65" charset="-120"/>
            </a:endParaRPr>
          </a:p>
          <a:p>
            <a:pPr marL="914400" lvl="1" indent="-514350">
              <a:buFont typeface="+mj-lt"/>
              <a:buAutoNum type="arabicPeriod"/>
            </a:pPr>
            <a:r>
              <a:rPr lang="zh-TW" altLang="en-US" u="sng" dirty="0">
                <a:solidFill>
                  <a:srgbClr val="FF3300"/>
                </a:solidFill>
                <a:latin typeface="標楷體" pitchFamily="65" charset="-120"/>
                <a:ea typeface="標楷體" pitchFamily="65" charset="-120"/>
              </a:rPr>
              <a:t>設計公司標準的專案管理</a:t>
            </a:r>
            <a:r>
              <a:rPr lang="zh-TW" altLang="en-US" u="sng" dirty="0" smtClean="0">
                <a:solidFill>
                  <a:srgbClr val="FF3300"/>
                </a:solidFill>
                <a:latin typeface="標楷體" pitchFamily="65" charset="-120"/>
                <a:ea typeface="標楷體" pitchFamily="65" charset="-120"/>
              </a:rPr>
              <a:t>流程</a:t>
            </a:r>
            <a:r>
              <a:rPr lang="zh-TW" altLang="en-US" dirty="0" smtClean="0">
                <a:solidFill>
                  <a:srgbClr val="7030A0"/>
                </a:solidFill>
                <a:latin typeface="標楷體" pitchFamily="65" charset="-120"/>
                <a:ea typeface="標楷體" pitchFamily="65" charset="-120"/>
              </a:rPr>
              <a:t>，含導入</a:t>
            </a:r>
            <a:r>
              <a:rPr lang="en-US" altLang="zh-TW" dirty="0" smtClean="0">
                <a:solidFill>
                  <a:srgbClr val="7030A0"/>
                </a:solidFill>
                <a:latin typeface="標楷體" pitchFamily="65" charset="-120"/>
                <a:ea typeface="標楷體" pitchFamily="65" charset="-120"/>
              </a:rPr>
              <a:t>PMIS</a:t>
            </a:r>
          </a:p>
          <a:p>
            <a:pPr marL="1188720" lvl="2" indent="-514350"/>
            <a:r>
              <a:rPr lang="zh-TW" altLang="en-US" dirty="0">
                <a:solidFill>
                  <a:srgbClr val="7030A0"/>
                </a:solidFill>
                <a:latin typeface="標楷體" pitchFamily="65" charset="-120"/>
                <a:ea typeface="標楷體" pitchFamily="65" charset="-120"/>
              </a:rPr>
              <a:t>專案經理可在行政事務上</a:t>
            </a:r>
            <a:r>
              <a:rPr lang="zh-TW" altLang="en-US" dirty="0" smtClean="0">
                <a:solidFill>
                  <a:srgbClr val="7030A0"/>
                </a:solidFill>
                <a:latin typeface="標楷體" pitchFamily="65" charset="-120"/>
                <a:ea typeface="標楷體" pitchFamily="65" charset="-120"/>
              </a:rPr>
              <a:t>得到</a:t>
            </a:r>
            <a:r>
              <a:rPr lang="en-US" altLang="zh-TW" dirty="0" smtClean="0">
                <a:solidFill>
                  <a:srgbClr val="7030A0"/>
                </a:solidFill>
                <a:latin typeface="標楷體" pitchFamily="65" charset="-120"/>
                <a:ea typeface="標楷體" pitchFamily="65" charset="-120"/>
              </a:rPr>
              <a:t>PMO</a:t>
            </a:r>
            <a:r>
              <a:rPr lang="zh-TW" altLang="en-US" dirty="0" smtClean="0">
                <a:solidFill>
                  <a:srgbClr val="7030A0"/>
                </a:solidFill>
                <a:latin typeface="標楷體" pitchFamily="65" charset="-120"/>
                <a:ea typeface="標楷體" pitchFamily="65" charset="-120"/>
              </a:rPr>
              <a:t>專職或兼職工作人員的支持</a:t>
            </a:r>
            <a:endParaRPr lang="en-US" altLang="zh-TW" dirty="0" smtClean="0">
              <a:solidFill>
                <a:srgbClr val="7030A0"/>
              </a:solidFill>
              <a:latin typeface="標楷體" pitchFamily="65" charset="-120"/>
              <a:ea typeface="標楷體" pitchFamily="65" charset="-120"/>
            </a:endParaRPr>
          </a:p>
          <a:p>
            <a:pPr marL="914400" lvl="1" indent="-514350">
              <a:buFont typeface="+mj-lt"/>
              <a:buAutoNum type="arabicPeriod"/>
            </a:pPr>
            <a:r>
              <a:rPr lang="zh-TW" altLang="en-US" dirty="0" smtClean="0">
                <a:solidFill>
                  <a:srgbClr val="7030A0"/>
                </a:solidFill>
                <a:latin typeface="標楷體" pitchFamily="65" charset="-120"/>
                <a:ea typeface="標楷體" pitchFamily="65" charset="-120"/>
              </a:rPr>
              <a:t>若公司</a:t>
            </a:r>
            <a:r>
              <a:rPr lang="en-US" altLang="zh-TW" dirty="0">
                <a:solidFill>
                  <a:srgbClr val="7030A0"/>
                </a:solidFill>
                <a:latin typeface="Comic Sans MS" pitchFamily="66" charset="0"/>
                <a:ea typeface="標楷體" pitchFamily="65" charset="-120"/>
              </a:rPr>
              <a:t>PMP</a:t>
            </a:r>
            <a:r>
              <a:rPr lang="zh-TW" altLang="en-US" dirty="0">
                <a:solidFill>
                  <a:srgbClr val="7030A0"/>
                </a:solidFill>
                <a:latin typeface="標楷體" pitchFamily="65" charset="-120"/>
                <a:ea typeface="標楷體" pitchFamily="65" charset="-120"/>
              </a:rPr>
              <a:t>人數太少，可以聚焦在</a:t>
            </a:r>
            <a:r>
              <a:rPr lang="zh-TW" altLang="en-US" u="sng" dirty="0">
                <a:solidFill>
                  <a:srgbClr val="FF3300"/>
                </a:solidFill>
                <a:latin typeface="標楷體" pitchFamily="65" charset="-120"/>
                <a:ea typeface="標楷體" pitchFamily="65" charset="-120"/>
              </a:rPr>
              <a:t>協助審核重大專案的</a:t>
            </a:r>
            <a:r>
              <a:rPr lang="zh-TW" altLang="en-US" u="sng" dirty="0" smtClean="0">
                <a:solidFill>
                  <a:srgbClr val="FF3300"/>
                </a:solidFill>
                <a:latin typeface="標楷體" pitchFamily="65" charset="-120"/>
                <a:ea typeface="標楷體" pitchFamily="65" charset="-120"/>
              </a:rPr>
              <a:t>計畫</a:t>
            </a:r>
            <a:endParaRPr lang="en-US" altLang="zh-TW" u="sng" dirty="0" smtClean="0">
              <a:solidFill>
                <a:srgbClr val="FF3300"/>
              </a:solidFill>
              <a:latin typeface="標楷體" pitchFamily="65" charset="-120"/>
              <a:ea typeface="標楷體" pitchFamily="65" charset="-120"/>
            </a:endParaRPr>
          </a:p>
          <a:p>
            <a:pPr marL="914400" lvl="1" indent="-514350">
              <a:buFont typeface="+mj-lt"/>
              <a:buAutoNum type="arabicPeriod"/>
            </a:pPr>
            <a:r>
              <a:rPr lang="zh-TW" altLang="en-US" u="sng" dirty="0">
                <a:solidFill>
                  <a:srgbClr val="FF3300"/>
                </a:solidFill>
                <a:latin typeface="標楷體" pitchFamily="65" charset="-120"/>
                <a:ea typeface="標楷體" pitchFamily="65" charset="-120"/>
              </a:rPr>
              <a:t>組織內專案資料數據的交換</a:t>
            </a:r>
            <a:r>
              <a:rPr lang="zh-TW" altLang="en-US" u="sng" dirty="0" smtClean="0">
                <a:solidFill>
                  <a:srgbClr val="FF3300"/>
                </a:solidFill>
                <a:latin typeface="標楷體" pitchFamily="65" charset="-120"/>
                <a:ea typeface="標楷體" pitchFamily="65" charset="-120"/>
              </a:rPr>
              <a:t>所</a:t>
            </a:r>
            <a:endParaRPr lang="en-US" altLang="zh-TW" u="sng" dirty="0" smtClean="0">
              <a:solidFill>
                <a:srgbClr val="FF3300"/>
              </a:solidFill>
              <a:latin typeface="標楷體" pitchFamily="65" charset="-120"/>
              <a:ea typeface="標楷體" pitchFamily="65" charset="-120"/>
            </a:endParaRPr>
          </a:p>
          <a:p>
            <a:pPr marL="914400" lvl="1" indent="-514350">
              <a:buFont typeface="+mj-lt"/>
              <a:buAutoNum type="arabicPeriod"/>
            </a:pPr>
            <a:r>
              <a:rPr lang="zh-TW" altLang="en-US" u="sng" dirty="0">
                <a:solidFill>
                  <a:srgbClr val="FF3300"/>
                </a:solidFill>
                <a:latin typeface="標楷體" pitchFamily="65" charset="-120"/>
                <a:ea typeface="標楷體" pitchFamily="65" charset="-120"/>
              </a:rPr>
              <a:t>專案人力資源的整合站，更是後勤與行政支援的提供</a:t>
            </a:r>
            <a:r>
              <a:rPr lang="zh-TW" altLang="en-US" u="sng" dirty="0" smtClean="0">
                <a:solidFill>
                  <a:srgbClr val="FF3300"/>
                </a:solidFill>
                <a:latin typeface="標楷體" pitchFamily="65" charset="-120"/>
                <a:ea typeface="標楷體" pitchFamily="65" charset="-120"/>
              </a:rPr>
              <a:t>者</a:t>
            </a:r>
            <a:endParaRPr lang="en-US" altLang="zh-TW" u="sng" dirty="0" smtClean="0">
              <a:solidFill>
                <a:srgbClr val="FF3300"/>
              </a:solidFill>
              <a:latin typeface="標楷體" pitchFamily="65" charset="-120"/>
              <a:ea typeface="標楷體" pitchFamily="65" charset="-120"/>
            </a:endParaRPr>
          </a:p>
          <a:p>
            <a:pPr marL="914400" lvl="1" indent="-514350">
              <a:buFont typeface="+mj-lt"/>
              <a:buAutoNum type="arabicPeriod"/>
            </a:pPr>
            <a:r>
              <a:rPr lang="zh-TW" altLang="en-US" u="sng" dirty="0">
                <a:solidFill>
                  <a:srgbClr val="FF3300"/>
                </a:solidFill>
                <a:latin typeface="標楷體" pitchFamily="65" charset="-120"/>
                <a:ea typeface="標楷體" pitchFamily="65" charset="-120"/>
              </a:rPr>
              <a:t>是不同專案間促進溝通協調與資訊發布的聯絡點</a:t>
            </a:r>
          </a:p>
        </p:txBody>
      </p:sp>
    </p:spTree>
    <p:extLst>
      <p:ext uri="{BB962C8B-B14F-4D97-AF65-F5344CB8AC3E}">
        <p14:creationId xmlns:p14="http://schemas.microsoft.com/office/powerpoint/2010/main" val="262882214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solidFill>
                  <a:schemeClr val="accent4">
                    <a:lumMod val="75000"/>
                  </a:schemeClr>
                </a:solidFill>
                <a:latin typeface="標楷體" pitchFamily="65" charset="-120"/>
                <a:ea typeface="標楷體" pitchFamily="65" charset="-120"/>
              </a:rPr>
              <a:t>專案管理辦公室的責任</a:t>
            </a:r>
            <a:endParaRPr lang="zh-TW" altLang="en-US" dirty="0"/>
          </a:p>
        </p:txBody>
      </p:sp>
      <p:sp>
        <p:nvSpPr>
          <p:cNvPr id="3" name="內容版面配置區 2"/>
          <p:cNvSpPr>
            <a:spLocks noGrp="1"/>
          </p:cNvSpPr>
          <p:nvPr>
            <p:ph idx="1"/>
          </p:nvPr>
        </p:nvSpPr>
        <p:spPr>
          <a:xfrm>
            <a:off x="179512" y="1600200"/>
            <a:ext cx="8784976" cy="4525963"/>
          </a:xfrm>
        </p:spPr>
        <p:txBody>
          <a:bodyPr>
            <a:normAutofit/>
          </a:bodyPr>
          <a:lstStyle/>
          <a:p>
            <a:r>
              <a:rPr lang="zh-TW" altLang="en-US" u="sng" dirty="0" smtClean="0">
                <a:solidFill>
                  <a:srgbClr val="FF3300"/>
                </a:solidFill>
                <a:latin typeface="標楷體" pitchFamily="65" charset="-120"/>
                <a:ea typeface="標楷體" pitchFamily="65" charset="-120"/>
              </a:rPr>
              <a:t>提供專案管理支援</a:t>
            </a:r>
            <a:endParaRPr lang="en-US" altLang="zh-TW" u="sng" dirty="0" smtClean="0">
              <a:solidFill>
                <a:srgbClr val="FF3300"/>
              </a:solidFill>
              <a:latin typeface="標楷體" pitchFamily="65" charset="-120"/>
              <a:ea typeface="標楷體" pitchFamily="65" charset="-120"/>
            </a:endParaRPr>
          </a:p>
          <a:p>
            <a:r>
              <a:rPr lang="zh-TW" altLang="en-US" u="sng" dirty="0">
                <a:solidFill>
                  <a:srgbClr val="FF3300"/>
                </a:solidFill>
                <a:latin typeface="標楷體" pitchFamily="65" charset="-120"/>
                <a:ea typeface="標楷體" pitchFamily="65" charset="-120"/>
              </a:rPr>
              <a:t>提供專案管理</a:t>
            </a:r>
            <a:r>
              <a:rPr lang="zh-TW" altLang="en-US" u="sng" dirty="0" smtClean="0">
                <a:solidFill>
                  <a:srgbClr val="FF3300"/>
                </a:solidFill>
                <a:latin typeface="標楷體" pitchFamily="65" charset="-120"/>
                <a:ea typeface="標楷體" pitchFamily="65" charset="-120"/>
              </a:rPr>
              <a:t>方法</a:t>
            </a:r>
            <a:endParaRPr lang="en-US" altLang="zh-TW" u="sng" dirty="0" smtClean="0">
              <a:solidFill>
                <a:srgbClr val="FF3300"/>
              </a:solidFill>
              <a:latin typeface="標楷體" pitchFamily="65" charset="-120"/>
              <a:ea typeface="標楷體" pitchFamily="65" charset="-120"/>
            </a:endParaRPr>
          </a:p>
          <a:p>
            <a:r>
              <a:rPr lang="zh-TW" altLang="en-US" u="sng" dirty="0">
                <a:solidFill>
                  <a:srgbClr val="FF3300"/>
                </a:solidFill>
                <a:latin typeface="標楷體" pitchFamily="65" charset="-120"/>
                <a:ea typeface="標楷體" pitchFamily="65" charset="-120"/>
              </a:rPr>
              <a:t>提供專案管理</a:t>
            </a:r>
            <a:r>
              <a:rPr lang="zh-TW" altLang="en-US" u="sng" dirty="0" smtClean="0">
                <a:solidFill>
                  <a:srgbClr val="FF3300"/>
                </a:solidFill>
                <a:latin typeface="標楷體" pitchFamily="65" charset="-120"/>
                <a:ea typeface="標楷體" pitchFamily="65" charset="-120"/>
              </a:rPr>
              <a:t>訓練</a:t>
            </a:r>
            <a:endParaRPr lang="en-US" altLang="zh-TW" u="sng" dirty="0" smtClean="0">
              <a:solidFill>
                <a:srgbClr val="FF3300"/>
              </a:solidFill>
              <a:latin typeface="標楷體" pitchFamily="65" charset="-120"/>
              <a:ea typeface="標楷體" pitchFamily="65" charset="-120"/>
            </a:endParaRPr>
          </a:p>
          <a:p>
            <a:r>
              <a:rPr lang="zh-TW" altLang="en-US" u="sng" dirty="0">
                <a:solidFill>
                  <a:srgbClr val="FF3300"/>
                </a:solidFill>
                <a:latin typeface="標楷體" pitchFamily="65" charset="-120"/>
                <a:ea typeface="標楷體" pitchFamily="65" charset="-120"/>
              </a:rPr>
              <a:t>提供專案管理</a:t>
            </a:r>
            <a:r>
              <a:rPr lang="zh-TW" altLang="en-US" u="sng" dirty="0" smtClean="0">
                <a:solidFill>
                  <a:srgbClr val="FF3300"/>
                </a:solidFill>
                <a:latin typeface="標楷體" pitchFamily="65" charset="-120"/>
                <a:ea typeface="標楷體" pitchFamily="65" charset="-120"/>
              </a:rPr>
              <a:t>顧問</a:t>
            </a:r>
            <a:endParaRPr lang="en-US" altLang="zh-TW" u="sng" dirty="0" smtClean="0">
              <a:solidFill>
                <a:srgbClr val="FF3300"/>
              </a:solidFill>
              <a:latin typeface="標楷體" pitchFamily="65" charset="-120"/>
              <a:ea typeface="標楷體" pitchFamily="65" charset="-120"/>
            </a:endParaRPr>
          </a:p>
          <a:p>
            <a:r>
              <a:rPr lang="zh-TW" altLang="en-US" u="sng" dirty="0">
                <a:solidFill>
                  <a:srgbClr val="FF3300"/>
                </a:solidFill>
                <a:latin typeface="標楷體" pitchFamily="65" charset="-120"/>
                <a:ea typeface="標楷體" pitchFamily="65" charset="-120"/>
              </a:rPr>
              <a:t>提供專案管理</a:t>
            </a:r>
            <a:r>
              <a:rPr lang="zh-TW" altLang="en-US" u="sng" dirty="0" smtClean="0">
                <a:solidFill>
                  <a:srgbClr val="FF3300"/>
                </a:solidFill>
                <a:latin typeface="標楷體" pitchFamily="65" charset="-120"/>
                <a:ea typeface="標楷體" pitchFamily="65" charset="-120"/>
              </a:rPr>
              <a:t>工具</a:t>
            </a:r>
            <a:endParaRPr lang="en-US" altLang="zh-TW" u="sng" dirty="0" smtClean="0">
              <a:solidFill>
                <a:srgbClr val="FF3300"/>
              </a:solidFill>
              <a:latin typeface="標楷體" pitchFamily="65" charset="-120"/>
              <a:ea typeface="標楷體" pitchFamily="65" charset="-120"/>
            </a:endParaRPr>
          </a:p>
          <a:p>
            <a:r>
              <a:rPr lang="zh-TW" altLang="en-US" u="sng" dirty="0">
                <a:solidFill>
                  <a:srgbClr val="FF3300"/>
                </a:solidFill>
                <a:latin typeface="標楷體" pitchFamily="65" charset="-120"/>
                <a:ea typeface="標楷體" pitchFamily="65" charset="-120"/>
              </a:rPr>
              <a:t>提供計劃</a:t>
            </a:r>
            <a:r>
              <a:rPr lang="zh-TW" altLang="en-US" u="sng" dirty="0" smtClean="0">
                <a:solidFill>
                  <a:srgbClr val="FF3300"/>
                </a:solidFill>
                <a:latin typeface="標楷體" pitchFamily="65" charset="-120"/>
                <a:ea typeface="標楷體" pitchFamily="65" charset="-120"/>
              </a:rPr>
              <a:t>管理服務</a:t>
            </a:r>
            <a:endParaRPr lang="en-US" altLang="zh-TW" u="sng" dirty="0" smtClean="0">
              <a:solidFill>
                <a:srgbClr val="FF3300"/>
              </a:solidFill>
              <a:latin typeface="標楷體" pitchFamily="65" charset="-120"/>
              <a:ea typeface="標楷體" pitchFamily="65" charset="-120"/>
            </a:endParaRPr>
          </a:p>
          <a:p>
            <a:r>
              <a:rPr lang="zh-TW" altLang="en-US" u="sng" dirty="0">
                <a:solidFill>
                  <a:srgbClr val="FF3300"/>
                </a:solidFill>
                <a:latin typeface="標楷體" pitchFamily="65" charset="-120"/>
                <a:ea typeface="標楷體" pitchFamily="65" charset="-120"/>
              </a:rPr>
              <a:t>提供組合</a:t>
            </a:r>
            <a:r>
              <a:rPr lang="zh-TW" altLang="en-US" u="sng" dirty="0" smtClean="0">
                <a:solidFill>
                  <a:srgbClr val="FF3300"/>
                </a:solidFill>
                <a:latin typeface="標楷體" pitchFamily="65" charset="-120"/>
                <a:ea typeface="標楷體" pitchFamily="65" charset="-120"/>
              </a:rPr>
              <a:t>管理服務</a:t>
            </a:r>
            <a:endParaRPr lang="en-US" altLang="zh-TW" u="sng" dirty="0" smtClean="0">
              <a:solidFill>
                <a:srgbClr val="FF3300"/>
              </a:solidFill>
              <a:latin typeface="標楷體" pitchFamily="65" charset="-120"/>
              <a:ea typeface="標楷體" pitchFamily="65" charset="-120"/>
            </a:endParaRPr>
          </a:p>
          <a:p>
            <a:r>
              <a:rPr lang="zh-TW" altLang="en-US" u="sng" dirty="0">
                <a:solidFill>
                  <a:srgbClr val="FF3300"/>
                </a:solidFill>
                <a:latin typeface="標楷體" pitchFamily="65" charset="-120"/>
                <a:ea typeface="標楷體" pitchFamily="65" charset="-120"/>
              </a:rPr>
              <a:t>提供組織資源</a:t>
            </a:r>
            <a:r>
              <a:rPr lang="zh-TW" altLang="en-US" u="sng" dirty="0" smtClean="0">
                <a:solidFill>
                  <a:srgbClr val="FF3300"/>
                </a:solidFill>
                <a:latin typeface="標楷體" pitchFamily="65" charset="-120"/>
                <a:ea typeface="標楷體" pitchFamily="65" charset="-120"/>
              </a:rPr>
              <a:t>管理</a:t>
            </a:r>
            <a:endParaRPr lang="en-US" altLang="zh-TW" u="sng" dirty="0" smtClean="0">
              <a:solidFill>
                <a:srgbClr val="FF3300"/>
              </a:solidFill>
              <a:latin typeface="標楷體" pitchFamily="65" charset="-120"/>
              <a:ea typeface="標楷體" pitchFamily="65" charset="-120"/>
            </a:endParaRPr>
          </a:p>
          <a:p>
            <a:r>
              <a:rPr lang="zh-TW" altLang="en-US" u="sng" dirty="0">
                <a:solidFill>
                  <a:srgbClr val="FF3300"/>
                </a:solidFill>
                <a:latin typeface="標楷體" pitchFamily="65" charset="-120"/>
                <a:ea typeface="標楷體" pitchFamily="65" charset="-120"/>
              </a:rPr>
              <a:t>監控符合服務合約</a:t>
            </a:r>
            <a:endParaRPr lang="zh-TW" altLang="en-US" u="sng" dirty="0">
              <a:solidFill>
                <a:srgbClr val="FF3300"/>
              </a:solidFill>
              <a:latin typeface="標楷體" pitchFamily="65" charset="-120"/>
              <a:ea typeface="標楷體" pitchFamily="65" charset="-120"/>
            </a:endParaRPr>
          </a:p>
        </p:txBody>
      </p:sp>
    </p:spTree>
    <p:extLst>
      <p:ext uri="{BB962C8B-B14F-4D97-AF65-F5344CB8AC3E}">
        <p14:creationId xmlns:p14="http://schemas.microsoft.com/office/powerpoint/2010/main" val="174311815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ctrTitle"/>
          </p:nvPr>
        </p:nvSpPr>
        <p:spPr/>
        <p:txBody>
          <a:bodyPr/>
          <a:lstStyle/>
          <a:p>
            <a:r>
              <a:rPr lang="en-US" altLang="zh-TW" dirty="0" smtClean="0"/>
              <a:t>end</a:t>
            </a:r>
            <a:endParaRPr lang="zh-TW" altLang="en-US" dirty="0"/>
          </a:p>
        </p:txBody>
      </p:sp>
    </p:spTree>
    <p:extLst>
      <p:ext uri="{BB962C8B-B14F-4D97-AF65-F5344CB8AC3E}">
        <p14:creationId xmlns:p14="http://schemas.microsoft.com/office/powerpoint/2010/main" val="3104400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工作及生活上有那些專案</a:t>
            </a:r>
            <a:endParaRPr lang="zh-TW" altLang="en-US" dirty="0"/>
          </a:p>
        </p:txBody>
      </p:sp>
      <p:sp>
        <p:nvSpPr>
          <p:cNvPr id="3" name="內容版面配置區 2"/>
          <p:cNvSpPr>
            <a:spLocks noGrp="1"/>
          </p:cNvSpPr>
          <p:nvPr>
            <p:ph idx="1"/>
          </p:nvPr>
        </p:nvSpPr>
        <p:spPr>
          <a:xfrm>
            <a:off x="961256" y="1600200"/>
            <a:ext cx="3394720" cy="4876800"/>
          </a:xfrm>
        </p:spPr>
        <p:txBody>
          <a:bodyPr>
            <a:normAutofit/>
          </a:bodyPr>
          <a:lstStyle/>
          <a:p>
            <a:r>
              <a:rPr lang="zh-TW" altLang="en-US" dirty="0" smtClean="0"/>
              <a:t>公司</a:t>
            </a:r>
            <a:r>
              <a:rPr lang="zh-TW" altLang="en-US" dirty="0"/>
              <a:t>的</a:t>
            </a:r>
            <a:r>
              <a:rPr lang="zh-TW" altLang="en-US" dirty="0" smtClean="0"/>
              <a:t>上市計畫</a:t>
            </a:r>
            <a:endParaRPr lang="en-US" altLang="zh-TW" dirty="0" smtClean="0"/>
          </a:p>
          <a:p>
            <a:r>
              <a:rPr lang="zh-TW" altLang="en-US" dirty="0" smtClean="0"/>
              <a:t>特定產品的行銷</a:t>
            </a:r>
            <a:endParaRPr lang="en-US" altLang="zh-TW" dirty="0" smtClean="0"/>
          </a:p>
          <a:p>
            <a:r>
              <a:rPr lang="zh-TW" altLang="en-US" dirty="0"/>
              <a:t>資訊系統的</a:t>
            </a:r>
            <a:r>
              <a:rPr lang="zh-TW" altLang="en-US" dirty="0" smtClean="0"/>
              <a:t>建置</a:t>
            </a:r>
            <a:endParaRPr lang="en-US" altLang="zh-TW" dirty="0" smtClean="0"/>
          </a:p>
          <a:p>
            <a:r>
              <a:rPr lang="zh-TW" altLang="en-US" dirty="0"/>
              <a:t>科技產品的</a:t>
            </a:r>
            <a:r>
              <a:rPr lang="zh-TW" altLang="en-US" dirty="0" smtClean="0"/>
              <a:t>研發</a:t>
            </a:r>
            <a:endParaRPr lang="en-US" altLang="zh-TW" dirty="0" smtClean="0"/>
          </a:p>
          <a:p>
            <a:r>
              <a:rPr lang="zh-TW" altLang="en-US" dirty="0"/>
              <a:t>國內外的建遷</a:t>
            </a:r>
            <a:r>
              <a:rPr lang="zh-TW" altLang="en-US" dirty="0" smtClean="0"/>
              <a:t>廠</a:t>
            </a:r>
            <a:endParaRPr lang="en-US" altLang="zh-TW" dirty="0" smtClean="0"/>
          </a:p>
          <a:p>
            <a:r>
              <a:rPr lang="zh-TW" altLang="en-US" dirty="0"/>
              <a:t>土木營建</a:t>
            </a:r>
            <a:r>
              <a:rPr lang="zh-TW" altLang="en-US" dirty="0" smtClean="0"/>
              <a:t>工程</a:t>
            </a:r>
            <a:endParaRPr lang="en-US" altLang="zh-TW" dirty="0" smtClean="0"/>
          </a:p>
        </p:txBody>
      </p:sp>
      <p:sp>
        <p:nvSpPr>
          <p:cNvPr id="4" name="內容版面配置區 2"/>
          <p:cNvSpPr txBox="1">
            <a:spLocks/>
          </p:cNvSpPr>
          <p:nvPr/>
        </p:nvSpPr>
        <p:spPr>
          <a:xfrm>
            <a:off x="4499992" y="1599981"/>
            <a:ext cx="3600400" cy="4876800"/>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r>
              <a:rPr lang="zh-TW" altLang="en-US" dirty="0" smtClean="0"/>
              <a:t>全家假日出遊</a:t>
            </a:r>
            <a:endParaRPr lang="en-US" altLang="zh-TW" dirty="0" smtClean="0"/>
          </a:p>
          <a:p>
            <a:r>
              <a:rPr lang="zh-TW" altLang="en-US" dirty="0" smtClean="0"/>
              <a:t>過年大掃除</a:t>
            </a:r>
            <a:endParaRPr lang="en-US" altLang="zh-TW" dirty="0" smtClean="0"/>
          </a:p>
          <a:p>
            <a:r>
              <a:rPr lang="zh-TW" altLang="en-US" dirty="0" smtClean="0"/>
              <a:t>論文、研究報告的撰寫</a:t>
            </a:r>
            <a:endParaRPr lang="en-US" altLang="zh-TW" dirty="0" smtClean="0"/>
          </a:p>
          <a:p>
            <a:r>
              <a:rPr lang="zh-TW" altLang="en-US" dirty="0" smtClean="0"/>
              <a:t>生日舞會的籌辦</a:t>
            </a:r>
            <a:endParaRPr lang="en-US" altLang="zh-TW" dirty="0" smtClean="0"/>
          </a:p>
          <a:p>
            <a:r>
              <a:rPr lang="zh-TW" altLang="en-US" dirty="0" smtClean="0"/>
              <a:t>迎新送舊活動籌辦 </a:t>
            </a:r>
            <a:endParaRPr lang="zh-TW" altLang="en-US" dirty="0"/>
          </a:p>
        </p:txBody>
      </p:sp>
    </p:spTree>
    <p:extLst>
      <p:ext uri="{BB962C8B-B14F-4D97-AF65-F5344CB8AC3E}">
        <p14:creationId xmlns:p14="http://schemas.microsoft.com/office/powerpoint/2010/main" val="15340069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95536" y="404664"/>
            <a:ext cx="8229600" cy="936104"/>
          </a:xfrm>
        </p:spPr>
        <p:txBody>
          <a:bodyPr>
            <a:normAutofit/>
          </a:bodyPr>
          <a:lstStyle/>
          <a:p>
            <a:r>
              <a:rPr lang="zh-TW" altLang="en-US" dirty="0"/>
              <a:t>專案與作業的差別</a:t>
            </a:r>
          </a:p>
        </p:txBody>
      </p:sp>
      <p:sp>
        <p:nvSpPr>
          <p:cNvPr id="3" name="內容版面配置區 2"/>
          <p:cNvSpPr>
            <a:spLocks noGrp="1"/>
          </p:cNvSpPr>
          <p:nvPr>
            <p:ph idx="1"/>
          </p:nvPr>
        </p:nvSpPr>
        <p:spPr>
          <a:xfrm>
            <a:off x="251520" y="1268760"/>
            <a:ext cx="7344816" cy="4104456"/>
          </a:xfrm>
        </p:spPr>
        <p:txBody>
          <a:bodyPr>
            <a:normAutofit/>
          </a:bodyPr>
          <a:lstStyle/>
          <a:p>
            <a:r>
              <a:rPr lang="zh-TW" altLang="en-US" dirty="0" smtClean="0">
                <a:solidFill>
                  <a:schemeClr val="accent4">
                    <a:lumMod val="75000"/>
                  </a:schemeClr>
                </a:solidFill>
                <a:latin typeface="標楷體" pitchFamily="65" charset="-120"/>
                <a:ea typeface="標楷體" pitchFamily="65" charset="-120"/>
              </a:rPr>
              <a:t>專案與作業</a:t>
            </a:r>
            <a:r>
              <a:rPr lang="zh-TW" altLang="en-US" u="sng" dirty="0" smtClean="0">
                <a:solidFill>
                  <a:srgbClr val="FF0000"/>
                </a:solidFill>
                <a:latin typeface="標楷體" pitchFamily="65" charset="-120"/>
                <a:ea typeface="標楷體" pitchFamily="65" charset="-120"/>
              </a:rPr>
              <a:t>相同</a:t>
            </a:r>
            <a:r>
              <a:rPr lang="zh-TW" altLang="en-US" dirty="0" smtClean="0">
                <a:solidFill>
                  <a:schemeClr val="accent4">
                    <a:lumMod val="75000"/>
                  </a:schemeClr>
                </a:solidFill>
                <a:latin typeface="標楷體" pitchFamily="65" charset="-120"/>
                <a:ea typeface="標楷體" pitchFamily="65" charset="-120"/>
              </a:rPr>
              <a:t>之處</a:t>
            </a:r>
            <a:endParaRPr lang="en-US" altLang="zh-TW" dirty="0">
              <a:solidFill>
                <a:schemeClr val="accent4">
                  <a:lumMod val="75000"/>
                </a:schemeClr>
              </a:solidFill>
              <a:latin typeface="標楷體" pitchFamily="65" charset="-120"/>
              <a:ea typeface="標楷體" pitchFamily="65" charset="-120"/>
            </a:endParaRPr>
          </a:p>
          <a:p>
            <a:pPr marL="857250" lvl="1" indent="-457200"/>
            <a:r>
              <a:rPr lang="zh-TW" altLang="en-US" dirty="0" smtClean="0">
                <a:solidFill>
                  <a:srgbClr val="00B050"/>
                </a:solidFill>
                <a:latin typeface="標楷體" pitchFamily="65" charset="-120"/>
                <a:ea typeface="標楷體" pitchFamily="65" charset="-120"/>
              </a:rPr>
              <a:t>由人員實施</a:t>
            </a:r>
            <a:endParaRPr lang="en-US" altLang="zh-TW" dirty="0" smtClean="0">
              <a:solidFill>
                <a:srgbClr val="00B050"/>
              </a:solidFill>
              <a:latin typeface="標楷體" pitchFamily="65" charset="-120"/>
              <a:ea typeface="標楷體" pitchFamily="65" charset="-120"/>
            </a:endParaRPr>
          </a:p>
          <a:p>
            <a:pPr marL="857250" lvl="1" indent="-457200"/>
            <a:r>
              <a:rPr lang="zh-TW" altLang="en-US" dirty="0" smtClean="0">
                <a:solidFill>
                  <a:srgbClr val="00B050"/>
                </a:solidFill>
                <a:latin typeface="標楷體" pitchFamily="65" charset="-120"/>
                <a:ea typeface="標楷體" pitchFamily="65" charset="-120"/>
              </a:rPr>
              <a:t>有</a:t>
            </a:r>
            <a:r>
              <a:rPr lang="zh-TW" altLang="en-US" dirty="0">
                <a:solidFill>
                  <a:srgbClr val="00B050"/>
                </a:solidFill>
                <a:latin typeface="標楷體" pitchFamily="65" charset="-120"/>
                <a:ea typeface="標楷體" pitchFamily="65" charset="-120"/>
              </a:rPr>
              <a:t>資源的</a:t>
            </a:r>
            <a:r>
              <a:rPr lang="zh-TW" altLang="en-US" dirty="0" smtClean="0">
                <a:solidFill>
                  <a:srgbClr val="00B050"/>
                </a:solidFill>
                <a:latin typeface="標楷體" pitchFamily="65" charset="-120"/>
                <a:ea typeface="標楷體" pitchFamily="65" charset="-120"/>
              </a:rPr>
              <a:t>限制</a:t>
            </a:r>
            <a:endParaRPr lang="en-US" altLang="zh-TW" dirty="0" smtClean="0">
              <a:solidFill>
                <a:srgbClr val="00B050"/>
              </a:solidFill>
              <a:latin typeface="標楷體" pitchFamily="65" charset="-120"/>
              <a:ea typeface="標楷體" pitchFamily="65" charset="-120"/>
            </a:endParaRPr>
          </a:p>
          <a:p>
            <a:pPr marL="857250" lvl="1" indent="-457200"/>
            <a:r>
              <a:rPr lang="zh-TW" altLang="en-US" dirty="0" smtClean="0">
                <a:solidFill>
                  <a:srgbClr val="00B050"/>
                </a:solidFill>
                <a:latin typeface="標楷體" pitchFamily="65" charset="-120"/>
                <a:ea typeface="標楷體" pitchFamily="65" charset="-120"/>
              </a:rPr>
              <a:t>計畫</a:t>
            </a:r>
            <a:r>
              <a:rPr lang="zh-TW" altLang="en-US" dirty="0">
                <a:solidFill>
                  <a:srgbClr val="00B050"/>
                </a:solidFill>
                <a:latin typeface="標楷體" pitchFamily="65" charset="-120"/>
                <a:ea typeface="標楷體" pitchFamily="65" charset="-120"/>
              </a:rPr>
              <a:t>性的、可執行的及</a:t>
            </a:r>
            <a:r>
              <a:rPr lang="zh-TW" altLang="en-US" dirty="0" smtClean="0">
                <a:solidFill>
                  <a:srgbClr val="00B050"/>
                </a:solidFill>
                <a:latin typeface="標楷體" pitchFamily="65" charset="-120"/>
                <a:ea typeface="標楷體" pitchFamily="65" charset="-120"/>
              </a:rPr>
              <a:t>需管控的</a:t>
            </a:r>
            <a:endParaRPr lang="en-US" altLang="zh-TW" dirty="0" smtClean="0">
              <a:solidFill>
                <a:srgbClr val="00B050"/>
              </a:solidFill>
              <a:latin typeface="標楷體" pitchFamily="65" charset="-120"/>
              <a:ea typeface="標楷體" pitchFamily="65" charset="-120"/>
            </a:endParaRPr>
          </a:p>
          <a:p>
            <a:pPr marL="857250" lvl="1" indent="-457200"/>
            <a:r>
              <a:rPr lang="zh-TW" altLang="en-US" dirty="0" smtClean="0">
                <a:solidFill>
                  <a:srgbClr val="00B050"/>
                </a:solidFill>
                <a:latin typeface="標楷體" pitchFamily="65" charset="-120"/>
                <a:ea typeface="標楷體" pitchFamily="65" charset="-120"/>
              </a:rPr>
              <a:t>因應組織目標或策略規劃而產生</a:t>
            </a:r>
            <a:endParaRPr lang="en-US" altLang="zh-TW" dirty="0" smtClean="0">
              <a:latin typeface="標楷體" pitchFamily="65" charset="-120"/>
              <a:ea typeface="標楷體" pitchFamily="65" charset="-120"/>
            </a:endParaRPr>
          </a:p>
          <a:p>
            <a:r>
              <a:rPr lang="zh-TW" altLang="en-US" dirty="0">
                <a:solidFill>
                  <a:schemeClr val="accent4">
                    <a:lumMod val="75000"/>
                  </a:schemeClr>
                </a:solidFill>
                <a:latin typeface="標楷體" pitchFamily="65" charset="-120"/>
                <a:ea typeface="標楷體" pitchFamily="65" charset="-120"/>
              </a:rPr>
              <a:t>專案與作業</a:t>
            </a:r>
            <a:r>
              <a:rPr lang="zh-TW" altLang="en-US" u="sng" dirty="0">
                <a:solidFill>
                  <a:srgbClr val="FF0000"/>
                </a:solidFill>
                <a:latin typeface="標楷體" pitchFamily="65" charset="-120"/>
                <a:ea typeface="標楷體" pitchFamily="65" charset="-120"/>
              </a:rPr>
              <a:t>不同</a:t>
            </a:r>
            <a:r>
              <a:rPr lang="zh-TW" altLang="en-US" dirty="0">
                <a:solidFill>
                  <a:schemeClr val="accent4">
                    <a:lumMod val="75000"/>
                  </a:schemeClr>
                </a:solidFill>
                <a:latin typeface="標楷體" pitchFamily="65" charset="-120"/>
                <a:ea typeface="標楷體" pitchFamily="65" charset="-120"/>
              </a:rPr>
              <a:t>之處</a:t>
            </a:r>
            <a:endParaRPr lang="en-US" altLang="zh-TW" dirty="0" smtClean="0">
              <a:solidFill>
                <a:schemeClr val="accent4">
                  <a:lumMod val="75000"/>
                </a:schemeClr>
              </a:solidFill>
              <a:latin typeface="標楷體" pitchFamily="65" charset="-120"/>
              <a:ea typeface="標楷體" pitchFamily="65" charset="-120"/>
            </a:endParaRPr>
          </a:p>
          <a:p>
            <a:pPr marL="857250" lvl="1" indent="-457200"/>
            <a:r>
              <a:rPr lang="zh-TW" altLang="en-US" dirty="0" smtClean="0">
                <a:solidFill>
                  <a:srgbClr val="00B050"/>
                </a:solidFill>
                <a:latin typeface="標楷體" pitchFamily="65" charset="-120"/>
                <a:ea typeface="標楷體" pitchFamily="65" charset="-120"/>
              </a:rPr>
              <a:t>作業是</a:t>
            </a:r>
            <a:r>
              <a:rPr lang="zh-TW" altLang="en-US" u="sng" dirty="0" smtClean="0">
                <a:solidFill>
                  <a:srgbClr val="FF0000"/>
                </a:solidFill>
                <a:latin typeface="標楷體" pitchFamily="65" charset="-120"/>
                <a:ea typeface="標楷體" pitchFamily="65" charset="-120"/>
              </a:rPr>
              <a:t>持續性</a:t>
            </a:r>
            <a:r>
              <a:rPr lang="zh-TW" altLang="en-US" dirty="0" smtClean="0">
                <a:solidFill>
                  <a:srgbClr val="00B050"/>
                </a:solidFill>
                <a:latin typeface="標楷體" pitchFamily="65" charset="-120"/>
                <a:ea typeface="標楷體" pitchFamily="65" charset="-120"/>
              </a:rPr>
              <a:t>的，</a:t>
            </a:r>
            <a:r>
              <a:rPr lang="zh-TW" altLang="en-US" u="sng" dirty="0" smtClean="0">
                <a:solidFill>
                  <a:srgbClr val="FF0000"/>
                </a:solidFill>
                <a:latin typeface="標楷體" pitchFamily="65" charset="-120"/>
                <a:ea typeface="標楷體" pitchFamily="65" charset="-120"/>
              </a:rPr>
              <a:t>不斷重複</a:t>
            </a:r>
            <a:r>
              <a:rPr lang="zh-TW" altLang="en-US" dirty="0" smtClean="0">
                <a:solidFill>
                  <a:srgbClr val="00B050"/>
                </a:solidFill>
                <a:latin typeface="標楷體" pitchFamily="65" charset="-120"/>
                <a:ea typeface="標楷體" pitchFamily="65" charset="-120"/>
              </a:rPr>
              <a:t>的；專案是</a:t>
            </a:r>
            <a:r>
              <a:rPr lang="zh-TW" altLang="en-US" u="sng" dirty="0" smtClean="0">
                <a:solidFill>
                  <a:srgbClr val="FF0000"/>
                </a:solidFill>
                <a:latin typeface="標楷體" pitchFamily="65" charset="-120"/>
                <a:ea typeface="標楷體" pitchFamily="65" charset="-120"/>
              </a:rPr>
              <a:t>暫時性</a:t>
            </a:r>
            <a:r>
              <a:rPr lang="zh-TW" altLang="en-US" dirty="0" smtClean="0">
                <a:solidFill>
                  <a:srgbClr val="00B050"/>
                </a:solidFill>
                <a:latin typeface="標楷體" pitchFamily="65" charset="-120"/>
                <a:ea typeface="標楷體" pitchFamily="65" charset="-120"/>
              </a:rPr>
              <a:t>的，有獨特的產出</a:t>
            </a:r>
            <a:endParaRPr lang="en-US" altLang="zh-TW" dirty="0" smtClean="0">
              <a:solidFill>
                <a:srgbClr val="00B050"/>
              </a:solidFill>
              <a:latin typeface="標楷體" pitchFamily="65" charset="-120"/>
              <a:ea typeface="標楷體" pitchFamily="65" charset="-120"/>
            </a:endParaRPr>
          </a:p>
          <a:p>
            <a:pPr marL="857250" lvl="1" indent="-457200"/>
            <a:r>
              <a:rPr lang="zh-TW" altLang="en-US" u="sng" dirty="0" smtClean="0">
                <a:solidFill>
                  <a:srgbClr val="FF0000"/>
                </a:solidFill>
                <a:latin typeface="標楷體" pitchFamily="65" charset="-120"/>
                <a:ea typeface="標楷體" pitchFamily="65" charset="-120"/>
              </a:rPr>
              <a:t>專案</a:t>
            </a:r>
            <a:r>
              <a:rPr lang="zh-TW" altLang="en-US" dirty="0" smtClean="0">
                <a:solidFill>
                  <a:srgbClr val="00B050"/>
                </a:solidFill>
                <a:latin typeface="標楷體" pitchFamily="65" charset="-120"/>
                <a:ea typeface="標楷體" pitchFamily="65" charset="-120"/>
              </a:rPr>
              <a:t>的目的是為</a:t>
            </a:r>
            <a:r>
              <a:rPr lang="zh-TW" altLang="en-US" u="sng" dirty="0" smtClean="0">
                <a:solidFill>
                  <a:srgbClr val="FF0000"/>
                </a:solidFill>
                <a:latin typeface="標楷體" pitchFamily="65" charset="-120"/>
                <a:ea typeface="標楷體" pitchFamily="65" charset="-120"/>
              </a:rPr>
              <a:t>達到特定的目標後結束</a:t>
            </a:r>
            <a:r>
              <a:rPr lang="zh-TW" altLang="en-US" dirty="0" smtClean="0">
                <a:solidFill>
                  <a:srgbClr val="00B050"/>
                </a:solidFill>
                <a:latin typeface="標楷體" pitchFamily="65" charset="-120"/>
                <a:ea typeface="標楷體" pitchFamily="65" charset="-120"/>
              </a:rPr>
              <a:t>；</a:t>
            </a:r>
            <a:r>
              <a:rPr lang="zh-TW" altLang="en-US" u="sng" dirty="0" smtClean="0">
                <a:solidFill>
                  <a:srgbClr val="FF0000"/>
                </a:solidFill>
                <a:latin typeface="標楷體" pitchFamily="65" charset="-120"/>
                <a:ea typeface="標楷體" pitchFamily="65" charset="-120"/>
              </a:rPr>
              <a:t>作業</a:t>
            </a:r>
            <a:r>
              <a:rPr lang="zh-TW" altLang="en-US" dirty="0" smtClean="0">
                <a:solidFill>
                  <a:srgbClr val="00B050"/>
                </a:solidFill>
                <a:latin typeface="標楷體" pitchFamily="65" charset="-120"/>
                <a:ea typeface="標楷體" pitchFamily="65" charset="-120"/>
              </a:rPr>
              <a:t>的目的是為</a:t>
            </a:r>
            <a:r>
              <a:rPr lang="zh-TW" altLang="en-US" u="sng" dirty="0" smtClean="0">
                <a:solidFill>
                  <a:srgbClr val="FF0000"/>
                </a:solidFill>
                <a:latin typeface="標楷體" pitchFamily="65" charset="-120"/>
                <a:ea typeface="標楷體" pitchFamily="65" charset="-120"/>
              </a:rPr>
              <a:t>維持營運</a:t>
            </a:r>
            <a:endParaRPr lang="zh-TW" altLang="en-US" u="sng" dirty="0">
              <a:solidFill>
                <a:srgbClr val="FF0000"/>
              </a:solidFill>
              <a:latin typeface="標楷體" pitchFamily="65" charset="-120"/>
              <a:ea typeface="標楷體" pitchFamily="65" charset="-120"/>
            </a:endParaRPr>
          </a:p>
        </p:txBody>
      </p:sp>
    </p:spTree>
    <p:extLst>
      <p:ext uri="{BB962C8B-B14F-4D97-AF65-F5344CB8AC3E}">
        <p14:creationId xmlns:p14="http://schemas.microsoft.com/office/powerpoint/2010/main" val="35611746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normAutofit/>
          </a:bodyPr>
          <a:lstStyle/>
          <a:p>
            <a:r>
              <a:rPr lang="zh-TW" altLang="en-US" dirty="0"/>
              <a:t>專案管理的定義</a:t>
            </a:r>
          </a:p>
        </p:txBody>
      </p:sp>
      <p:sp>
        <p:nvSpPr>
          <p:cNvPr id="6" name="副標題 5"/>
          <p:cNvSpPr>
            <a:spLocks noGrp="1"/>
          </p:cNvSpPr>
          <p:nvPr>
            <p:ph idx="1"/>
          </p:nvPr>
        </p:nvSpPr>
        <p:spPr/>
        <p:txBody>
          <a:bodyPr>
            <a:noAutofit/>
          </a:bodyPr>
          <a:lstStyle/>
          <a:p>
            <a:pPr marL="457200" indent="-457200" algn="l">
              <a:buFont typeface="Arial" pitchFamily="34" charset="0"/>
              <a:buChar char="•"/>
            </a:pPr>
            <a:r>
              <a:rPr lang="zh-TW" altLang="en-US" dirty="0">
                <a:solidFill>
                  <a:srgbClr val="7030A0"/>
                </a:solidFill>
                <a:latin typeface="標楷體" pitchFamily="65" charset="-120"/>
                <a:ea typeface="標楷體" pitchFamily="65" charset="-120"/>
              </a:rPr>
              <a:t>為</a:t>
            </a:r>
            <a:r>
              <a:rPr lang="zh-TW" altLang="en-US" u="sng" dirty="0" smtClean="0">
                <a:solidFill>
                  <a:srgbClr val="FF0000"/>
                </a:solidFill>
                <a:latin typeface="標楷體" pitchFamily="65" charset="-120"/>
                <a:ea typeface="標楷體" pitchFamily="65" charset="-120"/>
              </a:rPr>
              <a:t>達成專案目的</a:t>
            </a:r>
            <a:r>
              <a:rPr lang="zh-TW" altLang="en-US" dirty="0" smtClean="0">
                <a:solidFill>
                  <a:srgbClr val="7030A0"/>
                </a:solidFill>
                <a:latin typeface="標楷體" pitchFamily="65" charset="-120"/>
                <a:ea typeface="標楷體" pitchFamily="65" charset="-120"/>
              </a:rPr>
              <a:t>及</a:t>
            </a:r>
            <a:r>
              <a:rPr lang="zh-TW" altLang="en-US" u="sng" dirty="0" smtClean="0">
                <a:solidFill>
                  <a:srgbClr val="FF0000"/>
                </a:solidFill>
                <a:latin typeface="標楷體" pitchFamily="65" charset="-120"/>
                <a:ea typeface="標楷體" pitchFamily="65" charset="-120"/>
              </a:rPr>
              <a:t>滿足利害關係者的需求</a:t>
            </a:r>
            <a:r>
              <a:rPr lang="zh-TW" altLang="en-US" dirty="0" smtClean="0">
                <a:solidFill>
                  <a:srgbClr val="7030A0"/>
                </a:solidFill>
                <a:latin typeface="標楷體" pitchFamily="65" charset="-120"/>
                <a:ea typeface="標楷體" pitchFamily="65" charset="-120"/>
              </a:rPr>
              <a:t>及</a:t>
            </a:r>
            <a:r>
              <a:rPr lang="zh-TW" altLang="en-US" u="sng" dirty="0" smtClean="0">
                <a:solidFill>
                  <a:srgbClr val="FF0000"/>
                </a:solidFill>
                <a:latin typeface="標楷體" pitchFamily="65" charset="-120"/>
                <a:ea typeface="標楷體" pitchFamily="65" charset="-120"/>
              </a:rPr>
              <a:t>期望</a:t>
            </a:r>
            <a:r>
              <a:rPr lang="zh-TW" altLang="en-US" dirty="0" smtClean="0">
                <a:solidFill>
                  <a:srgbClr val="7030A0"/>
                </a:solidFill>
                <a:latin typeface="標楷體" pitchFamily="65" charset="-120"/>
                <a:ea typeface="標楷體" pitchFamily="65" charset="-120"/>
              </a:rPr>
              <a:t>，結合各種知識、技能、工具與技術運用在專案管理的活動。</a:t>
            </a:r>
            <a:r>
              <a:rPr lang="en-US" altLang="zh-TW" dirty="0" smtClean="0">
                <a:solidFill>
                  <a:srgbClr val="7030A0"/>
                </a:solidFill>
                <a:latin typeface="標楷體" pitchFamily="65" charset="-120"/>
                <a:ea typeface="標楷體" pitchFamily="65" charset="-120"/>
              </a:rPr>
              <a:t>(PMBOK 2012)</a:t>
            </a:r>
          </a:p>
          <a:p>
            <a:pPr marL="457200" indent="-457200" algn="l">
              <a:buFont typeface="Arial" pitchFamily="34" charset="0"/>
              <a:buChar char="•"/>
            </a:pPr>
            <a:r>
              <a:rPr lang="zh-TW" altLang="en-US" dirty="0">
                <a:solidFill>
                  <a:srgbClr val="7030A0"/>
                </a:solidFill>
                <a:latin typeface="標楷體" pitchFamily="65" charset="-120"/>
                <a:ea typeface="標楷體" pitchFamily="65" charset="-120"/>
              </a:rPr>
              <a:t>管理一個專案</a:t>
            </a:r>
            <a:r>
              <a:rPr lang="zh-TW" altLang="en-US" u="sng" dirty="0">
                <a:solidFill>
                  <a:srgbClr val="FF0000"/>
                </a:solidFill>
                <a:latin typeface="標楷體" pitchFamily="65" charset="-120"/>
                <a:ea typeface="標楷體" pitchFamily="65" charset="-120"/>
              </a:rPr>
              <a:t>需要</a:t>
            </a:r>
            <a:r>
              <a:rPr lang="zh-TW" altLang="en-US" dirty="0" smtClean="0">
                <a:solidFill>
                  <a:srgbClr val="7030A0"/>
                </a:solidFill>
                <a:latin typeface="標楷體" pitchFamily="65" charset="-120"/>
                <a:ea typeface="標楷體" pitchFamily="65" charset="-120"/>
              </a:rPr>
              <a:t>：</a:t>
            </a:r>
            <a:endParaRPr lang="en-US" altLang="zh-TW" dirty="0" smtClean="0">
              <a:solidFill>
                <a:srgbClr val="7030A0"/>
              </a:solidFill>
              <a:latin typeface="標楷體" pitchFamily="65" charset="-120"/>
              <a:ea typeface="標楷體" pitchFamily="65" charset="-120"/>
            </a:endParaRPr>
          </a:p>
          <a:p>
            <a:pPr marL="971550" lvl="1" indent="-514350" algn="l">
              <a:buFont typeface="+mj-lt"/>
              <a:buAutoNum type="arabicPeriod"/>
            </a:pPr>
            <a:r>
              <a:rPr lang="zh-TW" altLang="en-US" sz="2400" u="sng" dirty="0">
                <a:solidFill>
                  <a:srgbClr val="FF0000"/>
                </a:solidFill>
                <a:latin typeface="標楷體" pitchFamily="65" charset="-120"/>
                <a:ea typeface="標楷體" pitchFamily="65" charset="-120"/>
              </a:rPr>
              <a:t>確認專案的目的</a:t>
            </a:r>
            <a:r>
              <a:rPr lang="zh-TW" altLang="en-US" sz="2400" dirty="0">
                <a:solidFill>
                  <a:srgbClr val="007635"/>
                </a:solidFill>
                <a:latin typeface="標楷體" pitchFamily="65" charset="-120"/>
                <a:ea typeface="標楷體" pitchFamily="65" charset="-120"/>
              </a:rPr>
              <a:t>及</a:t>
            </a:r>
            <a:r>
              <a:rPr lang="zh-TW" altLang="en-US" sz="2400" u="sng" dirty="0">
                <a:solidFill>
                  <a:srgbClr val="FF0000"/>
                </a:solidFill>
                <a:latin typeface="標楷體" pitchFamily="65" charset="-120"/>
                <a:ea typeface="標楷體" pitchFamily="65" charset="-120"/>
              </a:rPr>
              <a:t>利害關係者</a:t>
            </a:r>
            <a:r>
              <a:rPr lang="zh-TW" altLang="en-US" sz="2400" dirty="0">
                <a:solidFill>
                  <a:srgbClr val="007635"/>
                </a:solidFill>
                <a:latin typeface="標楷體" pitchFamily="65" charset="-120"/>
                <a:ea typeface="標楷體" pitchFamily="65" charset="-120"/>
              </a:rPr>
              <a:t>的</a:t>
            </a:r>
            <a:r>
              <a:rPr lang="zh-TW" altLang="en-US" sz="2400" u="sng" dirty="0" smtClean="0">
                <a:solidFill>
                  <a:srgbClr val="FF0000"/>
                </a:solidFill>
                <a:latin typeface="標楷體" pitchFamily="65" charset="-120"/>
                <a:ea typeface="標楷體" pitchFamily="65" charset="-120"/>
              </a:rPr>
              <a:t>需求</a:t>
            </a:r>
            <a:endParaRPr lang="en-US" altLang="zh-TW" sz="2400" u="sng" dirty="0" smtClean="0">
              <a:solidFill>
                <a:srgbClr val="FF0000"/>
              </a:solidFill>
              <a:latin typeface="標楷體" pitchFamily="65" charset="-120"/>
              <a:ea typeface="標楷體" pitchFamily="65" charset="-120"/>
            </a:endParaRPr>
          </a:p>
          <a:p>
            <a:pPr marL="971550" lvl="1" indent="-514350" algn="l">
              <a:buFont typeface="+mj-lt"/>
              <a:buAutoNum type="arabicPeriod"/>
            </a:pPr>
            <a:r>
              <a:rPr lang="zh-TW" altLang="en-US" sz="2400" dirty="0">
                <a:solidFill>
                  <a:srgbClr val="007635"/>
                </a:solidFill>
                <a:latin typeface="標楷體" pitchFamily="65" charset="-120"/>
                <a:ea typeface="標楷體" pitchFamily="65" charset="-120"/>
              </a:rPr>
              <a:t>確立</a:t>
            </a:r>
            <a:r>
              <a:rPr lang="zh-TW" altLang="en-US" sz="2400" u="sng" dirty="0" smtClean="0">
                <a:solidFill>
                  <a:srgbClr val="FF0000"/>
                </a:solidFill>
                <a:latin typeface="標楷體" pitchFamily="65" charset="-120"/>
                <a:ea typeface="標楷體" pitchFamily="65" charset="-120"/>
              </a:rPr>
              <a:t>清楚</a:t>
            </a:r>
            <a:r>
              <a:rPr lang="zh-TW" altLang="en-US" sz="2400" dirty="0" smtClean="0">
                <a:solidFill>
                  <a:srgbClr val="007635"/>
                </a:solidFill>
                <a:latin typeface="標楷體" pitchFamily="65" charset="-120"/>
                <a:ea typeface="標楷體" pitchFamily="65" charset="-120"/>
              </a:rPr>
              <a:t>及</a:t>
            </a:r>
            <a:r>
              <a:rPr lang="zh-TW" altLang="en-US" sz="2400" u="sng" dirty="0" smtClean="0">
                <a:solidFill>
                  <a:srgbClr val="FF0000"/>
                </a:solidFill>
                <a:latin typeface="標楷體" pitchFamily="65" charset="-120"/>
                <a:ea typeface="標楷體" pitchFamily="65" charset="-120"/>
              </a:rPr>
              <a:t>可</a:t>
            </a:r>
            <a:r>
              <a:rPr lang="zh-TW" altLang="en-US" sz="2400" u="sng" dirty="0">
                <a:solidFill>
                  <a:srgbClr val="FF0000"/>
                </a:solidFill>
                <a:latin typeface="標楷體" pitchFamily="65" charset="-120"/>
                <a:ea typeface="標楷體" pitchFamily="65" charset="-120"/>
              </a:rPr>
              <a:t>達成的目標</a:t>
            </a:r>
            <a:r>
              <a:rPr lang="zh-TW" altLang="en-US" sz="2400" dirty="0">
                <a:solidFill>
                  <a:srgbClr val="007635"/>
                </a:solidFill>
                <a:latin typeface="標楷體" pitchFamily="65" charset="-120"/>
                <a:ea typeface="標楷體" pitchFamily="65" charset="-120"/>
              </a:rPr>
              <a:t>並</a:t>
            </a:r>
            <a:r>
              <a:rPr lang="zh-TW" altLang="en-US" sz="2400" u="sng" dirty="0">
                <a:solidFill>
                  <a:srgbClr val="FF0000"/>
                </a:solidFill>
                <a:latin typeface="標楷體" pitchFamily="65" charset="-120"/>
                <a:ea typeface="標楷體" pitchFamily="65" charset="-120"/>
              </a:rPr>
              <a:t>有效</a:t>
            </a:r>
            <a:r>
              <a:rPr lang="zh-TW" altLang="en-US" sz="2400" u="sng" dirty="0" smtClean="0">
                <a:solidFill>
                  <a:srgbClr val="FF0000"/>
                </a:solidFill>
                <a:latin typeface="標楷體" pitchFamily="65" charset="-120"/>
                <a:ea typeface="標楷體" pitchFamily="65" charset="-120"/>
              </a:rPr>
              <a:t>達成</a:t>
            </a:r>
            <a:endParaRPr lang="en-US" altLang="zh-TW" sz="2400" u="sng" dirty="0" smtClean="0">
              <a:solidFill>
                <a:srgbClr val="FF0000"/>
              </a:solidFill>
              <a:latin typeface="標楷體" pitchFamily="65" charset="-120"/>
              <a:ea typeface="標楷體" pitchFamily="65" charset="-120"/>
            </a:endParaRPr>
          </a:p>
          <a:p>
            <a:pPr marL="971550" lvl="1" indent="-514350" algn="l">
              <a:buFont typeface="+mj-lt"/>
              <a:buAutoNum type="arabicPeriod"/>
            </a:pPr>
            <a:r>
              <a:rPr lang="zh-TW" altLang="en-US" sz="2400" dirty="0">
                <a:solidFill>
                  <a:srgbClr val="007635"/>
                </a:solidFill>
                <a:latin typeface="標楷體" pitchFamily="65" charset="-120"/>
                <a:ea typeface="標楷體" pitchFamily="65" charset="-120"/>
              </a:rPr>
              <a:t>在專案</a:t>
            </a:r>
            <a:r>
              <a:rPr lang="zh-TW" altLang="en-US" sz="2400" u="sng" dirty="0">
                <a:solidFill>
                  <a:srgbClr val="FF0000"/>
                </a:solidFill>
                <a:latin typeface="標楷體" pitchFamily="65" charset="-120"/>
                <a:ea typeface="標楷體" pitchFamily="65" charset="-120"/>
              </a:rPr>
              <a:t>六重限制</a:t>
            </a:r>
            <a:r>
              <a:rPr lang="zh-TW" altLang="en-US" sz="2400" dirty="0" smtClean="0">
                <a:solidFill>
                  <a:srgbClr val="007635"/>
                </a:solidFill>
                <a:latin typeface="標楷體" pitchFamily="65" charset="-120"/>
                <a:ea typeface="標楷體" pitchFamily="65" charset="-120"/>
              </a:rPr>
              <a:t>下，顧及</a:t>
            </a:r>
            <a:r>
              <a:rPr lang="zh-TW" altLang="en-US" sz="2400" u="sng" dirty="0" smtClean="0">
                <a:solidFill>
                  <a:srgbClr val="FF0000"/>
                </a:solidFill>
                <a:latin typeface="標楷體" pitchFamily="65" charset="-120"/>
                <a:ea typeface="標楷體" pitchFamily="65" charset="-120"/>
              </a:rPr>
              <a:t>專案品質</a:t>
            </a:r>
            <a:r>
              <a:rPr lang="zh-TW" altLang="en-US" sz="2400" dirty="0" smtClean="0">
                <a:solidFill>
                  <a:srgbClr val="007635"/>
                </a:solidFill>
                <a:latin typeface="標楷體" pitchFamily="65" charset="-120"/>
                <a:ea typeface="標楷體" pitchFamily="65" charset="-120"/>
              </a:rPr>
              <a:t>並權衡達成專案目的及需求</a:t>
            </a:r>
            <a:endParaRPr lang="en-US" altLang="zh-TW" sz="2400" dirty="0" smtClean="0">
              <a:solidFill>
                <a:srgbClr val="007635"/>
              </a:solidFill>
              <a:latin typeface="標楷體" pitchFamily="65" charset="-120"/>
              <a:ea typeface="標楷體" pitchFamily="65" charset="-120"/>
            </a:endParaRPr>
          </a:p>
          <a:p>
            <a:pPr marL="971550" lvl="1" indent="-514350" algn="l">
              <a:buFont typeface="+mj-lt"/>
              <a:buAutoNum type="arabicPeriod"/>
            </a:pPr>
            <a:r>
              <a:rPr lang="zh-TW" altLang="en-US" sz="2400" dirty="0" smtClean="0">
                <a:solidFill>
                  <a:srgbClr val="007635"/>
                </a:solidFill>
                <a:latin typeface="標楷體" pitchFamily="65" charset="-120"/>
                <a:ea typeface="標楷體" pitchFamily="65" charset="-120"/>
              </a:rPr>
              <a:t>權衡</a:t>
            </a:r>
            <a:r>
              <a:rPr lang="zh-TW" altLang="en-US" sz="2400" u="sng" dirty="0" smtClean="0">
                <a:solidFill>
                  <a:srgbClr val="FF0000"/>
                </a:solidFill>
                <a:latin typeface="標楷體" pitchFamily="65" charset="-120"/>
                <a:ea typeface="標楷體" pitchFamily="65" charset="-120"/>
              </a:rPr>
              <a:t>技術</a:t>
            </a:r>
            <a:r>
              <a:rPr lang="zh-TW" altLang="en-US" sz="2400" dirty="0" smtClean="0">
                <a:solidFill>
                  <a:srgbClr val="007635"/>
                </a:solidFill>
                <a:latin typeface="標楷體" pitchFamily="65" charset="-120"/>
                <a:ea typeface="標楷體" pitchFamily="65" charset="-120"/>
              </a:rPr>
              <a:t>、</a:t>
            </a:r>
            <a:r>
              <a:rPr lang="zh-TW" altLang="en-US" sz="2400" u="sng" dirty="0" smtClean="0">
                <a:solidFill>
                  <a:srgbClr val="FF0000"/>
                </a:solidFill>
                <a:latin typeface="標楷體" pitchFamily="65" charset="-120"/>
                <a:ea typeface="標楷體" pitchFamily="65" charset="-120"/>
              </a:rPr>
              <a:t>規格</a:t>
            </a:r>
            <a:r>
              <a:rPr lang="zh-TW" altLang="en-US" sz="2400" dirty="0" smtClean="0">
                <a:solidFill>
                  <a:srgbClr val="007635"/>
                </a:solidFill>
                <a:latin typeface="標楷體" pitchFamily="65" charset="-120"/>
                <a:ea typeface="標楷體" pitchFamily="65" charset="-120"/>
              </a:rPr>
              <a:t>、計畫與執行可能達成方法，滿足不同利害關係者的不同需求</a:t>
            </a:r>
            <a:endParaRPr lang="zh-TW" altLang="en-US" sz="2400" dirty="0">
              <a:solidFill>
                <a:srgbClr val="007635"/>
              </a:solidFill>
              <a:latin typeface="標楷體" pitchFamily="65" charset="-120"/>
              <a:ea typeface="標楷體" pitchFamily="65" charset="-120"/>
            </a:endParaRPr>
          </a:p>
        </p:txBody>
      </p:sp>
      <p:sp>
        <p:nvSpPr>
          <p:cNvPr id="2" name="動作按鈕: 下一項 1">
            <a:hlinkClick r:id="" action="ppaction://noaction" highlightClick="1"/>
          </p:cNvPr>
          <p:cNvSpPr/>
          <p:nvPr/>
        </p:nvSpPr>
        <p:spPr>
          <a:xfrm>
            <a:off x="4899628" y="5013967"/>
            <a:ext cx="576064" cy="324036"/>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34472965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normAutofit/>
          </a:bodyPr>
          <a:lstStyle/>
          <a:p>
            <a:r>
              <a:rPr lang="zh-TW" altLang="en-US" dirty="0"/>
              <a:t>專案管理的五大流程</a:t>
            </a:r>
          </a:p>
        </p:txBody>
      </p:sp>
      <p:sp>
        <p:nvSpPr>
          <p:cNvPr id="5" name="副標題 4"/>
          <p:cNvSpPr>
            <a:spLocks noGrp="1"/>
          </p:cNvSpPr>
          <p:nvPr>
            <p:ph idx="1"/>
          </p:nvPr>
        </p:nvSpPr>
        <p:spPr/>
        <p:txBody>
          <a:bodyPr>
            <a:normAutofit/>
          </a:bodyPr>
          <a:lstStyle/>
          <a:p>
            <a:pPr algn="l"/>
            <a:r>
              <a:rPr lang="zh-TW" altLang="en-US" sz="2000" dirty="0" smtClean="0">
                <a:solidFill>
                  <a:schemeClr val="accent4">
                    <a:lumMod val="75000"/>
                  </a:schemeClr>
                </a:solidFill>
                <a:latin typeface="標楷體" pitchFamily="65" charset="-120"/>
                <a:ea typeface="標楷體" pitchFamily="65" charset="-120"/>
              </a:rPr>
              <a:t>專案五大流程如同戴明所提倡的</a:t>
            </a:r>
            <a:r>
              <a:rPr lang="en-US" altLang="zh-TW" sz="2000" u="sng" dirty="0" smtClean="0">
                <a:solidFill>
                  <a:srgbClr val="FF0000"/>
                </a:solidFill>
                <a:latin typeface="Comic Sans MS" pitchFamily="66" charset="0"/>
                <a:ea typeface="標楷體" pitchFamily="65" charset="-120"/>
              </a:rPr>
              <a:t>PDCA</a:t>
            </a:r>
            <a:r>
              <a:rPr lang="zh-TW" altLang="en-US" sz="2000" dirty="0" smtClean="0">
                <a:solidFill>
                  <a:schemeClr val="accent4">
                    <a:lumMod val="75000"/>
                  </a:schemeClr>
                </a:solidFill>
                <a:latin typeface="標楷體" pitchFamily="65" charset="-120"/>
                <a:ea typeface="標楷體" pitchFamily="65" charset="-120"/>
              </a:rPr>
              <a:t>循環</a:t>
            </a:r>
            <a:endParaRPr lang="en-US" altLang="zh-TW" sz="2000" dirty="0" smtClean="0">
              <a:solidFill>
                <a:schemeClr val="accent4">
                  <a:lumMod val="75000"/>
                </a:schemeClr>
              </a:solidFill>
              <a:latin typeface="標楷體" pitchFamily="65" charset="-120"/>
              <a:ea typeface="標楷體" pitchFamily="65" charset="-120"/>
            </a:endParaRPr>
          </a:p>
          <a:p>
            <a:pPr marL="457200" indent="-457200" algn="l">
              <a:buFont typeface="Arial" pitchFamily="34" charset="0"/>
              <a:buChar char="•"/>
            </a:pPr>
            <a:r>
              <a:rPr lang="en-US" altLang="zh-TW" sz="2000" u="sng" dirty="0" smtClean="0">
                <a:solidFill>
                  <a:srgbClr val="FF0000"/>
                </a:solidFill>
                <a:latin typeface="Comic Sans MS" pitchFamily="66" charset="0"/>
                <a:ea typeface="標楷體" pitchFamily="65" charset="-120"/>
              </a:rPr>
              <a:t>Initiating</a:t>
            </a:r>
            <a:r>
              <a:rPr lang="zh-TW" altLang="en-US" sz="2000" u="sng" dirty="0" smtClean="0">
                <a:solidFill>
                  <a:srgbClr val="FF0000"/>
                </a:solidFill>
                <a:latin typeface="標楷體" pitchFamily="65" charset="-120"/>
                <a:ea typeface="標楷體" pitchFamily="65" charset="-120"/>
              </a:rPr>
              <a:t>起始</a:t>
            </a:r>
            <a:endParaRPr lang="en-US" altLang="zh-TW" sz="2000" u="sng" dirty="0" smtClean="0">
              <a:solidFill>
                <a:srgbClr val="FF0000"/>
              </a:solidFill>
              <a:latin typeface="標楷體" pitchFamily="65" charset="-120"/>
              <a:ea typeface="標楷體" pitchFamily="65" charset="-120"/>
            </a:endParaRPr>
          </a:p>
          <a:p>
            <a:pPr marL="457200" indent="-457200" algn="l">
              <a:buFont typeface="Arial" pitchFamily="34" charset="0"/>
              <a:buChar char="•"/>
            </a:pPr>
            <a:r>
              <a:rPr lang="en-US" altLang="zh-TW" sz="2000" u="sng" dirty="0" smtClean="0">
                <a:solidFill>
                  <a:srgbClr val="FF0000"/>
                </a:solidFill>
                <a:latin typeface="Comic Sans MS" pitchFamily="66" charset="0"/>
                <a:ea typeface="標楷體" pitchFamily="65" charset="-120"/>
              </a:rPr>
              <a:t>Planning</a:t>
            </a:r>
            <a:r>
              <a:rPr lang="zh-TW" altLang="en-US" sz="2000" u="sng" dirty="0" smtClean="0">
                <a:solidFill>
                  <a:srgbClr val="FF0000"/>
                </a:solidFill>
                <a:latin typeface="標楷體" pitchFamily="65" charset="-120"/>
                <a:ea typeface="標楷體" pitchFamily="65" charset="-120"/>
              </a:rPr>
              <a:t>規劃</a:t>
            </a:r>
            <a:r>
              <a:rPr lang="zh-TW" altLang="en-US" sz="2000" dirty="0" smtClean="0">
                <a:solidFill>
                  <a:schemeClr val="accent4">
                    <a:lumMod val="75000"/>
                  </a:schemeClr>
                </a:solidFill>
                <a:latin typeface="標楷體" pitchFamily="65" charset="-120"/>
                <a:ea typeface="標楷體" pitchFamily="65" charset="-120"/>
              </a:rPr>
              <a:t>        對應</a:t>
            </a:r>
            <a:r>
              <a:rPr lang="en-US" altLang="zh-TW" sz="2000" dirty="0" smtClean="0">
                <a:solidFill>
                  <a:schemeClr val="accent4">
                    <a:lumMod val="75000"/>
                  </a:schemeClr>
                </a:solidFill>
                <a:latin typeface="Comic Sans MS" pitchFamily="66" charset="0"/>
                <a:ea typeface="標楷體" pitchFamily="65" charset="-120"/>
              </a:rPr>
              <a:t>Plan</a:t>
            </a:r>
          </a:p>
          <a:p>
            <a:pPr marL="457200" indent="-457200" algn="l">
              <a:buFont typeface="Arial" pitchFamily="34" charset="0"/>
              <a:buChar char="•"/>
            </a:pPr>
            <a:r>
              <a:rPr lang="en-US" altLang="zh-TW" sz="2000" u="sng" dirty="0" smtClean="0">
                <a:solidFill>
                  <a:srgbClr val="FF0000"/>
                </a:solidFill>
                <a:latin typeface="Comic Sans MS" pitchFamily="66" charset="0"/>
                <a:ea typeface="標楷體" pitchFamily="65" charset="-120"/>
              </a:rPr>
              <a:t>Executing</a:t>
            </a:r>
            <a:r>
              <a:rPr lang="zh-TW" altLang="en-US" sz="2000" u="sng" dirty="0" smtClean="0">
                <a:solidFill>
                  <a:srgbClr val="FF0000"/>
                </a:solidFill>
                <a:latin typeface="標楷體" pitchFamily="65" charset="-120"/>
                <a:ea typeface="標楷體" pitchFamily="65" charset="-120"/>
              </a:rPr>
              <a:t>執行</a:t>
            </a:r>
            <a:r>
              <a:rPr lang="zh-TW" altLang="en-US" sz="2000" dirty="0" smtClean="0">
                <a:solidFill>
                  <a:schemeClr val="accent4">
                    <a:lumMod val="75000"/>
                  </a:schemeClr>
                </a:solidFill>
                <a:latin typeface="標楷體" pitchFamily="65" charset="-120"/>
                <a:ea typeface="標楷體" pitchFamily="65" charset="-120"/>
              </a:rPr>
              <a:t>      對應</a:t>
            </a:r>
            <a:r>
              <a:rPr lang="en-US" altLang="zh-TW" sz="2000" dirty="0" smtClean="0">
                <a:solidFill>
                  <a:schemeClr val="accent4">
                    <a:lumMod val="75000"/>
                  </a:schemeClr>
                </a:solidFill>
                <a:latin typeface="Comic Sans MS" pitchFamily="66" charset="0"/>
                <a:ea typeface="標楷體" pitchFamily="65" charset="-120"/>
              </a:rPr>
              <a:t>Do</a:t>
            </a:r>
          </a:p>
          <a:p>
            <a:pPr marL="457200" indent="-457200" algn="l">
              <a:buFont typeface="Arial" pitchFamily="34" charset="0"/>
              <a:buChar char="•"/>
            </a:pPr>
            <a:r>
              <a:rPr lang="en-US" altLang="zh-TW" sz="2000" u="sng" dirty="0" smtClean="0">
                <a:solidFill>
                  <a:srgbClr val="FF0000"/>
                </a:solidFill>
                <a:latin typeface="Comic Sans MS" pitchFamily="66" charset="0"/>
                <a:ea typeface="標楷體" pitchFamily="65" charset="-120"/>
              </a:rPr>
              <a:t>Monitoring &amp; Controlling</a:t>
            </a:r>
            <a:r>
              <a:rPr lang="zh-TW" altLang="en-US" sz="2000" u="sng" dirty="0" smtClean="0">
                <a:solidFill>
                  <a:srgbClr val="FF0000"/>
                </a:solidFill>
                <a:latin typeface="標楷體" pitchFamily="65" charset="-120"/>
                <a:ea typeface="標楷體" pitchFamily="65" charset="-120"/>
              </a:rPr>
              <a:t>監控</a:t>
            </a:r>
            <a:r>
              <a:rPr lang="zh-TW" altLang="en-US" sz="2000" dirty="0" smtClean="0">
                <a:solidFill>
                  <a:schemeClr val="accent4">
                    <a:lumMod val="75000"/>
                  </a:schemeClr>
                </a:solidFill>
                <a:latin typeface="標楷體" pitchFamily="65" charset="-120"/>
                <a:ea typeface="標楷體" pitchFamily="65" charset="-120"/>
              </a:rPr>
              <a:t>     對應</a:t>
            </a:r>
            <a:r>
              <a:rPr lang="en-US" altLang="zh-TW" sz="2000" dirty="0" smtClean="0">
                <a:solidFill>
                  <a:schemeClr val="accent4">
                    <a:lumMod val="75000"/>
                  </a:schemeClr>
                </a:solidFill>
                <a:latin typeface="Comic Sans MS" pitchFamily="66" charset="0"/>
                <a:ea typeface="標楷體" pitchFamily="65" charset="-120"/>
              </a:rPr>
              <a:t>Check</a:t>
            </a:r>
            <a:r>
              <a:rPr lang="zh-TW" altLang="en-US" sz="2000" dirty="0" smtClean="0">
                <a:solidFill>
                  <a:schemeClr val="accent4">
                    <a:lumMod val="75000"/>
                  </a:schemeClr>
                </a:solidFill>
                <a:latin typeface="標楷體" pitchFamily="65" charset="-120"/>
                <a:ea typeface="標楷體" pitchFamily="65" charset="-120"/>
              </a:rPr>
              <a:t>與</a:t>
            </a:r>
            <a:r>
              <a:rPr lang="en-US" altLang="zh-TW" sz="2000" dirty="0" smtClean="0">
                <a:solidFill>
                  <a:schemeClr val="accent4">
                    <a:lumMod val="75000"/>
                  </a:schemeClr>
                </a:solidFill>
                <a:latin typeface="Comic Sans MS" pitchFamily="66" charset="0"/>
                <a:ea typeface="標楷體" pitchFamily="65" charset="-120"/>
              </a:rPr>
              <a:t>Action</a:t>
            </a:r>
          </a:p>
          <a:p>
            <a:pPr marL="457200" indent="-457200" algn="l">
              <a:buFont typeface="Arial" pitchFamily="34" charset="0"/>
              <a:buChar char="•"/>
            </a:pPr>
            <a:r>
              <a:rPr lang="en-US" altLang="zh-TW" sz="2000" u="sng" dirty="0" smtClean="0">
                <a:solidFill>
                  <a:srgbClr val="FF0000"/>
                </a:solidFill>
                <a:latin typeface="Comic Sans MS" pitchFamily="66" charset="0"/>
                <a:ea typeface="標楷體" pitchFamily="65" charset="-120"/>
              </a:rPr>
              <a:t>Closing</a:t>
            </a:r>
            <a:r>
              <a:rPr lang="zh-TW" altLang="en-US" sz="2000" u="sng" dirty="0" smtClean="0">
                <a:solidFill>
                  <a:srgbClr val="FF0000"/>
                </a:solidFill>
                <a:latin typeface="標楷體" pitchFamily="65" charset="-120"/>
                <a:ea typeface="標楷體" pitchFamily="65" charset="-120"/>
              </a:rPr>
              <a:t>結束</a:t>
            </a:r>
            <a:endParaRPr lang="zh-TW" altLang="en-US" sz="2000" u="sng" dirty="0">
              <a:solidFill>
                <a:srgbClr val="FF0000"/>
              </a:solidFill>
              <a:latin typeface="標楷體" pitchFamily="65" charset="-120"/>
              <a:ea typeface="標楷體" pitchFamily="65" charset="-120"/>
            </a:endParaRPr>
          </a:p>
        </p:txBody>
      </p:sp>
      <p:cxnSp>
        <p:nvCxnSpPr>
          <p:cNvPr id="8" name="直線單箭頭接點 7"/>
          <p:cNvCxnSpPr/>
          <p:nvPr/>
        </p:nvCxnSpPr>
        <p:spPr>
          <a:xfrm>
            <a:off x="2803584" y="2537298"/>
            <a:ext cx="495672" cy="0"/>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cxnSp>
        <p:nvCxnSpPr>
          <p:cNvPr id="11" name="直線單箭頭接點 10"/>
          <p:cNvCxnSpPr/>
          <p:nvPr/>
        </p:nvCxnSpPr>
        <p:spPr>
          <a:xfrm>
            <a:off x="2833411" y="2924944"/>
            <a:ext cx="512440" cy="0"/>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cxnSp>
        <p:nvCxnSpPr>
          <p:cNvPr id="12" name="直線單箭頭接點 11"/>
          <p:cNvCxnSpPr/>
          <p:nvPr/>
        </p:nvCxnSpPr>
        <p:spPr>
          <a:xfrm>
            <a:off x="4427984" y="3284984"/>
            <a:ext cx="513372" cy="0"/>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sp>
        <p:nvSpPr>
          <p:cNvPr id="18" name="矩形 17"/>
          <p:cNvSpPr/>
          <p:nvPr/>
        </p:nvSpPr>
        <p:spPr>
          <a:xfrm>
            <a:off x="5469743" y="1108168"/>
            <a:ext cx="3600400" cy="2016224"/>
          </a:xfrm>
          <a:prstGeom prst="rect">
            <a:avLst/>
          </a:prstGeom>
          <a:solidFill>
            <a:srgbClr val="16D20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19" name="矩形 18"/>
          <p:cNvSpPr/>
          <p:nvPr/>
        </p:nvSpPr>
        <p:spPr>
          <a:xfrm>
            <a:off x="5593666" y="1200070"/>
            <a:ext cx="648072" cy="432048"/>
          </a:xfrm>
          <a:prstGeom prst="rect">
            <a:avLst/>
          </a:prstGeom>
          <a:solidFill>
            <a:srgbClr val="663300"/>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zh-TW" altLang="en-US" dirty="0" smtClean="0"/>
              <a:t>起始</a:t>
            </a:r>
            <a:endParaRPr lang="zh-TW" altLang="en-US" dirty="0"/>
          </a:p>
        </p:txBody>
      </p:sp>
      <p:sp>
        <p:nvSpPr>
          <p:cNvPr id="20" name="矩形 19"/>
          <p:cNvSpPr/>
          <p:nvPr/>
        </p:nvSpPr>
        <p:spPr>
          <a:xfrm>
            <a:off x="6385754" y="1739664"/>
            <a:ext cx="720080" cy="432048"/>
          </a:xfrm>
          <a:prstGeom prst="rect">
            <a:avLst/>
          </a:prstGeom>
          <a:solidFill>
            <a:srgbClr val="FF0000"/>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zh-TW" altLang="en-US" dirty="0" smtClean="0"/>
              <a:t>規劃</a:t>
            </a:r>
            <a:endParaRPr lang="zh-TW" altLang="en-US" dirty="0"/>
          </a:p>
        </p:txBody>
      </p:sp>
      <p:sp>
        <p:nvSpPr>
          <p:cNvPr id="21" name="矩形 20"/>
          <p:cNvSpPr/>
          <p:nvPr/>
        </p:nvSpPr>
        <p:spPr>
          <a:xfrm>
            <a:off x="7376237" y="2140788"/>
            <a:ext cx="677944" cy="396510"/>
          </a:xfrm>
          <a:prstGeom prst="rect">
            <a:avLst/>
          </a:prstGeom>
          <a:solidFill>
            <a:srgbClr val="7030A0"/>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zh-TW" altLang="en-US" dirty="0" smtClean="0"/>
              <a:t>執行</a:t>
            </a:r>
            <a:endParaRPr lang="zh-TW" altLang="en-US" dirty="0"/>
          </a:p>
        </p:txBody>
      </p:sp>
      <p:sp>
        <p:nvSpPr>
          <p:cNvPr id="22" name="矩形 21"/>
          <p:cNvSpPr/>
          <p:nvPr/>
        </p:nvSpPr>
        <p:spPr>
          <a:xfrm>
            <a:off x="8198197" y="2658716"/>
            <a:ext cx="648072" cy="423664"/>
          </a:xfrm>
          <a:prstGeom prst="rect">
            <a:avLst/>
          </a:prstGeom>
          <a:solidFill>
            <a:srgbClr val="F21AB4"/>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zh-TW" altLang="en-US" dirty="0" smtClean="0"/>
              <a:t>結束</a:t>
            </a:r>
            <a:endParaRPr lang="zh-TW" altLang="en-US" dirty="0"/>
          </a:p>
        </p:txBody>
      </p:sp>
      <p:cxnSp>
        <p:nvCxnSpPr>
          <p:cNvPr id="28" name="直線接點 27"/>
          <p:cNvCxnSpPr>
            <a:stCxn id="19" idx="2"/>
          </p:cNvCxnSpPr>
          <p:nvPr/>
        </p:nvCxnSpPr>
        <p:spPr>
          <a:xfrm>
            <a:off x="5917702" y="1632118"/>
            <a:ext cx="0" cy="32357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單箭頭接點 29"/>
          <p:cNvCxnSpPr/>
          <p:nvPr/>
        </p:nvCxnSpPr>
        <p:spPr>
          <a:xfrm>
            <a:off x="5917702" y="1931280"/>
            <a:ext cx="468052"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直線接點 31"/>
          <p:cNvCxnSpPr>
            <a:stCxn id="20" idx="2"/>
          </p:cNvCxnSpPr>
          <p:nvPr/>
        </p:nvCxnSpPr>
        <p:spPr>
          <a:xfrm>
            <a:off x="6745794" y="2171712"/>
            <a:ext cx="0" cy="14401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直線單箭頭接點 34"/>
          <p:cNvCxnSpPr/>
          <p:nvPr/>
        </p:nvCxnSpPr>
        <p:spPr>
          <a:xfrm>
            <a:off x="6745794" y="2320530"/>
            <a:ext cx="6182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直線接點 36"/>
          <p:cNvCxnSpPr>
            <a:stCxn id="21" idx="2"/>
          </p:cNvCxnSpPr>
          <p:nvPr/>
        </p:nvCxnSpPr>
        <p:spPr>
          <a:xfrm>
            <a:off x="7715209" y="2537298"/>
            <a:ext cx="0" cy="33325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直線單箭頭接點 38"/>
          <p:cNvCxnSpPr/>
          <p:nvPr/>
        </p:nvCxnSpPr>
        <p:spPr>
          <a:xfrm>
            <a:off x="7715209" y="2870548"/>
            <a:ext cx="482988"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1" name="直線接點 40"/>
          <p:cNvCxnSpPr/>
          <p:nvPr/>
        </p:nvCxnSpPr>
        <p:spPr>
          <a:xfrm flipV="1">
            <a:off x="7735639" y="1982146"/>
            <a:ext cx="0" cy="16178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直線單箭頭接點 42"/>
          <p:cNvCxnSpPr/>
          <p:nvPr/>
        </p:nvCxnSpPr>
        <p:spPr>
          <a:xfrm flipH="1">
            <a:off x="7138507" y="1982146"/>
            <a:ext cx="597132"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4" name="文字方塊 43"/>
          <p:cNvSpPr txBox="1"/>
          <p:nvPr/>
        </p:nvSpPr>
        <p:spPr>
          <a:xfrm>
            <a:off x="7553264" y="1592726"/>
            <a:ext cx="652783" cy="338554"/>
          </a:xfrm>
          <a:prstGeom prst="rect">
            <a:avLst/>
          </a:prstGeom>
          <a:noFill/>
        </p:spPr>
        <p:txBody>
          <a:bodyPr wrap="square" rtlCol="0">
            <a:spAutoFit/>
          </a:bodyPr>
          <a:lstStyle/>
          <a:p>
            <a:r>
              <a:rPr lang="zh-TW" altLang="en-US" sz="1600" dirty="0">
                <a:latin typeface="標楷體" pitchFamily="65" charset="-120"/>
                <a:ea typeface="標楷體" pitchFamily="65" charset="-120"/>
              </a:rPr>
              <a:t>監控</a:t>
            </a:r>
          </a:p>
        </p:txBody>
      </p:sp>
      <p:graphicFrame>
        <p:nvGraphicFramePr>
          <p:cNvPr id="45" name="資料庫圖表 44"/>
          <p:cNvGraphicFramePr/>
          <p:nvPr>
            <p:extLst>
              <p:ext uri="{D42A27DB-BD31-4B8C-83A1-F6EECF244321}">
                <p14:modId xmlns:p14="http://schemas.microsoft.com/office/powerpoint/2010/main" val="4005039435"/>
              </p:ext>
            </p:extLst>
          </p:nvPr>
        </p:nvGraphicFramePr>
        <p:xfrm>
          <a:off x="539552" y="4149080"/>
          <a:ext cx="8064895" cy="23920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6" name="文字方塊 45"/>
          <p:cNvSpPr txBox="1"/>
          <p:nvPr/>
        </p:nvSpPr>
        <p:spPr>
          <a:xfrm>
            <a:off x="5776043" y="4191471"/>
            <a:ext cx="3168352" cy="923330"/>
          </a:xfrm>
          <a:prstGeom prst="rect">
            <a:avLst/>
          </a:prstGeom>
          <a:noFill/>
        </p:spPr>
        <p:txBody>
          <a:bodyPr wrap="square" rtlCol="0">
            <a:spAutoFit/>
          </a:bodyPr>
          <a:lstStyle/>
          <a:p>
            <a:pPr marL="285750" indent="-285750">
              <a:buFont typeface="Wingdings" pitchFamily="2" charset="2"/>
              <a:buChar char="ü"/>
            </a:pPr>
            <a:r>
              <a:rPr lang="en-US" altLang="zh-TW" b="1" u="sng" dirty="0" smtClean="0">
                <a:latin typeface="Comic Sans MS" pitchFamily="66" charset="0"/>
                <a:ea typeface="標楷體" pitchFamily="65" charset="-120"/>
              </a:rPr>
              <a:t>Plan</a:t>
            </a:r>
            <a:r>
              <a:rPr lang="en-US" altLang="zh-TW" b="1" u="sng" dirty="0" smtClean="0">
                <a:latin typeface="標楷體" pitchFamily="65" charset="-120"/>
                <a:ea typeface="標楷體" pitchFamily="65" charset="-120"/>
              </a:rPr>
              <a:t> </a:t>
            </a:r>
            <a:r>
              <a:rPr lang="zh-TW" altLang="en-US" b="1" u="sng" dirty="0" smtClean="0">
                <a:latin typeface="標楷體" pitchFamily="65" charset="-120"/>
                <a:ea typeface="標楷體" pitchFamily="65" charset="-120"/>
              </a:rPr>
              <a:t>計劃</a:t>
            </a:r>
            <a:endParaRPr lang="en-US" altLang="zh-TW" b="1" u="sng" dirty="0" smtClean="0">
              <a:latin typeface="標楷體" pitchFamily="65" charset="-120"/>
              <a:ea typeface="標楷體" pitchFamily="65" charset="-120"/>
            </a:endParaRPr>
          </a:p>
          <a:p>
            <a:r>
              <a:rPr lang="zh-TW" altLang="en-US" dirty="0">
                <a:latin typeface="標楷體" pitchFamily="65" charset="-120"/>
                <a:ea typeface="標楷體" pitchFamily="65" charset="-120"/>
              </a:rPr>
              <a:t>規劃一個可以使製造流程更好的執行計畫</a:t>
            </a:r>
          </a:p>
        </p:txBody>
      </p:sp>
      <p:sp>
        <p:nvSpPr>
          <p:cNvPr id="48" name="文字方塊 47"/>
          <p:cNvSpPr txBox="1"/>
          <p:nvPr/>
        </p:nvSpPr>
        <p:spPr>
          <a:xfrm>
            <a:off x="5908032" y="5733256"/>
            <a:ext cx="2723823" cy="646331"/>
          </a:xfrm>
          <a:prstGeom prst="rect">
            <a:avLst/>
          </a:prstGeom>
          <a:noFill/>
        </p:spPr>
        <p:txBody>
          <a:bodyPr wrap="none" rtlCol="0">
            <a:spAutoFit/>
          </a:bodyPr>
          <a:lstStyle/>
          <a:p>
            <a:pPr marL="285750" indent="-285750">
              <a:buFont typeface="Wingdings" pitchFamily="2" charset="2"/>
              <a:buChar char="ü"/>
            </a:pPr>
            <a:r>
              <a:rPr lang="en-US" altLang="zh-TW" b="1" u="sng" dirty="0" smtClean="0">
                <a:latin typeface="Comic Sans MS" pitchFamily="66" charset="0"/>
              </a:rPr>
              <a:t>Do</a:t>
            </a:r>
            <a:r>
              <a:rPr lang="en-US" altLang="zh-TW" b="1" u="sng" dirty="0" smtClean="0"/>
              <a:t> </a:t>
            </a:r>
            <a:r>
              <a:rPr lang="zh-TW" altLang="en-US" b="1" u="sng" dirty="0" smtClean="0"/>
              <a:t>執行</a:t>
            </a:r>
            <a:endParaRPr lang="en-US" altLang="zh-TW" b="1" u="sng" dirty="0" smtClean="0"/>
          </a:p>
          <a:p>
            <a:r>
              <a:rPr lang="zh-TW" altLang="en-US" dirty="0">
                <a:latin typeface="標楷體" pitchFamily="65" charset="-120"/>
                <a:ea typeface="標楷體" pitchFamily="65" charset="-120"/>
              </a:rPr>
              <a:t>執行計畫上所明示的事項</a:t>
            </a:r>
          </a:p>
        </p:txBody>
      </p:sp>
      <p:sp>
        <p:nvSpPr>
          <p:cNvPr id="49" name="文字方塊 48"/>
          <p:cNvSpPr txBox="1"/>
          <p:nvPr/>
        </p:nvSpPr>
        <p:spPr>
          <a:xfrm>
            <a:off x="332844" y="4365104"/>
            <a:ext cx="3168351" cy="1200329"/>
          </a:xfrm>
          <a:prstGeom prst="rect">
            <a:avLst/>
          </a:prstGeom>
          <a:noFill/>
        </p:spPr>
        <p:txBody>
          <a:bodyPr wrap="square" rtlCol="0">
            <a:spAutoFit/>
          </a:bodyPr>
          <a:lstStyle/>
          <a:p>
            <a:pPr marL="285750" indent="-285750">
              <a:buFont typeface="Wingdings" pitchFamily="2" charset="2"/>
              <a:buChar char="ü"/>
            </a:pPr>
            <a:r>
              <a:rPr lang="en-US" altLang="zh-TW" b="1" u="sng" dirty="0" smtClean="0">
                <a:latin typeface="Comic Sans MS" pitchFamily="66" charset="0"/>
                <a:ea typeface="標楷體" pitchFamily="65" charset="-120"/>
              </a:rPr>
              <a:t>Action</a:t>
            </a:r>
            <a:r>
              <a:rPr lang="en-US" altLang="zh-TW" b="1" u="sng" dirty="0" smtClean="0">
                <a:latin typeface="標楷體" pitchFamily="65" charset="-120"/>
                <a:ea typeface="標楷體" pitchFamily="65" charset="-120"/>
              </a:rPr>
              <a:t> </a:t>
            </a:r>
            <a:r>
              <a:rPr lang="zh-TW" altLang="en-US" b="1" u="sng" dirty="0" smtClean="0">
                <a:latin typeface="標楷體" pitchFamily="65" charset="-120"/>
                <a:ea typeface="標楷體" pitchFamily="65" charset="-120"/>
              </a:rPr>
              <a:t>修正行動</a:t>
            </a:r>
            <a:r>
              <a:rPr lang="en-US" altLang="zh-TW" b="1" u="sng" dirty="0" smtClean="0">
                <a:latin typeface="標楷體" pitchFamily="65" charset="-120"/>
                <a:ea typeface="標楷體" pitchFamily="65" charset="-120"/>
              </a:rPr>
              <a:t>/</a:t>
            </a:r>
            <a:r>
              <a:rPr lang="zh-TW" altLang="en-US" b="1" u="sng" dirty="0" smtClean="0">
                <a:latin typeface="標楷體" pitchFamily="65" charset="-120"/>
                <a:ea typeface="標楷體" pitchFamily="65" charset="-120"/>
              </a:rPr>
              <a:t>標準化</a:t>
            </a:r>
            <a:endParaRPr lang="en-US" altLang="zh-TW" b="1" u="sng" dirty="0" smtClean="0">
              <a:latin typeface="標楷體" pitchFamily="65" charset="-120"/>
              <a:ea typeface="標楷體" pitchFamily="65" charset="-120"/>
            </a:endParaRPr>
          </a:p>
          <a:p>
            <a:r>
              <a:rPr lang="zh-TW" altLang="en-US" dirty="0" smtClean="0">
                <a:latin typeface="標楷體" pitchFamily="65" charset="-120"/>
                <a:ea typeface="標楷體" pitchFamily="65" charset="-120"/>
              </a:rPr>
              <a:t>將有效</a:t>
            </a:r>
            <a:r>
              <a:rPr lang="zh-TW" altLang="en-US" dirty="0">
                <a:latin typeface="標楷體" pitchFamily="65" charset="-120"/>
                <a:ea typeface="標楷體" pitchFamily="65" charset="-120"/>
              </a:rPr>
              <a:t>的改善對策加以標準化或將所確認的結果轉化為下一個改善的計劃事項</a:t>
            </a:r>
          </a:p>
        </p:txBody>
      </p:sp>
      <p:sp>
        <p:nvSpPr>
          <p:cNvPr id="50" name="文字方塊 49"/>
          <p:cNvSpPr txBox="1"/>
          <p:nvPr/>
        </p:nvSpPr>
        <p:spPr>
          <a:xfrm>
            <a:off x="405697" y="5733256"/>
            <a:ext cx="3022643" cy="923330"/>
          </a:xfrm>
          <a:prstGeom prst="rect">
            <a:avLst/>
          </a:prstGeom>
          <a:noFill/>
        </p:spPr>
        <p:txBody>
          <a:bodyPr wrap="square" rtlCol="0">
            <a:spAutoFit/>
          </a:bodyPr>
          <a:lstStyle/>
          <a:p>
            <a:pPr marL="285750" indent="-285750">
              <a:buFont typeface="Wingdings" pitchFamily="2" charset="2"/>
              <a:buChar char="ü"/>
            </a:pPr>
            <a:r>
              <a:rPr lang="en-US" altLang="zh-TW" b="1" u="sng" dirty="0" smtClean="0">
                <a:latin typeface="Comic Sans MS" pitchFamily="66" charset="0"/>
              </a:rPr>
              <a:t>Check</a:t>
            </a:r>
            <a:r>
              <a:rPr lang="zh-TW" altLang="en-US" b="1" u="sng" dirty="0" smtClean="0"/>
              <a:t>確認</a:t>
            </a:r>
            <a:endParaRPr lang="en-US" altLang="zh-TW" b="1" u="sng" dirty="0" smtClean="0"/>
          </a:p>
          <a:p>
            <a:r>
              <a:rPr lang="zh-TW" altLang="en-US" dirty="0">
                <a:latin typeface="標楷體" pitchFamily="65" charset="-120"/>
                <a:ea typeface="標楷體" pitchFamily="65" charset="-120"/>
              </a:rPr>
              <a:t>確認執行後的結果並思考</a:t>
            </a:r>
            <a:r>
              <a:rPr lang="zh-TW" altLang="en-US" dirty="0" smtClean="0">
                <a:latin typeface="標楷體" pitchFamily="65" charset="-120"/>
                <a:ea typeface="標楷體" pitchFamily="65" charset="-120"/>
              </a:rPr>
              <a:t>前後的差異性</a:t>
            </a:r>
            <a:endParaRPr lang="zh-TW" altLang="en-US" dirty="0">
              <a:latin typeface="標楷體" pitchFamily="65" charset="-120"/>
              <a:ea typeface="標楷體" pitchFamily="65" charset="-120"/>
            </a:endParaRPr>
          </a:p>
        </p:txBody>
      </p:sp>
    </p:spTree>
    <p:extLst>
      <p:ext uri="{BB962C8B-B14F-4D97-AF65-F5344CB8AC3E}">
        <p14:creationId xmlns:p14="http://schemas.microsoft.com/office/powerpoint/2010/main" val="25559359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投影片編號版面配置區 4"/>
          <p:cNvSpPr txBox="1">
            <a:spLocks noGrp="1"/>
          </p:cNvSpPr>
          <p:nvPr/>
        </p:nvSpPr>
        <p:spPr bwMode="auto">
          <a:xfrm>
            <a:off x="6816725" y="6237288"/>
            <a:ext cx="2193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kumimoji="1" sz="2000" b="1">
                <a:solidFill>
                  <a:schemeClr val="tx1"/>
                </a:solidFill>
                <a:latin typeface="Times New Roman" pitchFamily="18" charset="0"/>
                <a:ea typeface="新細明體" pitchFamily="18" charset="-120"/>
              </a:defRPr>
            </a:lvl1pPr>
            <a:lvl2pPr marL="742950" indent="-285750" eaLnBrk="0" hangingPunct="0">
              <a:defRPr kumimoji="1" sz="2000" b="1">
                <a:solidFill>
                  <a:schemeClr val="tx1"/>
                </a:solidFill>
                <a:latin typeface="Times New Roman" pitchFamily="18" charset="0"/>
                <a:ea typeface="新細明體" pitchFamily="18" charset="-120"/>
              </a:defRPr>
            </a:lvl2pPr>
            <a:lvl3pPr marL="1143000" indent="-228600" eaLnBrk="0" hangingPunct="0">
              <a:defRPr kumimoji="1" sz="2000" b="1">
                <a:solidFill>
                  <a:schemeClr val="tx1"/>
                </a:solidFill>
                <a:latin typeface="Times New Roman" pitchFamily="18" charset="0"/>
                <a:ea typeface="新細明體" pitchFamily="18" charset="-120"/>
              </a:defRPr>
            </a:lvl3pPr>
            <a:lvl4pPr marL="1600200" indent="-228600" eaLnBrk="0" hangingPunct="0">
              <a:defRPr kumimoji="1" sz="2000" b="1">
                <a:solidFill>
                  <a:schemeClr val="tx1"/>
                </a:solidFill>
                <a:latin typeface="Times New Roman" pitchFamily="18" charset="0"/>
                <a:ea typeface="新細明體" pitchFamily="18" charset="-120"/>
              </a:defRPr>
            </a:lvl4pPr>
            <a:lvl5pPr marL="2057400" indent="-228600" eaLnBrk="0" hangingPunct="0">
              <a:defRPr kumimoji="1" sz="2000" b="1">
                <a:solidFill>
                  <a:schemeClr val="tx1"/>
                </a:solidFill>
                <a:latin typeface="Times New Roman" pitchFamily="18" charset="0"/>
                <a:ea typeface="新細明體" pitchFamily="18" charset="-120"/>
              </a:defRPr>
            </a:lvl5pPr>
            <a:lvl6pPr marL="2514600" indent="-228600" eaLnBrk="0" fontAlgn="base" hangingPunct="0">
              <a:spcBef>
                <a:spcPct val="0"/>
              </a:spcBef>
              <a:spcAft>
                <a:spcPct val="0"/>
              </a:spcAft>
              <a:defRPr kumimoji="1" sz="2000" b="1">
                <a:solidFill>
                  <a:schemeClr val="tx1"/>
                </a:solidFill>
                <a:latin typeface="Times New Roman" pitchFamily="18" charset="0"/>
                <a:ea typeface="新細明體" pitchFamily="18" charset="-120"/>
              </a:defRPr>
            </a:lvl6pPr>
            <a:lvl7pPr marL="2971800" indent="-228600" eaLnBrk="0" fontAlgn="base" hangingPunct="0">
              <a:spcBef>
                <a:spcPct val="0"/>
              </a:spcBef>
              <a:spcAft>
                <a:spcPct val="0"/>
              </a:spcAft>
              <a:defRPr kumimoji="1" sz="2000" b="1">
                <a:solidFill>
                  <a:schemeClr val="tx1"/>
                </a:solidFill>
                <a:latin typeface="Times New Roman" pitchFamily="18" charset="0"/>
                <a:ea typeface="新細明體" pitchFamily="18" charset="-120"/>
              </a:defRPr>
            </a:lvl7pPr>
            <a:lvl8pPr marL="3429000" indent="-228600" eaLnBrk="0" fontAlgn="base" hangingPunct="0">
              <a:spcBef>
                <a:spcPct val="0"/>
              </a:spcBef>
              <a:spcAft>
                <a:spcPct val="0"/>
              </a:spcAft>
              <a:defRPr kumimoji="1" sz="2000" b="1">
                <a:solidFill>
                  <a:schemeClr val="tx1"/>
                </a:solidFill>
                <a:latin typeface="Times New Roman" pitchFamily="18" charset="0"/>
                <a:ea typeface="新細明體" pitchFamily="18" charset="-120"/>
              </a:defRPr>
            </a:lvl8pPr>
            <a:lvl9pPr marL="3886200" indent="-228600" eaLnBrk="0" fontAlgn="base" hangingPunct="0">
              <a:spcBef>
                <a:spcPct val="0"/>
              </a:spcBef>
              <a:spcAft>
                <a:spcPct val="0"/>
              </a:spcAft>
              <a:defRPr kumimoji="1" sz="2000" b="1">
                <a:solidFill>
                  <a:schemeClr val="tx1"/>
                </a:solidFill>
                <a:latin typeface="Times New Roman" pitchFamily="18" charset="0"/>
                <a:ea typeface="新細明體" pitchFamily="18" charset="-120"/>
              </a:defRPr>
            </a:lvl9pPr>
          </a:lstStyle>
          <a:p>
            <a:pPr algn="r" eaLnBrk="1" hangingPunct="1"/>
            <a:fld id="{2450ABA1-439C-4630-B056-5B9ABED48DF2}" type="slidenum">
              <a:rPr kumimoji="0" lang="en-US" altLang="zh-TW" sz="1400" b="0">
                <a:solidFill>
                  <a:srgbClr val="000066"/>
                </a:solidFill>
              </a:rPr>
              <a:pPr algn="r" eaLnBrk="1" hangingPunct="1"/>
              <a:t>8</a:t>
            </a:fld>
            <a:endParaRPr kumimoji="0" lang="en-US" altLang="zh-TW" sz="1400" b="0">
              <a:solidFill>
                <a:srgbClr val="000066"/>
              </a:solidFill>
            </a:endParaRPr>
          </a:p>
        </p:txBody>
      </p:sp>
      <p:sp>
        <p:nvSpPr>
          <p:cNvPr id="41987" name="Rectangle 2"/>
          <p:cNvSpPr>
            <a:spLocks noGrp="1" noChangeArrowheads="1"/>
          </p:cNvSpPr>
          <p:nvPr>
            <p:ph type="title" idx="4294967295"/>
          </p:nvPr>
        </p:nvSpPr>
        <p:spPr>
          <a:xfrm>
            <a:off x="755576" y="188640"/>
            <a:ext cx="7670800" cy="896937"/>
          </a:xfrm>
        </p:spPr>
        <p:txBody>
          <a:bodyPr/>
          <a:lstStyle/>
          <a:p>
            <a:pPr eaLnBrk="1" hangingPunct="1"/>
            <a:r>
              <a:rPr lang="zh-TW" altLang="en-US" sz="4000" dirty="0" smtClean="0"/>
              <a:t>專案管理及一般企業管理 </a:t>
            </a:r>
          </a:p>
        </p:txBody>
      </p:sp>
      <p:graphicFrame>
        <p:nvGraphicFramePr>
          <p:cNvPr id="105576" name="Group 104"/>
          <p:cNvGraphicFramePr>
            <a:graphicFrameLocks noGrp="1"/>
          </p:cNvGraphicFramePr>
          <p:nvPr>
            <p:extLst>
              <p:ext uri="{D42A27DB-BD31-4B8C-83A1-F6EECF244321}">
                <p14:modId xmlns:p14="http://schemas.microsoft.com/office/powerpoint/2010/main" val="1209531548"/>
              </p:ext>
            </p:extLst>
          </p:nvPr>
        </p:nvGraphicFramePr>
        <p:xfrm>
          <a:off x="165100" y="962025"/>
          <a:ext cx="8785225" cy="5232399"/>
        </p:xfrm>
        <a:graphic>
          <a:graphicData uri="http://schemas.openxmlformats.org/drawingml/2006/table">
            <a:tbl>
              <a:tblPr/>
              <a:tblGrid>
                <a:gridCol w="777875"/>
                <a:gridCol w="4493121"/>
                <a:gridCol w="3514229"/>
              </a:tblGrid>
              <a:tr h="649364">
                <a:tc>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1" lang="zh-TW" altLang="en-US" sz="2000" b="1" i="0" u="none" strike="noStrike" cap="none" normalizeH="0" baseline="0" dirty="0" smtClean="0">
                        <a:ln>
                          <a:noFill/>
                        </a:ln>
                        <a:solidFill>
                          <a:schemeClr val="tx1"/>
                        </a:solidFill>
                        <a:effectLst/>
                        <a:latin typeface="Times New Roman" pitchFamily="18" charset="0"/>
                        <a:ea typeface="標楷體" pitchFamily="65" charset="-120"/>
                        <a:cs typeface="Arial" pitchFamily="34" charset="0"/>
                      </a:endParaRPr>
                    </a:p>
                  </a:txBody>
                  <a:tcPr marT="45725" marB="45725" anchor="ctr"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0E0E0"/>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zh-TW" altLang="en-US" sz="2000" b="1" i="0" u="none" strike="noStrike" cap="none" normalizeH="0" baseline="0" smtClean="0">
                          <a:ln>
                            <a:noFill/>
                          </a:ln>
                          <a:solidFill>
                            <a:schemeClr val="tx1"/>
                          </a:solidFill>
                          <a:effectLst/>
                          <a:latin typeface="Arial" pitchFamily="34" charset="0"/>
                          <a:ea typeface="標楷體" pitchFamily="65" charset="-120"/>
                          <a:cs typeface="Arial" pitchFamily="34" charset="0"/>
                        </a:rPr>
                        <a:t>專案管理</a:t>
                      </a:r>
                      <a:endParaRPr kumimoji="1" lang="zh-TW" altLang="en-US" sz="2000" b="1" i="0" u="none" strike="noStrike" cap="none" normalizeH="0" baseline="0" smtClean="0">
                        <a:ln>
                          <a:noFill/>
                        </a:ln>
                        <a:solidFill>
                          <a:schemeClr val="tx1"/>
                        </a:solidFill>
                        <a:effectLst/>
                        <a:latin typeface="Times New Roman" pitchFamily="18" charset="0"/>
                        <a:ea typeface="標楷體" pitchFamily="65" charset="-120"/>
                        <a:cs typeface="Arial" pitchFamily="34" charset="0"/>
                      </a:endParaRPr>
                    </a:p>
                  </a:txBody>
                  <a:tcPr marT="45725" marB="45725" anchor="ctr"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0E0E0"/>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zh-TW" altLang="en-US" sz="2000" b="1" i="0" u="none" strike="noStrike" cap="none" normalizeH="0" baseline="0" smtClean="0">
                          <a:ln>
                            <a:noFill/>
                          </a:ln>
                          <a:solidFill>
                            <a:schemeClr val="tx1"/>
                          </a:solidFill>
                          <a:effectLst/>
                          <a:latin typeface="Arial" pitchFamily="34" charset="0"/>
                          <a:ea typeface="標楷體" pitchFamily="65" charset="-120"/>
                          <a:cs typeface="Arial" pitchFamily="34" charset="0"/>
                        </a:rPr>
                        <a:t>一般企業管理</a:t>
                      </a:r>
                      <a:endParaRPr kumimoji="1" lang="zh-TW" altLang="en-US" sz="2000" b="1" i="0" u="none" strike="noStrike" cap="none" normalizeH="0" baseline="0" smtClean="0">
                        <a:ln>
                          <a:noFill/>
                        </a:ln>
                        <a:solidFill>
                          <a:schemeClr val="tx1"/>
                        </a:solidFill>
                        <a:effectLst/>
                        <a:latin typeface="Times New Roman" pitchFamily="18" charset="0"/>
                        <a:ea typeface="標楷體" pitchFamily="65" charset="-120"/>
                        <a:cs typeface="Arial" pitchFamily="34" charset="0"/>
                      </a:endParaRPr>
                    </a:p>
                  </a:txBody>
                  <a:tcPr marT="45725" marB="45725" anchor="ctr"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0E0E0"/>
                    </a:solidFill>
                  </a:tcPr>
                </a:tc>
              </a:tr>
              <a:tr h="831947">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zh-TW" altLang="en-US" sz="2000" b="1" i="0" u="none" strike="noStrike" cap="none" normalizeH="0" baseline="0" smtClean="0">
                          <a:ln>
                            <a:noFill/>
                          </a:ln>
                          <a:solidFill>
                            <a:schemeClr val="tx1"/>
                          </a:solidFill>
                          <a:effectLst/>
                          <a:latin typeface="Arial" pitchFamily="34" charset="0"/>
                          <a:ea typeface="標楷體" pitchFamily="65" charset="-120"/>
                          <a:cs typeface="Arial" pitchFamily="34" charset="0"/>
                        </a:rPr>
                        <a:t>對象</a:t>
                      </a:r>
                      <a:endParaRPr kumimoji="1" lang="zh-TW" altLang="en-US" sz="2000" b="1" i="0" u="none" strike="noStrike" cap="none" normalizeH="0" baseline="0" smtClean="0">
                        <a:ln>
                          <a:noFill/>
                        </a:ln>
                        <a:solidFill>
                          <a:schemeClr val="tx1"/>
                        </a:solidFill>
                        <a:effectLst/>
                        <a:latin typeface="Times New Roman" pitchFamily="18" charset="0"/>
                        <a:ea typeface="標楷體" pitchFamily="65" charset="-120"/>
                        <a:cs typeface="Arial" pitchFamily="34" charset="0"/>
                      </a:endParaRPr>
                    </a:p>
                  </a:txBody>
                  <a:tcPr marT="45725" marB="45725" anchor="ctr"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zh-TW" altLang="en-US" sz="20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專案管理的</a:t>
                      </a:r>
                      <a:r>
                        <a:rPr kumimoji="1" lang="zh-TW" altLang="en-US" sz="2000" b="1" i="0" u="sng" strike="noStrike" kern="1200" cap="none" normalizeH="0" baseline="0" dirty="0" smtClean="0">
                          <a:ln>
                            <a:noFill/>
                          </a:ln>
                          <a:solidFill>
                            <a:srgbClr val="FF0000"/>
                          </a:solidFill>
                          <a:effectLst/>
                          <a:latin typeface="Arial" pitchFamily="34" charset="0"/>
                          <a:ea typeface="標楷體" pitchFamily="65" charset="-120"/>
                          <a:cs typeface="Arial" pitchFamily="34" charset="0"/>
                        </a:rPr>
                        <a:t>對象是</a:t>
                      </a:r>
                      <a:r>
                        <a:rPr kumimoji="1" lang="zh-TW" altLang="en-US" sz="20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具體的</a:t>
                      </a:r>
                      <a:r>
                        <a:rPr kumimoji="1" lang="zh-TW" altLang="en-US" sz="2000" b="1" i="0" u="sng" strike="noStrike" kern="1200" cap="none" normalizeH="0" baseline="0" dirty="0" smtClean="0">
                          <a:ln>
                            <a:noFill/>
                          </a:ln>
                          <a:solidFill>
                            <a:srgbClr val="FF0000"/>
                          </a:solidFill>
                          <a:effectLst/>
                          <a:latin typeface="Arial" pitchFamily="34" charset="0"/>
                          <a:ea typeface="標楷體" pitchFamily="65" charset="-120"/>
                          <a:cs typeface="Arial" pitchFamily="34" charset="0"/>
                        </a:rPr>
                        <a:t>專案</a:t>
                      </a:r>
                      <a:r>
                        <a:rPr kumimoji="1" lang="zh-TW" altLang="en-US" sz="20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a:t>
                      </a:r>
                      <a:endParaRPr kumimoji="1" lang="zh-TW" altLang="en-US" sz="2000" b="1" i="0" u="none" strike="noStrike" cap="none" normalizeH="0" baseline="0" dirty="0" smtClean="0">
                        <a:ln>
                          <a:noFill/>
                        </a:ln>
                        <a:solidFill>
                          <a:schemeClr val="tx1"/>
                        </a:solidFill>
                        <a:effectLst/>
                        <a:latin typeface="Times New Roman" pitchFamily="18" charset="0"/>
                        <a:ea typeface="標楷體" pitchFamily="65" charset="-120"/>
                        <a:cs typeface="Arial" pitchFamily="34" charset="0"/>
                      </a:endParaRPr>
                    </a:p>
                  </a:txBody>
                  <a:tcPr marT="45725" marB="45725"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zh-TW" altLang="en-US" sz="20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一般企業管理的</a:t>
                      </a:r>
                      <a:r>
                        <a:rPr kumimoji="1" lang="zh-TW" altLang="en-US" sz="2000" b="1" i="0" u="sng" strike="noStrike" kern="1200" cap="none" normalizeH="0" baseline="0" dirty="0" smtClean="0">
                          <a:ln>
                            <a:noFill/>
                          </a:ln>
                          <a:solidFill>
                            <a:srgbClr val="FF0000"/>
                          </a:solidFill>
                          <a:effectLst/>
                          <a:latin typeface="Arial" pitchFamily="34" charset="0"/>
                          <a:ea typeface="標楷體" pitchFamily="65" charset="-120"/>
                          <a:cs typeface="Arial" pitchFamily="34" charset="0"/>
                        </a:rPr>
                        <a:t>對象是作業</a:t>
                      </a:r>
                      <a:r>
                        <a:rPr kumimoji="1" lang="zh-TW" altLang="en-US" sz="20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a:t>
                      </a:r>
                      <a:endParaRPr kumimoji="1" lang="zh-TW" altLang="en-US" sz="2000" b="1" i="0" u="none" strike="noStrike" cap="none" normalizeH="0" baseline="0" dirty="0" smtClean="0">
                        <a:ln>
                          <a:noFill/>
                        </a:ln>
                        <a:solidFill>
                          <a:schemeClr val="tx1"/>
                        </a:solidFill>
                        <a:effectLst/>
                        <a:latin typeface="Times New Roman" pitchFamily="18" charset="0"/>
                        <a:ea typeface="標楷體" pitchFamily="65" charset="-120"/>
                        <a:cs typeface="Arial" pitchFamily="34" charset="0"/>
                      </a:endParaRPr>
                    </a:p>
                  </a:txBody>
                  <a:tcPr marT="45725" marB="45725"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r>
              <a:tr h="112968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zh-TW" altLang="en-US" sz="2000" b="1" i="0" u="none" strike="noStrike" cap="none" normalizeH="0" baseline="0" smtClean="0">
                          <a:ln>
                            <a:noFill/>
                          </a:ln>
                          <a:solidFill>
                            <a:schemeClr val="tx1"/>
                          </a:solidFill>
                          <a:effectLst/>
                          <a:latin typeface="Arial" pitchFamily="34" charset="0"/>
                          <a:ea typeface="標楷體" pitchFamily="65" charset="-120"/>
                          <a:cs typeface="Arial" pitchFamily="34" charset="0"/>
                        </a:rPr>
                        <a:t>目標</a:t>
                      </a:r>
                      <a:endParaRPr kumimoji="1" lang="zh-TW" altLang="en-US" sz="2000" b="1" i="0" u="none" strike="noStrike" cap="none" normalizeH="0" baseline="0" smtClean="0">
                        <a:ln>
                          <a:noFill/>
                        </a:ln>
                        <a:solidFill>
                          <a:schemeClr val="tx1"/>
                        </a:solidFill>
                        <a:effectLst/>
                        <a:latin typeface="Times New Roman" pitchFamily="18" charset="0"/>
                        <a:ea typeface="標楷體" pitchFamily="65" charset="-120"/>
                        <a:cs typeface="Arial" pitchFamily="34" charset="0"/>
                      </a:endParaRPr>
                    </a:p>
                  </a:txBody>
                  <a:tcPr marT="45725" marB="45725" anchor="ctr"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zh-TW" altLang="en-US" sz="20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確保專案能夠成功。所謂成功是在</a:t>
                      </a:r>
                      <a:r>
                        <a:rPr kumimoji="1" lang="zh-TW" altLang="en-US" sz="2000" b="1" i="0" u="sng" strike="noStrike" cap="none" normalizeH="0" baseline="0" dirty="0" smtClean="0">
                          <a:ln>
                            <a:noFill/>
                          </a:ln>
                          <a:solidFill>
                            <a:srgbClr val="FF0000"/>
                          </a:solidFill>
                          <a:effectLst/>
                          <a:latin typeface="Arial" pitchFamily="34" charset="0"/>
                          <a:ea typeface="標楷體" pitchFamily="65" charset="-120"/>
                          <a:cs typeface="Arial" pitchFamily="34" charset="0"/>
                        </a:rPr>
                        <a:t>滿足各項限制條件下</a:t>
                      </a:r>
                      <a:r>
                        <a:rPr kumimoji="1" lang="zh-TW" altLang="en-US" sz="20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達到專案的</a:t>
                      </a:r>
                      <a:r>
                        <a:rPr kumimoji="1" lang="zh-TW" altLang="en-US" sz="2000" b="1" i="0" u="sng" strike="noStrike" cap="none" normalizeH="0" baseline="0" dirty="0" smtClean="0">
                          <a:ln>
                            <a:noFill/>
                          </a:ln>
                          <a:solidFill>
                            <a:srgbClr val="FF0000"/>
                          </a:solidFill>
                          <a:effectLst/>
                          <a:latin typeface="Arial" pitchFamily="34" charset="0"/>
                          <a:ea typeface="標楷體" pitchFamily="65" charset="-120"/>
                          <a:cs typeface="Arial" pitchFamily="34" charset="0"/>
                        </a:rPr>
                        <a:t>目標</a:t>
                      </a:r>
                      <a:r>
                        <a:rPr kumimoji="1" lang="zh-TW" altLang="en-US" sz="20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a:t>
                      </a:r>
                      <a:endParaRPr kumimoji="1" lang="zh-TW" altLang="en-US" sz="2000" b="1" i="0" u="none" strike="noStrike" cap="none" normalizeH="0" baseline="0" dirty="0" smtClean="0">
                        <a:ln>
                          <a:noFill/>
                        </a:ln>
                        <a:solidFill>
                          <a:schemeClr val="tx1"/>
                        </a:solidFill>
                        <a:effectLst/>
                        <a:latin typeface="Times New Roman" pitchFamily="18" charset="0"/>
                        <a:ea typeface="標楷體" pitchFamily="65" charset="-120"/>
                        <a:cs typeface="Arial" pitchFamily="34" charset="0"/>
                      </a:endParaRPr>
                    </a:p>
                  </a:txBody>
                  <a:tcPr marT="45725" marB="45725"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zh-TW" altLang="en-US" sz="20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一般企業管理的目標是使每個</a:t>
                      </a:r>
                      <a:r>
                        <a:rPr kumimoji="1" lang="zh-TW" altLang="en-US" sz="2000" b="1" i="0" u="sng" strike="noStrike" cap="none" normalizeH="0" baseline="0" dirty="0" smtClean="0">
                          <a:ln>
                            <a:noFill/>
                          </a:ln>
                          <a:solidFill>
                            <a:srgbClr val="FF0000"/>
                          </a:solidFill>
                          <a:effectLst/>
                          <a:latin typeface="Arial" pitchFamily="34" charset="0"/>
                          <a:ea typeface="標楷體" pitchFamily="65" charset="-120"/>
                          <a:cs typeface="Arial" pitchFamily="34" charset="0"/>
                        </a:rPr>
                        <a:t>作業</a:t>
                      </a:r>
                      <a:r>
                        <a:rPr kumimoji="1" lang="zh-TW" altLang="en-US" sz="20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都能</a:t>
                      </a:r>
                      <a:r>
                        <a:rPr kumimoji="1" lang="zh-TW" altLang="en-US" sz="2000" b="1" i="0" u="sng" strike="noStrike" cap="none" normalizeH="0" baseline="0" dirty="0" smtClean="0">
                          <a:ln>
                            <a:noFill/>
                          </a:ln>
                          <a:solidFill>
                            <a:srgbClr val="FF0000"/>
                          </a:solidFill>
                          <a:effectLst/>
                          <a:latin typeface="Arial" pitchFamily="34" charset="0"/>
                          <a:ea typeface="標楷體" pitchFamily="65" charset="-120"/>
                          <a:cs typeface="Arial" pitchFamily="34" charset="0"/>
                        </a:rPr>
                        <a:t>高效率</a:t>
                      </a:r>
                      <a:r>
                        <a:rPr kumimoji="1" lang="zh-TW" altLang="en-US" sz="20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地展開，以求企業達到一定的</a:t>
                      </a:r>
                      <a:r>
                        <a:rPr kumimoji="1" lang="zh-TW" altLang="en-US" sz="2000" b="1" i="0" u="sng" strike="noStrike" cap="none" normalizeH="0" baseline="0" dirty="0" smtClean="0">
                          <a:ln>
                            <a:noFill/>
                          </a:ln>
                          <a:solidFill>
                            <a:srgbClr val="FF0000"/>
                          </a:solidFill>
                          <a:effectLst/>
                          <a:latin typeface="Arial" pitchFamily="34" charset="0"/>
                          <a:ea typeface="標楷體" pitchFamily="65" charset="-120"/>
                          <a:cs typeface="Arial" pitchFamily="34" charset="0"/>
                        </a:rPr>
                        <a:t>經濟效益</a:t>
                      </a:r>
                      <a:r>
                        <a:rPr kumimoji="1" lang="zh-TW" altLang="en-US" sz="20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a:t>
                      </a:r>
                      <a:endParaRPr kumimoji="1" lang="zh-TW" altLang="en-US" sz="2000" b="1" i="0" u="none" strike="noStrike" cap="none" normalizeH="0" baseline="0" dirty="0" smtClean="0">
                        <a:ln>
                          <a:noFill/>
                        </a:ln>
                        <a:solidFill>
                          <a:schemeClr val="tx1"/>
                        </a:solidFill>
                        <a:effectLst/>
                        <a:latin typeface="Times New Roman" pitchFamily="18" charset="0"/>
                        <a:ea typeface="標楷體" pitchFamily="65" charset="-120"/>
                        <a:cs typeface="Arial" pitchFamily="34" charset="0"/>
                      </a:endParaRPr>
                    </a:p>
                  </a:txBody>
                  <a:tcPr marT="45725" marB="45725"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r>
              <a:tr h="1473372">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zh-TW" altLang="en-US" sz="2000" b="1" i="0" u="none" strike="noStrike" cap="none" normalizeH="0" baseline="0" smtClean="0">
                          <a:ln>
                            <a:noFill/>
                          </a:ln>
                          <a:solidFill>
                            <a:schemeClr val="tx1"/>
                          </a:solidFill>
                          <a:effectLst/>
                          <a:latin typeface="Arial" pitchFamily="34" charset="0"/>
                          <a:ea typeface="標楷體" pitchFamily="65" charset="-120"/>
                          <a:cs typeface="Arial" pitchFamily="34" charset="0"/>
                        </a:rPr>
                        <a:t>內容</a:t>
                      </a:r>
                      <a:endParaRPr kumimoji="1" lang="zh-TW" altLang="en-US" sz="2000" b="1" i="0" u="none" strike="noStrike" cap="none" normalizeH="0" baseline="0" smtClean="0">
                        <a:ln>
                          <a:noFill/>
                        </a:ln>
                        <a:solidFill>
                          <a:schemeClr val="tx1"/>
                        </a:solidFill>
                        <a:effectLst/>
                        <a:latin typeface="Times New Roman" pitchFamily="18" charset="0"/>
                        <a:ea typeface="標楷體" pitchFamily="65" charset="-120"/>
                        <a:cs typeface="Arial" pitchFamily="34" charset="0"/>
                      </a:endParaRPr>
                    </a:p>
                  </a:txBody>
                  <a:tcPr marT="45725" marB="45725" anchor="ctr"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zh-TW" altLang="en-US" sz="20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專案管理目的在</a:t>
                      </a:r>
                      <a:r>
                        <a:rPr kumimoji="1" lang="zh-TW" altLang="en-US" sz="2000" b="1" i="0" u="sng" strike="noStrike" cap="none" normalizeH="0" baseline="0" dirty="0" smtClean="0">
                          <a:ln>
                            <a:noFill/>
                          </a:ln>
                          <a:solidFill>
                            <a:srgbClr val="FF0000"/>
                          </a:solidFill>
                          <a:effectLst/>
                          <a:latin typeface="Arial" pitchFamily="34" charset="0"/>
                          <a:ea typeface="標楷體" pitchFamily="65" charset="-120"/>
                          <a:cs typeface="Arial" pitchFamily="34" charset="0"/>
                        </a:rPr>
                        <a:t>達到專案的目標</a:t>
                      </a:r>
                      <a:r>
                        <a:rPr kumimoji="1" lang="zh-TW" altLang="en-US" sz="20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，所以它需含括專案的</a:t>
                      </a:r>
                      <a:r>
                        <a:rPr kumimoji="1" lang="zh-TW" altLang="en-US" sz="2000" b="1" i="0" u="sng" strike="noStrike" cap="none" normalizeH="0" baseline="0" dirty="0" smtClean="0">
                          <a:ln>
                            <a:noFill/>
                          </a:ln>
                          <a:solidFill>
                            <a:srgbClr val="FF0000"/>
                          </a:solidFill>
                          <a:effectLst/>
                          <a:latin typeface="Arial" pitchFamily="34" charset="0"/>
                          <a:ea typeface="標楷體" pitchFamily="65" charset="-120"/>
                          <a:cs typeface="Arial" pitchFamily="34" charset="0"/>
                        </a:rPr>
                        <a:t>範疇管理</a:t>
                      </a:r>
                      <a:r>
                        <a:rPr kumimoji="1" lang="zh-TW" altLang="en-US" sz="20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、專案的</a:t>
                      </a:r>
                      <a:r>
                        <a:rPr kumimoji="1" lang="zh-TW" altLang="en-US" sz="2000" b="1" i="0" u="sng" strike="noStrike" cap="none" normalizeH="0" baseline="0" dirty="0" smtClean="0">
                          <a:ln>
                            <a:noFill/>
                          </a:ln>
                          <a:solidFill>
                            <a:srgbClr val="FF0000"/>
                          </a:solidFill>
                          <a:effectLst/>
                          <a:latin typeface="Arial" pitchFamily="34" charset="0"/>
                          <a:ea typeface="標楷體" pitchFamily="65" charset="-120"/>
                          <a:cs typeface="Arial" pitchFamily="34" charset="0"/>
                        </a:rPr>
                        <a:t>組織管理</a:t>
                      </a:r>
                      <a:r>
                        <a:rPr kumimoji="1" lang="zh-TW" altLang="en-US" sz="20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、專案的</a:t>
                      </a:r>
                      <a:r>
                        <a:rPr kumimoji="1" lang="zh-TW" altLang="en-US" sz="2000" b="1" i="0" u="sng" strike="noStrike" cap="none" normalizeH="0" baseline="0" dirty="0" smtClean="0">
                          <a:ln>
                            <a:noFill/>
                          </a:ln>
                          <a:solidFill>
                            <a:srgbClr val="FF0000"/>
                          </a:solidFill>
                          <a:effectLst/>
                          <a:latin typeface="Arial" pitchFamily="34" charset="0"/>
                          <a:ea typeface="標楷體" pitchFamily="65" charset="-120"/>
                          <a:cs typeface="Arial" pitchFamily="34" charset="0"/>
                        </a:rPr>
                        <a:t>品質管理</a:t>
                      </a:r>
                      <a:r>
                        <a:rPr kumimoji="1" lang="zh-TW" altLang="en-US" sz="20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、專案的</a:t>
                      </a:r>
                      <a:r>
                        <a:rPr kumimoji="1" lang="zh-TW" altLang="en-US" sz="2000" b="1" i="0" u="sng" strike="noStrike" cap="none" normalizeH="0" baseline="0" dirty="0" smtClean="0">
                          <a:ln>
                            <a:noFill/>
                          </a:ln>
                          <a:solidFill>
                            <a:srgbClr val="FF0000"/>
                          </a:solidFill>
                          <a:effectLst/>
                          <a:latin typeface="Arial" pitchFamily="34" charset="0"/>
                          <a:ea typeface="標楷體" pitchFamily="65" charset="-120"/>
                          <a:cs typeface="Arial" pitchFamily="34" charset="0"/>
                        </a:rPr>
                        <a:t>成本管理</a:t>
                      </a:r>
                      <a:r>
                        <a:rPr kumimoji="1" lang="zh-TW" altLang="en-US" sz="20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和專案的</a:t>
                      </a:r>
                      <a:r>
                        <a:rPr kumimoji="1" lang="zh-TW" altLang="en-US" sz="2000" b="1" i="0" u="sng" strike="noStrike" cap="none" normalizeH="0" baseline="0" dirty="0" smtClean="0">
                          <a:ln>
                            <a:noFill/>
                          </a:ln>
                          <a:solidFill>
                            <a:srgbClr val="FF0000"/>
                          </a:solidFill>
                          <a:effectLst/>
                          <a:latin typeface="Arial" pitchFamily="34" charset="0"/>
                          <a:ea typeface="標楷體" pitchFamily="65" charset="-120"/>
                          <a:cs typeface="Arial" pitchFamily="34" charset="0"/>
                        </a:rPr>
                        <a:t>時間管理</a:t>
                      </a:r>
                      <a:r>
                        <a:rPr kumimoji="1" lang="zh-TW" altLang="en-US" sz="20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等內容，且每一項</a:t>
                      </a:r>
                      <a:r>
                        <a:rPr kumimoji="1" lang="zh-TW" altLang="en-US" sz="2000" b="1" i="0" u="sng" strike="noStrike" cap="none" normalizeH="0" baseline="0" dirty="0" smtClean="0">
                          <a:ln>
                            <a:noFill/>
                          </a:ln>
                          <a:solidFill>
                            <a:srgbClr val="FF0000"/>
                          </a:solidFill>
                          <a:effectLst/>
                          <a:latin typeface="Arial" pitchFamily="34" charset="0"/>
                          <a:ea typeface="標楷體" pitchFamily="65" charset="-120"/>
                          <a:cs typeface="Arial" pitchFamily="34" charset="0"/>
                        </a:rPr>
                        <a:t>管理</a:t>
                      </a:r>
                      <a:r>
                        <a:rPr kumimoji="1" lang="zh-TW" altLang="en-US" sz="20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都有其對應</a:t>
                      </a:r>
                      <a:r>
                        <a:rPr kumimoji="1" lang="zh-TW" altLang="en-US" sz="2000" b="1" i="0" u="sng" strike="noStrike" cap="none" normalizeH="0" baseline="0" dirty="0" smtClean="0">
                          <a:ln>
                            <a:noFill/>
                          </a:ln>
                          <a:solidFill>
                            <a:srgbClr val="FF0000"/>
                          </a:solidFill>
                          <a:effectLst/>
                          <a:latin typeface="Arial" pitchFamily="34" charset="0"/>
                          <a:ea typeface="標楷體" pitchFamily="65" charset="-120"/>
                          <a:cs typeface="Arial" pitchFamily="34" charset="0"/>
                        </a:rPr>
                        <a:t>風險</a:t>
                      </a:r>
                      <a:r>
                        <a:rPr kumimoji="1" lang="zh-TW" altLang="en-US" sz="20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a:t>
                      </a:r>
                      <a:endParaRPr kumimoji="1" lang="zh-TW" altLang="en-US" sz="2000" b="1" i="0" u="none" strike="noStrike" cap="none" normalizeH="0" baseline="0" dirty="0" smtClean="0">
                        <a:ln>
                          <a:noFill/>
                        </a:ln>
                        <a:solidFill>
                          <a:schemeClr val="tx1"/>
                        </a:solidFill>
                        <a:effectLst/>
                        <a:latin typeface="Times New Roman" pitchFamily="18" charset="0"/>
                        <a:ea typeface="標楷體" pitchFamily="65" charset="-120"/>
                        <a:cs typeface="Arial" pitchFamily="34" charset="0"/>
                      </a:endParaRPr>
                    </a:p>
                  </a:txBody>
                  <a:tcPr marT="45725" marB="45725"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zh-TW" altLang="en-US" sz="20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一般企業管理的內容也許更豐富，因企業管理的</a:t>
                      </a:r>
                      <a:r>
                        <a:rPr kumimoji="1" lang="zh-TW" altLang="en-US" sz="2000" b="1" i="0" u="sng" strike="noStrike" cap="none" normalizeH="0" baseline="0" dirty="0" smtClean="0">
                          <a:ln>
                            <a:noFill/>
                          </a:ln>
                          <a:solidFill>
                            <a:srgbClr val="FF0000"/>
                          </a:solidFill>
                          <a:effectLst/>
                          <a:latin typeface="Arial" pitchFamily="34" charset="0"/>
                          <a:ea typeface="標楷體" pitchFamily="65" charset="-120"/>
                          <a:cs typeface="Arial" pitchFamily="34" charset="0"/>
                        </a:rPr>
                        <a:t>對象為作業</a:t>
                      </a:r>
                      <a:r>
                        <a:rPr kumimoji="1" lang="zh-TW" altLang="en-US" sz="20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，它的</a:t>
                      </a:r>
                      <a:r>
                        <a:rPr kumimoji="1" lang="zh-TW" altLang="en-US" sz="2000" b="1" i="0" u="sng" strike="noStrike" cap="none" normalizeH="0" baseline="0" dirty="0" smtClean="0">
                          <a:ln>
                            <a:noFill/>
                          </a:ln>
                          <a:solidFill>
                            <a:srgbClr val="FF0000"/>
                          </a:solidFill>
                          <a:effectLst/>
                          <a:latin typeface="Arial" pitchFamily="34" charset="0"/>
                          <a:ea typeface="標楷體" pitchFamily="65" charset="-120"/>
                          <a:cs typeface="Arial" pitchFamily="34" charset="0"/>
                        </a:rPr>
                        <a:t>風險性相對比較小</a:t>
                      </a:r>
                      <a:r>
                        <a:rPr kumimoji="1" lang="zh-TW" altLang="en-US" sz="20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a:t>
                      </a:r>
                      <a:endParaRPr kumimoji="1" lang="zh-TW" altLang="en-US" sz="2000" b="1" i="0" u="none" strike="noStrike" cap="none" normalizeH="0" baseline="0" dirty="0" smtClean="0">
                        <a:ln>
                          <a:noFill/>
                        </a:ln>
                        <a:solidFill>
                          <a:schemeClr val="tx1"/>
                        </a:solidFill>
                        <a:effectLst/>
                        <a:latin typeface="Times New Roman" pitchFamily="18" charset="0"/>
                        <a:ea typeface="標楷體" pitchFamily="65" charset="-120"/>
                        <a:cs typeface="Arial" pitchFamily="34" charset="0"/>
                      </a:endParaRPr>
                    </a:p>
                  </a:txBody>
                  <a:tcPr marT="45725" marB="45725"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r>
              <a:tr h="100595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zh-TW" altLang="en-US" sz="2000" b="1" i="0" u="none" strike="noStrike" cap="none" normalizeH="0" baseline="0" smtClean="0">
                          <a:ln>
                            <a:noFill/>
                          </a:ln>
                          <a:solidFill>
                            <a:schemeClr val="tx1"/>
                          </a:solidFill>
                          <a:effectLst/>
                          <a:latin typeface="Arial" pitchFamily="34" charset="0"/>
                          <a:ea typeface="標楷體" pitchFamily="65" charset="-120"/>
                          <a:cs typeface="Arial" pitchFamily="34" charset="0"/>
                        </a:rPr>
                        <a:t>方式</a:t>
                      </a:r>
                      <a:endParaRPr kumimoji="1" lang="zh-TW" altLang="en-US" sz="2000" b="1" i="0" u="none" strike="noStrike" cap="none" normalizeH="0" baseline="0" smtClean="0">
                        <a:ln>
                          <a:noFill/>
                        </a:ln>
                        <a:solidFill>
                          <a:schemeClr val="tx1"/>
                        </a:solidFill>
                        <a:effectLst/>
                        <a:latin typeface="Times New Roman" pitchFamily="18" charset="0"/>
                        <a:ea typeface="標楷體" pitchFamily="65" charset="-120"/>
                        <a:cs typeface="Arial" pitchFamily="34" charset="0"/>
                      </a:endParaRPr>
                    </a:p>
                  </a:txBody>
                  <a:tcPr marT="45725" marB="45725" anchor="ctr"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zh-TW" altLang="en-US" sz="20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專案管理是一種多層次的目標管理，也是一種</a:t>
                      </a:r>
                      <a:r>
                        <a:rPr kumimoji="1" lang="zh-TW" altLang="en-US" sz="2000" b="1" i="0" u="sng" strike="noStrike" kern="1200" cap="none" normalizeH="0" baseline="0" dirty="0" smtClean="0">
                          <a:ln>
                            <a:noFill/>
                          </a:ln>
                          <a:solidFill>
                            <a:srgbClr val="FF0000"/>
                          </a:solidFill>
                          <a:effectLst/>
                          <a:latin typeface="Arial" pitchFamily="34" charset="0"/>
                          <a:ea typeface="標楷體" pitchFamily="65" charset="-120"/>
                          <a:cs typeface="Arial" pitchFamily="34" charset="0"/>
                        </a:rPr>
                        <a:t>有效變革管理</a:t>
                      </a:r>
                      <a:r>
                        <a:rPr kumimoji="1" lang="zh-TW" altLang="en-US" sz="20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及</a:t>
                      </a:r>
                      <a:r>
                        <a:rPr kumimoji="1" lang="zh-TW" altLang="en-US" sz="2000" b="1" i="0" u="sng" strike="noStrike" kern="1200" cap="none" normalizeH="0" baseline="0" dirty="0" smtClean="0">
                          <a:ln>
                            <a:noFill/>
                          </a:ln>
                          <a:solidFill>
                            <a:srgbClr val="FF0000"/>
                          </a:solidFill>
                          <a:effectLst/>
                          <a:latin typeface="Arial" pitchFamily="34" charset="0"/>
                          <a:ea typeface="標楷體" pitchFamily="65" charset="-120"/>
                          <a:cs typeface="Arial" pitchFamily="34" charset="0"/>
                        </a:rPr>
                        <a:t>創新管理</a:t>
                      </a:r>
                      <a:r>
                        <a:rPr kumimoji="1" lang="zh-TW" altLang="en-US" sz="20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方式，其作用是</a:t>
                      </a:r>
                      <a:r>
                        <a:rPr kumimoji="1" lang="zh-TW" altLang="en-US" sz="2000" b="1" i="0" u="sng" strike="noStrike" kern="1200" cap="none" normalizeH="0" baseline="0" dirty="0" smtClean="0">
                          <a:ln>
                            <a:noFill/>
                          </a:ln>
                          <a:solidFill>
                            <a:srgbClr val="FF0000"/>
                          </a:solidFill>
                          <a:effectLst/>
                          <a:latin typeface="Arial" pitchFamily="34" charset="0"/>
                          <a:ea typeface="標楷體" pitchFamily="65" charset="-120"/>
                          <a:cs typeface="Arial" pitchFamily="34" charset="0"/>
                        </a:rPr>
                        <a:t>追求跳躍式的成長</a:t>
                      </a:r>
                      <a:r>
                        <a:rPr kumimoji="1" lang="zh-TW" altLang="en-US" sz="20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a:t>
                      </a:r>
                      <a:endParaRPr kumimoji="1" lang="zh-TW" altLang="en-US" sz="2000" b="1" i="0" u="none" strike="noStrike" cap="none" normalizeH="0" baseline="0" dirty="0" smtClean="0">
                        <a:ln>
                          <a:noFill/>
                        </a:ln>
                        <a:solidFill>
                          <a:schemeClr val="tx1"/>
                        </a:solidFill>
                        <a:effectLst/>
                        <a:latin typeface="Times New Roman" pitchFamily="18" charset="0"/>
                        <a:ea typeface="標楷體" pitchFamily="65" charset="-120"/>
                        <a:cs typeface="Arial" pitchFamily="34" charset="0"/>
                      </a:endParaRPr>
                    </a:p>
                  </a:txBody>
                  <a:tcPr marT="45725" marB="45725"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zh-TW" altLang="en-US" sz="20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一般企業管理是多層次的目標管理，</a:t>
                      </a:r>
                      <a:r>
                        <a:rPr kumimoji="1" lang="zh-TW" altLang="en-US" sz="2000" b="1" i="0" u="sng" strike="noStrike" kern="1200" cap="none" normalizeH="0" baseline="0" dirty="0" smtClean="0">
                          <a:ln>
                            <a:noFill/>
                          </a:ln>
                          <a:solidFill>
                            <a:srgbClr val="FF0000"/>
                          </a:solidFill>
                          <a:effectLst/>
                          <a:latin typeface="Arial" pitchFamily="34" charset="0"/>
                          <a:ea typeface="標楷體" pitchFamily="65" charset="-120"/>
                          <a:cs typeface="Arial" pitchFamily="34" charset="0"/>
                        </a:rPr>
                        <a:t>追求穩定的成長</a:t>
                      </a:r>
                      <a:r>
                        <a:rPr kumimoji="1" lang="zh-TW" altLang="en-US" sz="20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a:t>
                      </a:r>
                      <a:endParaRPr kumimoji="1" lang="zh-TW" altLang="en-US" sz="2000" b="1" i="0" u="none" strike="noStrike" cap="none" normalizeH="0" baseline="0" dirty="0" smtClean="0">
                        <a:ln>
                          <a:noFill/>
                        </a:ln>
                        <a:solidFill>
                          <a:schemeClr val="tx1"/>
                        </a:solidFill>
                        <a:effectLst/>
                        <a:latin typeface="Times New Roman" pitchFamily="18" charset="0"/>
                        <a:ea typeface="標楷體" pitchFamily="65" charset="-120"/>
                        <a:cs typeface="Arial" pitchFamily="34" charset="0"/>
                      </a:endParaRPr>
                    </a:p>
                  </a:txBody>
                  <a:tcPr marT="45725" marB="45725"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7162415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投影片編號版面配置區 4"/>
          <p:cNvSpPr txBox="1">
            <a:spLocks noGrp="1"/>
          </p:cNvSpPr>
          <p:nvPr/>
        </p:nvSpPr>
        <p:spPr bwMode="auto">
          <a:xfrm>
            <a:off x="6816725" y="6237288"/>
            <a:ext cx="2193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kumimoji="1" sz="2000" b="1">
                <a:solidFill>
                  <a:schemeClr val="tx1"/>
                </a:solidFill>
                <a:latin typeface="Times New Roman" pitchFamily="18" charset="0"/>
                <a:ea typeface="新細明體" pitchFamily="18" charset="-120"/>
              </a:defRPr>
            </a:lvl1pPr>
            <a:lvl2pPr marL="742950" indent="-285750" eaLnBrk="0" hangingPunct="0">
              <a:defRPr kumimoji="1" sz="2000" b="1">
                <a:solidFill>
                  <a:schemeClr val="tx1"/>
                </a:solidFill>
                <a:latin typeface="Times New Roman" pitchFamily="18" charset="0"/>
                <a:ea typeface="新細明體" pitchFamily="18" charset="-120"/>
              </a:defRPr>
            </a:lvl2pPr>
            <a:lvl3pPr marL="1143000" indent="-228600" eaLnBrk="0" hangingPunct="0">
              <a:defRPr kumimoji="1" sz="2000" b="1">
                <a:solidFill>
                  <a:schemeClr val="tx1"/>
                </a:solidFill>
                <a:latin typeface="Times New Roman" pitchFamily="18" charset="0"/>
                <a:ea typeface="新細明體" pitchFamily="18" charset="-120"/>
              </a:defRPr>
            </a:lvl3pPr>
            <a:lvl4pPr marL="1600200" indent="-228600" eaLnBrk="0" hangingPunct="0">
              <a:defRPr kumimoji="1" sz="2000" b="1">
                <a:solidFill>
                  <a:schemeClr val="tx1"/>
                </a:solidFill>
                <a:latin typeface="Times New Roman" pitchFamily="18" charset="0"/>
                <a:ea typeface="新細明體" pitchFamily="18" charset="-120"/>
              </a:defRPr>
            </a:lvl4pPr>
            <a:lvl5pPr marL="2057400" indent="-228600" eaLnBrk="0" hangingPunct="0">
              <a:defRPr kumimoji="1" sz="2000" b="1">
                <a:solidFill>
                  <a:schemeClr val="tx1"/>
                </a:solidFill>
                <a:latin typeface="Times New Roman" pitchFamily="18" charset="0"/>
                <a:ea typeface="新細明體" pitchFamily="18" charset="-120"/>
              </a:defRPr>
            </a:lvl5pPr>
            <a:lvl6pPr marL="2514600" indent="-228600" eaLnBrk="0" fontAlgn="base" hangingPunct="0">
              <a:spcBef>
                <a:spcPct val="0"/>
              </a:spcBef>
              <a:spcAft>
                <a:spcPct val="0"/>
              </a:spcAft>
              <a:defRPr kumimoji="1" sz="2000" b="1">
                <a:solidFill>
                  <a:schemeClr val="tx1"/>
                </a:solidFill>
                <a:latin typeface="Times New Roman" pitchFamily="18" charset="0"/>
                <a:ea typeface="新細明體" pitchFamily="18" charset="-120"/>
              </a:defRPr>
            </a:lvl6pPr>
            <a:lvl7pPr marL="2971800" indent="-228600" eaLnBrk="0" fontAlgn="base" hangingPunct="0">
              <a:spcBef>
                <a:spcPct val="0"/>
              </a:spcBef>
              <a:spcAft>
                <a:spcPct val="0"/>
              </a:spcAft>
              <a:defRPr kumimoji="1" sz="2000" b="1">
                <a:solidFill>
                  <a:schemeClr val="tx1"/>
                </a:solidFill>
                <a:latin typeface="Times New Roman" pitchFamily="18" charset="0"/>
                <a:ea typeface="新細明體" pitchFamily="18" charset="-120"/>
              </a:defRPr>
            </a:lvl7pPr>
            <a:lvl8pPr marL="3429000" indent="-228600" eaLnBrk="0" fontAlgn="base" hangingPunct="0">
              <a:spcBef>
                <a:spcPct val="0"/>
              </a:spcBef>
              <a:spcAft>
                <a:spcPct val="0"/>
              </a:spcAft>
              <a:defRPr kumimoji="1" sz="2000" b="1">
                <a:solidFill>
                  <a:schemeClr val="tx1"/>
                </a:solidFill>
                <a:latin typeface="Times New Roman" pitchFamily="18" charset="0"/>
                <a:ea typeface="新細明體" pitchFamily="18" charset="-120"/>
              </a:defRPr>
            </a:lvl8pPr>
            <a:lvl9pPr marL="3886200" indent="-228600" eaLnBrk="0" fontAlgn="base" hangingPunct="0">
              <a:spcBef>
                <a:spcPct val="0"/>
              </a:spcBef>
              <a:spcAft>
                <a:spcPct val="0"/>
              </a:spcAft>
              <a:defRPr kumimoji="1" sz="2000" b="1">
                <a:solidFill>
                  <a:schemeClr val="tx1"/>
                </a:solidFill>
                <a:latin typeface="Times New Roman" pitchFamily="18" charset="0"/>
                <a:ea typeface="新細明體" pitchFamily="18" charset="-120"/>
              </a:defRPr>
            </a:lvl9pPr>
          </a:lstStyle>
          <a:p>
            <a:pPr algn="r" eaLnBrk="1" hangingPunct="1"/>
            <a:fld id="{AD8B5956-17AA-4DB5-B9FB-F54841F9F208}" type="slidenum">
              <a:rPr kumimoji="0" lang="en-US" altLang="zh-TW" sz="1400" b="0">
                <a:solidFill>
                  <a:srgbClr val="000066"/>
                </a:solidFill>
              </a:rPr>
              <a:pPr algn="r" eaLnBrk="1" hangingPunct="1"/>
              <a:t>9</a:t>
            </a:fld>
            <a:endParaRPr kumimoji="0" lang="en-US" altLang="zh-TW" sz="1400" b="0">
              <a:solidFill>
                <a:srgbClr val="000066"/>
              </a:solidFill>
            </a:endParaRPr>
          </a:p>
        </p:txBody>
      </p:sp>
      <p:sp>
        <p:nvSpPr>
          <p:cNvPr id="43011" name="Rectangle 2"/>
          <p:cNvSpPr>
            <a:spLocks noGrp="1" noChangeArrowheads="1"/>
          </p:cNvSpPr>
          <p:nvPr>
            <p:ph type="title" idx="4294967295"/>
          </p:nvPr>
        </p:nvSpPr>
        <p:spPr>
          <a:xfrm>
            <a:off x="323528" y="299814"/>
            <a:ext cx="7670800" cy="896938"/>
          </a:xfrm>
        </p:spPr>
        <p:txBody>
          <a:bodyPr/>
          <a:lstStyle/>
          <a:p>
            <a:pPr eaLnBrk="1" hangingPunct="1"/>
            <a:r>
              <a:rPr lang="zh-TW" altLang="en-US" sz="3800" dirty="0" smtClean="0"/>
              <a:t>專案管理及一般企業管理 </a:t>
            </a:r>
          </a:p>
        </p:txBody>
      </p:sp>
      <p:graphicFrame>
        <p:nvGraphicFramePr>
          <p:cNvPr id="107631" name="Group 111"/>
          <p:cNvGraphicFramePr>
            <a:graphicFrameLocks noGrp="1"/>
          </p:cNvGraphicFramePr>
          <p:nvPr>
            <p:extLst>
              <p:ext uri="{D42A27DB-BD31-4B8C-83A1-F6EECF244321}">
                <p14:modId xmlns:p14="http://schemas.microsoft.com/office/powerpoint/2010/main" val="2682059086"/>
              </p:ext>
            </p:extLst>
          </p:nvPr>
        </p:nvGraphicFramePr>
        <p:xfrm>
          <a:off x="97684" y="1124744"/>
          <a:ext cx="8899525" cy="3597993"/>
        </p:xfrm>
        <a:graphic>
          <a:graphicData uri="http://schemas.openxmlformats.org/drawingml/2006/table">
            <a:tbl>
              <a:tblPr/>
              <a:tblGrid>
                <a:gridCol w="785813"/>
                <a:gridCol w="4391967"/>
                <a:gridCol w="3721745"/>
              </a:tblGrid>
              <a:tr h="519171">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zh-TW" altLang="en-US" sz="19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特徵</a:t>
                      </a:r>
                    </a:p>
                  </a:txBody>
                  <a:tcPr marT="45725" marB="45725" anchor="ctr"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0E0E0"/>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zh-TW" altLang="en-US" sz="1900" b="1" i="0" u="none" strike="noStrike" cap="none" normalizeH="0" baseline="0" smtClean="0">
                          <a:ln>
                            <a:noFill/>
                          </a:ln>
                          <a:solidFill>
                            <a:schemeClr val="tx1"/>
                          </a:solidFill>
                          <a:effectLst/>
                          <a:latin typeface="Arial" pitchFamily="34" charset="0"/>
                          <a:ea typeface="標楷體" pitchFamily="65" charset="-120"/>
                          <a:cs typeface="Arial" pitchFamily="34" charset="0"/>
                        </a:rPr>
                        <a:t>專案管理</a:t>
                      </a:r>
                    </a:p>
                  </a:txBody>
                  <a:tcPr marT="45725" marB="45725" anchor="ctr"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0E0E0"/>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zh-TW" altLang="en-US" sz="1900" b="1" i="0" u="none" strike="noStrike" cap="none" normalizeH="0" baseline="0" smtClean="0">
                          <a:ln>
                            <a:noFill/>
                          </a:ln>
                          <a:solidFill>
                            <a:schemeClr val="tx1"/>
                          </a:solidFill>
                          <a:effectLst/>
                          <a:latin typeface="Arial" pitchFamily="34" charset="0"/>
                          <a:ea typeface="標楷體" pitchFamily="65" charset="-120"/>
                          <a:cs typeface="Arial" pitchFamily="34" charset="0"/>
                        </a:rPr>
                        <a:t>一般企業管理</a:t>
                      </a:r>
                    </a:p>
                  </a:txBody>
                  <a:tcPr marT="45725" marB="45725" anchor="ctr"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0E0E0"/>
                    </a:solidFill>
                  </a:tcPr>
                </a:tc>
              </a:tr>
              <a:tr h="1539411">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zh-TW" altLang="en-US" sz="1900" b="1" i="0" u="none" strike="noStrike" cap="none" normalizeH="0" baseline="0" smtClean="0">
                          <a:ln>
                            <a:noFill/>
                          </a:ln>
                          <a:solidFill>
                            <a:schemeClr val="tx1"/>
                          </a:solidFill>
                          <a:effectLst/>
                          <a:latin typeface="Arial" pitchFamily="34" charset="0"/>
                          <a:ea typeface="標楷體" pitchFamily="65" charset="-120"/>
                          <a:cs typeface="Arial" pitchFamily="34" charset="0"/>
                        </a:rPr>
                        <a:t>過程</a:t>
                      </a:r>
                    </a:p>
                  </a:txBody>
                  <a:tcPr marT="45725" marB="45725" anchor="ctr"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zh-TW" altLang="en-US" sz="19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專案管理強調過程。專案管理過程也就是專案在整個生命週期中的</a:t>
                      </a:r>
                      <a:r>
                        <a:rPr kumimoji="1" lang="zh-TW" altLang="en-US" sz="1900" b="1" i="0" u="sng" strike="noStrike" cap="none" normalizeH="0" baseline="0" dirty="0" smtClean="0">
                          <a:ln>
                            <a:noFill/>
                          </a:ln>
                          <a:solidFill>
                            <a:srgbClr val="FF0000"/>
                          </a:solidFill>
                          <a:effectLst/>
                          <a:latin typeface="Arial" pitchFamily="34" charset="0"/>
                          <a:ea typeface="標楷體" pitchFamily="65" charset="-120"/>
                          <a:cs typeface="Arial" pitchFamily="34" charset="0"/>
                        </a:rPr>
                        <a:t>全過程管理</a:t>
                      </a:r>
                      <a:r>
                        <a:rPr kumimoji="1" lang="zh-TW" altLang="en-US" sz="19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。它包括專案的</a:t>
                      </a:r>
                      <a:r>
                        <a:rPr kumimoji="1" lang="zh-TW" altLang="en-US" sz="1900" b="1" i="0" u="sng" strike="noStrike" cap="none" normalizeH="0" baseline="0" dirty="0" smtClean="0">
                          <a:ln>
                            <a:noFill/>
                          </a:ln>
                          <a:solidFill>
                            <a:srgbClr val="FF0000"/>
                          </a:solidFill>
                          <a:effectLst/>
                          <a:latin typeface="Arial" pitchFamily="34" charset="0"/>
                          <a:ea typeface="標楷體" pitchFamily="65" charset="-120"/>
                          <a:cs typeface="Arial" pitchFamily="34" charset="0"/>
                        </a:rPr>
                        <a:t>發起</a:t>
                      </a:r>
                      <a:r>
                        <a:rPr kumimoji="1" lang="zh-TW" altLang="en-US" sz="19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、專案的</a:t>
                      </a:r>
                      <a:r>
                        <a:rPr kumimoji="1" lang="zh-TW" altLang="en-US" sz="1900" b="1" i="0" u="sng" strike="noStrike" cap="none" normalizeH="0" baseline="0" dirty="0" smtClean="0">
                          <a:ln>
                            <a:noFill/>
                          </a:ln>
                          <a:solidFill>
                            <a:srgbClr val="FF0000"/>
                          </a:solidFill>
                          <a:effectLst/>
                          <a:latin typeface="Arial" pitchFamily="34" charset="0"/>
                          <a:ea typeface="標楷體" pitchFamily="65" charset="-120"/>
                          <a:cs typeface="Arial" pitchFamily="34" charset="0"/>
                        </a:rPr>
                        <a:t>設計評價</a:t>
                      </a:r>
                      <a:r>
                        <a:rPr kumimoji="1" lang="zh-TW" altLang="en-US" sz="19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、專案的</a:t>
                      </a:r>
                      <a:r>
                        <a:rPr kumimoji="1" lang="zh-TW" altLang="en-US" sz="1900" b="1" i="0" u="sng" strike="noStrike" cap="none" normalizeH="0" baseline="0" dirty="0" smtClean="0">
                          <a:ln>
                            <a:noFill/>
                          </a:ln>
                          <a:solidFill>
                            <a:srgbClr val="FF0000"/>
                          </a:solidFill>
                          <a:effectLst/>
                          <a:latin typeface="Arial" pitchFamily="34" charset="0"/>
                          <a:ea typeface="標楷體" pitchFamily="65" charset="-120"/>
                          <a:cs typeface="Arial" pitchFamily="34" charset="0"/>
                        </a:rPr>
                        <a:t>規劃</a:t>
                      </a:r>
                      <a:r>
                        <a:rPr kumimoji="1" lang="zh-TW" altLang="en-US" sz="19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a:t>
                      </a:r>
                      <a:r>
                        <a:rPr kumimoji="1" lang="zh-TW" altLang="en-US" sz="1900" b="1" i="0" u="sng" strike="noStrike" cap="none" normalizeH="0" baseline="0" dirty="0" smtClean="0">
                          <a:ln>
                            <a:noFill/>
                          </a:ln>
                          <a:solidFill>
                            <a:srgbClr val="FF0000"/>
                          </a:solidFill>
                          <a:effectLst/>
                          <a:latin typeface="Arial" pitchFamily="34" charset="0"/>
                          <a:ea typeface="標楷體" pitchFamily="65" charset="-120"/>
                          <a:cs typeface="Arial" pitchFamily="34" charset="0"/>
                        </a:rPr>
                        <a:t>執行</a:t>
                      </a:r>
                      <a:r>
                        <a:rPr kumimoji="1" lang="zh-TW" altLang="en-US" sz="19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a:t>
                      </a:r>
                      <a:r>
                        <a:rPr kumimoji="1" lang="zh-TW" altLang="en-US" sz="1900" b="1" i="0" u="sng" strike="noStrike" cap="none" normalizeH="0" baseline="0" dirty="0" smtClean="0">
                          <a:ln>
                            <a:noFill/>
                          </a:ln>
                          <a:solidFill>
                            <a:srgbClr val="FF0000"/>
                          </a:solidFill>
                          <a:effectLst/>
                          <a:latin typeface="Arial" pitchFamily="34" charset="0"/>
                          <a:ea typeface="標楷體" pitchFamily="65" charset="-120"/>
                          <a:cs typeface="Arial" pitchFamily="34" charset="0"/>
                        </a:rPr>
                        <a:t>控制</a:t>
                      </a:r>
                      <a:r>
                        <a:rPr kumimoji="1" lang="zh-TW" altLang="en-US" sz="19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、專案的</a:t>
                      </a:r>
                      <a:r>
                        <a:rPr kumimoji="1" lang="zh-TW" altLang="en-US" sz="1900" b="1" i="0" u="sng" strike="noStrike" cap="none" normalizeH="0" baseline="0" dirty="0" smtClean="0">
                          <a:ln>
                            <a:noFill/>
                          </a:ln>
                          <a:solidFill>
                            <a:srgbClr val="FF0000"/>
                          </a:solidFill>
                          <a:effectLst/>
                          <a:latin typeface="Arial" pitchFamily="34" charset="0"/>
                          <a:ea typeface="標楷體" pitchFamily="65" charset="-120"/>
                          <a:cs typeface="Arial" pitchFamily="34" charset="0"/>
                        </a:rPr>
                        <a:t>結束</a:t>
                      </a:r>
                      <a:r>
                        <a:rPr kumimoji="1" lang="zh-TW" altLang="en-US" sz="19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等全過程。</a:t>
                      </a:r>
                    </a:p>
                  </a:txBody>
                  <a:tcPr marT="45725" marB="45725"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zh-TW" altLang="en-US" sz="19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一般企業管理強調的是創造一個穩定的環境，使各項</a:t>
                      </a:r>
                      <a:r>
                        <a:rPr kumimoji="1" lang="zh-TW" altLang="en-US" sz="1900" b="1" i="0" u="sng" strike="noStrike" cap="none" normalizeH="0" baseline="0" dirty="0" smtClean="0">
                          <a:ln>
                            <a:noFill/>
                          </a:ln>
                          <a:solidFill>
                            <a:srgbClr val="FF0000"/>
                          </a:solidFill>
                          <a:effectLst/>
                          <a:latin typeface="Arial" pitchFamily="34" charset="0"/>
                          <a:ea typeface="標楷體" pitchFamily="65" charset="-120"/>
                          <a:cs typeface="Arial" pitchFamily="34" charset="0"/>
                        </a:rPr>
                        <a:t>作業</a:t>
                      </a:r>
                      <a:r>
                        <a:rPr kumimoji="1" lang="zh-TW" altLang="en-US" sz="19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能以最</a:t>
                      </a:r>
                      <a:r>
                        <a:rPr kumimoji="1" lang="zh-TW" altLang="en-US" sz="1900" b="1" i="0" u="sng" strike="noStrike" cap="none" normalizeH="0" baseline="0" dirty="0" smtClean="0">
                          <a:ln>
                            <a:noFill/>
                          </a:ln>
                          <a:solidFill>
                            <a:srgbClr val="FF0000"/>
                          </a:solidFill>
                          <a:effectLst/>
                          <a:latin typeface="Arial" pitchFamily="34" charset="0"/>
                          <a:ea typeface="標楷體" pitchFamily="65" charset="-120"/>
                          <a:cs typeface="Arial" pitchFamily="34" charset="0"/>
                        </a:rPr>
                        <a:t>高</a:t>
                      </a:r>
                      <a:r>
                        <a:rPr kumimoji="1" lang="zh-TW" altLang="en-US" sz="19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的</a:t>
                      </a:r>
                      <a:r>
                        <a:rPr kumimoji="1" lang="zh-TW" altLang="en-US" sz="1900" b="1" i="0" u="sng" strike="noStrike" cap="none" normalizeH="0" baseline="0" dirty="0" smtClean="0">
                          <a:ln>
                            <a:noFill/>
                          </a:ln>
                          <a:solidFill>
                            <a:srgbClr val="FF0000"/>
                          </a:solidFill>
                          <a:effectLst/>
                          <a:latin typeface="Arial" pitchFamily="34" charset="0"/>
                          <a:ea typeface="標楷體" pitchFamily="65" charset="-120"/>
                          <a:cs typeface="Arial" pitchFamily="34" charset="0"/>
                        </a:rPr>
                        <a:t>效率</a:t>
                      </a:r>
                      <a:r>
                        <a:rPr kumimoji="1" lang="zh-TW" altLang="en-US" sz="19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進行，側重於作業點的效率。</a:t>
                      </a:r>
                    </a:p>
                  </a:txBody>
                  <a:tcPr marT="45725" marB="45725"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r>
              <a:tr h="1539411">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zh-TW" altLang="en-US" sz="1900" b="1" i="0" u="none" strike="noStrike" cap="none" normalizeH="0" baseline="0" smtClean="0">
                          <a:ln>
                            <a:noFill/>
                          </a:ln>
                          <a:solidFill>
                            <a:schemeClr val="tx1"/>
                          </a:solidFill>
                          <a:effectLst/>
                          <a:latin typeface="Arial" pitchFamily="34" charset="0"/>
                          <a:ea typeface="標楷體" pitchFamily="65" charset="-120"/>
                          <a:cs typeface="Arial" pitchFamily="34" charset="0"/>
                        </a:rPr>
                        <a:t>責任</a:t>
                      </a:r>
                    </a:p>
                  </a:txBody>
                  <a:tcPr marT="45725" marB="45725" anchor="ctr"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zh-TW" altLang="en-US" sz="19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專案管理強調對整個專案負責，所有專案組織中的人，均有</a:t>
                      </a:r>
                      <a:r>
                        <a:rPr kumimoji="1" lang="zh-TW" altLang="en-US" sz="1900" b="1" i="0" u="sng" strike="noStrike" cap="none" normalizeH="0" baseline="0" dirty="0" smtClean="0">
                          <a:ln>
                            <a:noFill/>
                          </a:ln>
                          <a:solidFill>
                            <a:srgbClr val="FF0000"/>
                          </a:solidFill>
                          <a:effectLst/>
                          <a:latin typeface="Arial" pitchFamily="34" charset="0"/>
                          <a:ea typeface="標楷體" pitchFamily="65" charset="-120"/>
                          <a:cs typeface="Arial" pitchFamily="34" charset="0"/>
                        </a:rPr>
                        <a:t>確保專案成功</a:t>
                      </a:r>
                      <a:r>
                        <a:rPr kumimoji="1" lang="zh-TW" altLang="en-US" sz="19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的責任。</a:t>
                      </a:r>
                    </a:p>
                  </a:txBody>
                  <a:tcPr marT="45725" marB="45725"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zh-TW" altLang="en-US" sz="19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一般企業管理中</a:t>
                      </a:r>
                      <a:r>
                        <a:rPr kumimoji="1" lang="zh-TW" altLang="en-US" sz="1900" b="1" i="0" u="sng" strike="noStrike" cap="none" normalizeH="0" baseline="0" dirty="0" smtClean="0">
                          <a:ln>
                            <a:noFill/>
                          </a:ln>
                          <a:solidFill>
                            <a:srgbClr val="FF0000"/>
                          </a:solidFill>
                          <a:effectLst/>
                          <a:latin typeface="Arial" pitchFamily="34" charset="0"/>
                          <a:ea typeface="標楷體" pitchFamily="65" charset="-120"/>
                          <a:cs typeface="Arial" pitchFamily="34" charset="0"/>
                        </a:rPr>
                        <a:t>分工</a:t>
                      </a:r>
                      <a:r>
                        <a:rPr kumimoji="1" lang="zh-TW" altLang="en-US" sz="19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，強調各部門</a:t>
                      </a:r>
                      <a:r>
                        <a:rPr kumimoji="1" lang="zh-TW" altLang="en-US" sz="1900" b="1" i="0" u="sng" strike="noStrike" cap="none" normalizeH="0" baseline="0" dirty="0" smtClean="0">
                          <a:ln>
                            <a:noFill/>
                          </a:ln>
                          <a:solidFill>
                            <a:srgbClr val="FF0000"/>
                          </a:solidFill>
                          <a:effectLst/>
                          <a:latin typeface="Arial" pitchFamily="34" charset="0"/>
                          <a:ea typeface="標楷體" pitchFamily="65" charset="-120"/>
                          <a:cs typeface="Arial" pitchFamily="34" charset="0"/>
                        </a:rPr>
                        <a:t>按作業規範做好</a:t>
                      </a:r>
                      <a:r>
                        <a:rPr kumimoji="1" lang="zh-TW" altLang="en-US" sz="19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自己的</a:t>
                      </a:r>
                      <a:r>
                        <a:rPr kumimoji="1" lang="zh-TW" altLang="en-US" sz="1900" b="1" i="0" u="sng" strike="noStrike" cap="none" normalizeH="0" baseline="0" dirty="0" smtClean="0">
                          <a:ln>
                            <a:noFill/>
                          </a:ln>
                          <a:solidFill>
                            <a:srgbClr val="FF0000"/>
                          </a:solidFill>
                          <a:effectLst/>
                          <a:latin typeface="Arial" pitchFamily="34" charset="0"/>
                          <a:ea typeface="標楷體" pitchFamily="65" charset="-120"/>
                          <a:cs typeface="Arial" pitchFamily="34" charset="0"/>
                        </a:rPr>
                        <a:t>本職工作</a:t>
                      </a:r>
                      <a:r>
                        <a:rPr kumimoji="1" lang="zh-TW" altLang="en-US" sz="19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，所以</a:t>
                      </a:r>
                      <a:r>
                        <a:rPr kumimoji="1" lang="zh-TW" altLang="en-US" sz="1900" b="1" i="0" u="none" strike="noStrike" kern="1200" cap="none" normalizeH="0" baseline="0" dirty="0" smtClean="0">
                          <a:ln>
                            <a:noFill/>
                          </a:ln>
                          <a:solidFill>
                            <a:schemeClr val="tx1"/>
                          </a:solidFill>
                          <a:effectLst/>
                          <a:latin typeface="Arial" pitchFamily="34" charset="0"/>
                          <a:ea typeface="標楷體" pitchFamily="65" charset="-120"/>
                          <a:cs typeface="Arial" pitchFamily="34" charset="0"/>
                        </a:rPr>
                        <a:t>責任在其規定的作業範疇</a:t>
                      </a:r>
                      <a:r>
                        <a:rPr kumimoji="1" lang="zh-TW" altLang="en-US" sz="1900" b="1" i="0" u="none" strike="noStrike" cap="none" normalizeH="0" baseline="0" dirty="0" smtClean="0">
                          <a:ln>
                            <a:noFill/>
                          </a:ln>
                          <a:solidFill>
                            <a:schemeClr val="tx1"/>
                          </a:solidFill>
                          <a:effectLst/>
                          <a:latin typeface="Arial" pitchFamily="34" charset="0"/>
                          <a:ea typeface="標楷體" pitchFamily="65" charset="-120"/>
                          <a:cs typeface="Arial" pitchFamily="34" charset="0"/>
                        </a:rPr>
                        <a:t>內。</a:t>
                      </a:r>
                    </a:p>
                  </a:txBody>
                  <a:tcPr marT="45725" marB="45725"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230100854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清晰度">
  <a:themeElements>
    <a:clrScheme name="清晰度">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古典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清晰度">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清晰度">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410</TotalTime>
  <Words>2660</Words>
  <Application>Microsoft Office PowerPoint</Application>
  <PresentationFormat>如螢幕大小 (4:3)</PresentationFormat>
  <Paragraphs>284</Paragraphs>
  <Slides>32</Slides>
  <Notes>2</Notes>
  <HiddenSlides>0</HiddenSlides>
  <MMClips>0</MMClips>
  <ScaleCrop>false</ScaleCrop>
  <HeadingPairs>
    <vt:vector size="4" baseType="variant">
      <vt:variant>
        <vt:lpstr>佈景主題</vt:lpstr>
      </vt:variant>
      <vt:variant>
        <vt:i4>1</vt:i4>
      </vt:variant>
      <vt:variant>
        <vt:lpstr>投影片標題</vt:lpstr>
      </vt:variant>
      <vt:variant>
        <vt:i4>32</vt:i4>
      </vt:variant>
    </vt:vector>
  </HeadingPairs>
  <TitlesOfParts>
    <vt:vector size="33" baseType="lpstr">
      <vt:lpstr>清晰度</vt:lpstr>
      <vt:lpstr>專案管理概論 (第一章)</vt:lpstr>
      <vt:lpstr>專案的概念和定義</vt:lpstr>
      <vt:lpstr>Project有什麼基本特性</vt:lpstr>
      <vt:lpstr>工作及生活上有那些專案</vt:lpstr>
      <vt:lpstr>專案與作業的差別</vt:lpstr>
      <vt:lpstr>專案管理的定義</vt:lpstr>
      <vt:lpstr>專案管理的五大流程</vt:lpstr>
      <vt:lpstr>專案管理及一般企業管理 </vt:lpstr>
      <vt:lpstr>專案管理及一般企業管理 </vt:lpstr>
      <vt:lpstr>專案管理的知識</vt:lpstr>
      <vt:lpstr>專案管理的知識結構</vt:lpstr>
      <vt:lpstr>專案管理的演進及未來</vt:lpstr>
      <vt:lpstr>PowerPoint 簡報</vt:lpstr>
      <vt:lpstr>專案管理十大知識領域</vt:lpstr>
      <vt:lpstr>專案管理十大知識領域與五大流程群組</vt:lpstr>
      <vt:lpstr>專案管理 47 個子流程</vt:lpstr>
      <vt:lpstr>產品生命週期Product Life Cycle</vt:lpstr>
      <vt:lpstr>專案生命週期與產品生命週期</vt:lpstr>
      <vt:lpstr>產品生命週期 vs. 專案生命週期</vt:lpstr>
      <vt:lpstr>專案生命週期Project Life Cycle</vt:lpstr>
      <vt:lpstr>專案階段與專案交付</vt:lpstr>
      <vt:lpstr>專案生命週期階段圖</vt:lpstr>
      <vt:lpstr>專案階段與專案管理流程</vt:lpstr>
      <vt:lpstr>專案生命週期之特性 (一)</vt:lpstr>
      <vt:lpstr>專案生命週期之特性 (二)</vt:lpstr>
      <vt:lpstr>組織專案組合、計畫、專案、作業</vt:lpstr>
      <vt:lpstr>專案組合 Portfolio</vt:lpstr>
      <vt:lpstr>計畫 Program</vt:lpstr>
      <vt:lpstr>計劃管理</vt:lpstr>
      <vt:lpstr>專案管理辦公室 Project Management Office</vt:lpstr>
      <vt:lpstr>專案管理辦公室的責任</vt:lpstr>
      <vt:lpstr>end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專案管理概論</dc:title>
  <dc:creator>yckuo</dc:creator>
  <cp:lastModifiedBy>yckuo</cp:lastModifiedBy>
  <cp:revision>40</cp:revision>
  <dcterms:created xsi:type="dcterms:W3CDTF">2015-02-02T05:02:52Z</dcterms:created>
  <dcterms:modified xsi:type="dcterms:W3CDTF">2015-03-12T01:39:09Z</dcterms:modified>
</cp:coreProperties>
</file>