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61" r:id="rId5"/>
    <p:sldId id="292" r:id="rId6"/>
    <p:sldId id="303" r:id="rId7"/>
    <p:sldId id="293" r:id="rId8"/>
    <p:sldId id="294" r:id="rId9"/>
    <p:sldId id="295" r:id="rId10"/>
    <p:sldId id="296" r:id="rId11"/>
    <p:sldId id="297" r:id="rId12"/>
    <p:sldId id="298" r:id="rId13"/>
    <p:sldId id="299" r:id="rId14"/>
    <p:sldId id="300" r:id="rId15"/>
    <p:sldId id="267" r:id="rId16"/>
    <p:sldId id="268" r:id="rId17"/>
    <p:sldId id="277" r:id="rId18"/>
    <p:sldId id="301" r:id="rId19"/>
    <p:sldId id="302" r:id="rId20"/>
    <p:sldId id="304" r:id="rId21"/>
    <p:sldId id="305" r:id="rId22"/>
    <p:sldId id="307" r:id="rId23"/>
    <p:sldId id="308" r:id="rId24"/>
    <p:sldId id="309" r:id="rId25"/>
    <p:sldId id="310" r:id="rId26"/>
    <p:sldId id="311"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52"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95A2AA15-5D9E-49C0-9925-4596AE2705C9}" type="datetimeFigureOut">
              <a:rPr lang="zh-TW" altLang="en-US" smtClean="0"/>
              <a:t>2015/3/10</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886C0324-379A-4972-B5F2-F3832131A5CE}" type="slidenum">
              <a:rPr lang="zh-TW" altLang="en-US" smtClean="0"/>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6C0324-379A-4972-B5F2-F3832131A5CE}"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95A2AA15-5D9E-49C0-9925-4596AE2705C9}" type="datetimeFigureOut">
              <a:rPr lang="zh-TW" altLang="en-US" smtClean="0"/>
              <a:t>2015/3/10</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886C0324-379A-4972-B5F2-F3832131A5CE}" type="slidenum">
              <a:rPr lang="zh-TW" altLang="en-US" smtClean="0"/>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5A2AA15-5D9E-49C0-9925-4596AE2705C9}" type="datetimeFigureOut">
              <a:rPr lang="zh-TW" altLang="en-US" smtClean="0"/>
              <a:t>2015/3/10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86C0324-379A-4972-B5F2-F3832131A5CE}" type="slidenum">
              <a:rPr lang="zh-TW" altLang="en-US" smtClean="0"/>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5A2AA15-5D9E-49C0-9925-4596AE2705C9}" type="datetimeFigureOut">
              <a:rPr lang="zh-TW" altLang="en-US" smtClean="0"/>
              <a:t>2015/3/10</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86C0324-379A-4972-B5F2-F3832131A5CE}" type="slidenum">
              <a:rPr lang="zh-TW" altLang="en-US" smtClean="0"/>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w/url?sa=i&amp;rct=j&amp;q=&amp;esrc=s&amp;frm=1&amp;source=images&amp;cd=&amp;cad=rja&amp;uact=8&amp;ved=0CAcQjRw&amp;url=http://cn.nytimes.com/business/20140514/c14chinaecon/zh-hant/&amp;ei=WTP1VOiGGIe3mwXE3YKABg&amp;psig=AFQjCNHfxtKEbYOJiEYI_4U_M498olkX6A&amp;ust=1425441995601249"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w/url?sa=i&amp;rct=j&amp;q=&amp;esrc=s&amp;frm=1&amp;source=images&amp;cd=&amp;cad=rja&amp;uact=8&amp;ved=0CAcQjRw&amp;url=http://hotlink.go2tutor.com/content.asp?id%3D810&amp;ei=rDP1VJDAHOHAmwW07oHIBg&amp;psig=AFQjCNFcR9FGDkcN5SSVmZz5UAqza9PFdw&amp;ust=142544208127718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w/url?sa=i&amp;rct=j&amp;q=&amp;esrc=s&amp;frm=1&amp;source=images&amp;cd=&amp;cad=rja&amp;uact=8&amp;ved=0CAcQjRw&amp;url=http://cn.nytimes.com/business/20140514/c14chinaecon/zh-hant/&amp;ei=WTP1VOiGGIe3mwXE3YKABg&amp;psig=AFQjCNHfxtKEbYOJiEYI_4U_M498olkX6A&amp;ust=142544199560124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w/url?sa=i&amp;rct=j&amp;q=&amp;esrc=s&amp;frm=1&amp;source=images&amp;cd=&amp;cad=rja&amp;uact=8&amp;ved=0CAcQjRw&amp;url=http://cn.nytimes.com/business/20140514/c14chinaecon/zh-hant/&amp;ei=WTP1VOiGGIe3mwXE3YKABg&amp;psig=AFQjCNHfxtKEbYOJiEYI_4U_M498olkX6A&amp;ust=14254419956012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w/url?sa=i&amp;rct=j&amp;q=&amp;esrc=s&amp;frm=1&amp;source=images&amp;cd=&amp;cad=rja&amp;uact=8&amp;ved=0CAcQjRw&amp;url=http://cn.nytimes.com/business/20140514/c14chinaecon/zh-hant/&amp;ei=WTP1VOiGGIe3mwXE3YKABg&amp;psig=AFQjCNHfxtKEbYOJiEYI_4U_M498olkX6A&amp;ust=142544199560124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tw/url?sa=i&amp;rct=j&amp;q=&amp;esrc=s&amp;frm=1&amp;source=images&amp;cd=&amp;cad=rja&amp;uact=8&amp;ved=0CAcQjRw&amp;url=http://eec.uch.edu.tw/web3/index3-1-1.asp?cid%3D303484&amp;ei=lzD1VNSkEqLxmAXOiYLAAQ&amp;psig=AFQjCNF05GVrjG1wSEByHeiluUp1W5gFBA&amp;ust=142544127117221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smtClean="0"/>
              <a:t>不動產投資分析</a:t>
            </a:r>
            <a:r>
              <a:rPr lang="en-US" altLang="zh-TW" dirty="0" smtClean="0"/>
              <a:t>-</a:t>
            </a:r>
            <a:r>
              <a:rPr lang="zh-TW" altLang="en-US" dirty="0" smtClean="0"/>
              <a:t>房地產市場分析概論</a:t>
            </a:r>
            <a:r>
              <a:rPr lang="zh-TW" altLang="en-US" dirty="0"/>
              <a:t/>
            </a:r>
            <a:br>
              <a:rPr lang="zh-TW" altLang="en-US" dirty="0"/>
            </a:br>
            <a:endParaRPr lang="zh-TW" altLang="en-US" dirty="0"/>
          </a:p>
        </p:txBody>
      </p:sp>
      <p:sp>
        <p:nvSpPr>
          <p:cNvPr id="3" name="副標題 2"/>
          <p:cNvSpPr>
            <a:spLocks noGrp="1"/>
          </p:cNvSpPr>
          <p:nvPr>
            <p:ph type="subTitle" idx="1"/>
          </p:nvPr>
        </p:nvSpPr>
        <p:spPr/>
        <p:txBody>
          <a:bodyPr/>
          <a:lstStyle/>
          <a:p>
            <a:r>
              <a:rPr lang="zh-TW" altLang="en-US" dirty="0"/>
              <a:t>郭燿</a:t>
            </a:r>
            <a:r>
              <a:rPr lang="zh-TW" altLang="en-US" dirty="0" smtClean="0"/>
              <a:t>禎 博士</a:t>
            </a:r>
            <a:endParaRPr lang="zh-TW" altLang="en-US" dirty="0"/>
          </a:p>
        </p:txBody>
      </p:sp>
    </p:spTree>
    <p:extLst>
      <p:ext uri="{BB962C8B-B14F-4D97-AF65-F5344CB8AC3E}">
        <p14:creationId xmlns:p14="http://schemas.microsoft.com/office/powerpoint/2010/main" val="339283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市場範圍</a:t>
            </a:r>
            <a:endParaRPr lang="zh-TW" altLang="en-US" dirty="0"/>
          </a:p>
        </p:txBody>
      </p:sp>
      <p:sp>
        <p:nvSpPr>
          <p:cNvPr id="3" name="內容版面配置區 2"/>
          <p:cNvSpPr>
            <a:spLocks noGrp="1"/>
          </p:cNvSpPr>
          <p:nvPr>
            <p:ph sz="quarter" idx="1"/>
          </p:nvPr>
        </p:nvSpPr>
        <p:spPr/>
        <p:txBody>
          <a:bodyPr/>
          <a:lstStyle/>
          <a:p>
            <a:r>
              <a:rPr lang="zh-TW" altLang="en-US" dirty="0" smtClean="0"/>
              <a:t>類型</a:t>
            </a:r>
            <a:endParaRPr lang="en-US" altLang="zh-TW" dirty="0" smtClean="0"/>
          </a:p>
          <a:p>
            <a:pPr lvl="1"/>
            <a:r>
              <a:rPr lang="zh-TW" altLang="en-US" dirty="0"/>
              <a:t>全國或國際</a:t>
            </a:r>
            <a:r>
              <a:rPr lang="zh-TW" altLang="en-US" dirty="0" smtClean="0"/>
              <a:t>型、區域型、地方型、鄰里型</a:t>
            </a:r>
            <a:endParaRPr lang="en-US" altLang="zh-TW" dirty="0" smtClean="0"/>
          </a:p>
          <a:p>
            <a:r>
              <a:rPr lang="zh-TW" altLang="en-US" dirty="0"/>
              <a:t>個案</a:t>
            </a:r>
            <a:r>
              <a:rPr lang="zh-TW" altLang="en-US" dirty="0" smtClean="0"/>
              <a:t>規模</a:t>
            </a:r>
            <a:endParaRPr lang="en-US" altLang="zh-TW" dirty="0" smtClean="0"/>
          </a:p>
          <a:p>
            <a:pPr lvl="1"/>
            <a:r>
              <a:rPr lang="zh-TW" altLang="en-US" dirty="0"/>
              <a:t>依據不同個案之潛在</a:t>
            </a:r>
            <a:r>
              <a:rPr lang="zh-TW" altLang="en-US" dirty="0" smtClean="0"/>
              <a:t>需求量、影響區域大小而增減市場範圍</a:t>
            </a:r>
            <a:endParaRPr lang="en-US" altLang="zh-TW" dirty="0" smtClean="0"/>
          </a:p>
          <a:p>
            <a:r>
              <a:rPr lang="zh-TW" altLang="en-US" dirty="0"/>
              <a:t>分析</a:t>
            </a:r>
            <a:r>
              <a:rPr lang="zh-TW" altLang="en-US" dirty="0" smtClean="0"/>
              <a:t>目的</a:t>
            </a:r>
            <a:endParaRPr lang="en-US" altLang="zh-TW" dirty="0" smtClean="0"/>
          </a:p>
          <a:p>
            <a:pPr lvl="1"/>
            <a:r>
              <a:rPr lang="zh-TW" altLang="en-US" dirty="0"/>
              <a:t>需求</a:t>
            </a:r>
            <a:r>
              <a:rPr lang="zh-TW" altLang="en-US" dirty="0" smtClean="0"/>
              <a:t>地區、競爭地區、影響地區</a:t>
            </a:r>
            <a:endParaRPr lang="zh-TW" altLang="en-US" dirty="0"/>
          </a:p>
        </p:txBody>
      </p:sp>
    </p:spTree>
    <p:extLst>
      <p:ext uri="{BB962C8B-B14F-4D97-AF65-F5344CB8AC3E}">
        <p14:creationId xmlns:p14="http://schemas.microsoft.com/office/powerpoint/2010/main" val="277708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市場研究之分析構面</a:t>
            </a:r>
            <a:endParaRPr lang="zh-TW" altLang="en-US" dirty="0"/>
          </a:p>
        </p:txBody>
      </p:sp>
      <p:sp>
        <p:nvSpPr>
          <p:cNvPr id="3" name="內容版面配置區 2"/>
          <p:cNvSpPr>
            <a:spLocks noGrp="1"/>
          </p:cNvSpPr>
          <p:nvPr>
            <p:ph sz="quarter" idx="1"/>
          </p:nvPr>
        </p:nvSpPr>
        <p:spPr/>
        <p:txBody>
          <a:bodyPr/>
          <a:lstStyle/>
          <a:p>
            <a:r>
              <a:rPr lang="zh-TW" altLang="en-US" dirty="0" smtClean="0"/>
              <a:t>房地產市場分析，大部分資訊是來自市場總體資訊</a:t>
            </a:r>
            <a:endParaRPr lang="en-US" altLang="zh-TW" dirty="0" smtClean="0"/>
          </a:p>
          <a:p>
            <a:pPr lvl="1"/>
            <a:r>
              <a:rPr lang="zh-TW" altLang="en-US" dirty="0"/>
              <a:t>如主計處提供</a:t>
            </a:r>
            <a:r>
              <a:rPr lang="zh-TW" altLang="en-US" dirty="0" smtClean="0"/>
              <a:t>的戶口及住宅普查、社會指標統計、中華民國台灣地區家庭收支調查報告、及經建會、經濟部統計處等單位所提供的房地產總體相關資料</a:t>
            </a:r>
            <a:endParaRPr lang="en-US" altLang="zh-TW" dirty="0" smtClean="0"/>
          </a:p>
          <a:p>
            <a:pPr lvl="1"/>
            <a:r>
              <a:rPr lang="zh-TW" altLang="en-US" dirty="0"/>
              <a:t>投資者關注投資標的未來</a:t>
            </a:r>
            <a:r>
              <a:rPr lang="zh-TW" altLang="en-US" dirty="0" smtClean="0"/>
              <a:t>前景，因此由市場總體資訊推估，容易抹滅個別投資標的物的個別特徵及其願景</a:t>
            </a:r>
            <a:endParaRPr lang="en-US" altLang="zh-TW" dirty="0" smtClean="0"/>
          </a:p>
          <a:p>
            <a:pPr lvl="2"/>
            <a:r>
              <a:rPr lang="zh-TW" altLang="en-US" dirty="0"/>
              <a:t>如何從現有或過去的市場經驗中去預測標的物未來的</a:t>
            </a:r>
            <a:r>
              <a:rPr lang="zh-TW" altLang="en-US" dirty="0" smtClean="0"/>
              <a:t>結果</a:t>
            </a:r>
            <a:r>
              <a:rPr lang="en-US" altLang="zh-TW" dirty="0" smtClean="0"/>
              <a:t>?</a:t>
            </a:r>
          </a:p>
          <a:p>
            <a:pPr lvl="3"/>
            <a:r>
              <a:rPr lang="zh-TW" altLang="en-US" dirty="0" smtClean="0"/>
              <a:t>運用各種預測的工具 </a:t>
            </a:r>
            <a:endParaRPr lang="en-US" altLang="zh-TW" dirty="0" smtClean="0"/>
          </a:p>
          <a:p>
            <a:pPr lvl="3"/>
            <a:r>
              <a:rPr lang="zh-TW" altLang="en-US" dirty="0"/>
              <a:t>一般</a:t>
            </a:r>
            <a:r>
              <a:rPr lang="zh-TW" altLang="en-US" dirty="0" smtClean="0"/>
              <a:t>市場過分強調現有資料的蒐集而忽略對未來的預測分析，因而減低市場的可行性</a:t>
            </a:r>
            <a:endParaRPr lang="en-US" altLang="zh-TW" dirty="0" smtClean="0"/>
          </a:p>
          <a:p>
            <a:pPr lvl="3"/>
            <a:r>
              <a:rPr lang="zh-TW" altLang="en-US" dirty="0" smtClean="0"/>
              <a:t>如何</a:t>
            </a:r>
            <a:r>
              <a:rPr lang="zh-TW" altLang="en-US" dirty="0"/>
              <a:t>在總體市場的資料與個別投資標的的未來前景之間作一正確合理的連結</a:t>
            </a:r>
          </a:p>
        </p:txBody>
      </p:sp>
    </p:spTree>
    <p:extLst>
      <p:ext uri="{BB962C8B-B14F-4D97-AF65-F5344CB8AC3E}">
        <p14:creationId xmlns:p14="http://schemas.microsoft.com/office/powerpoint/2010/main" val="204914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市場研究兩基礎構面的交互關係</a:t>
            </a:r>
            <a:endParaRPr lang="zh-TW" altLang="en-US" dirty="0"/>
          </a:p>
        </p:txBody>
      </p:sp>
      <p:sp>
        <p:nvSpPr>
          <p:cNvPr id="3" name="內容版面配置區 2"/>
          <p:cNvSpPr>
            <a:spLocks noGrp="1"/>
          </p:cNvSpPr>
          <p:nvPr>
            <p:ph sz="quarter" idx="1"/>
          </p:nvPr>
        </p:nvSpPr>
        <p:spPr/>
        <p:txBody>
          <a:bodyPr/>
          <a:lstStyle/>
          <a:p>
            <a:endParaRPr lang="zh-TW" altLang="en-US"/>
          </a:p>
        </p:txBody>
      </p:sp>
      <p:sp>
        <p:nvSpPr>
          <p:cNvPr id="4" name="書卷 (水平) 3"/>
          <p:cNvSpPr/>
          <p:nvPr/>
        </p:nvSpPr>
        <p:spPr>
          <a:xfrm>
            <a:off x="6804248" y="5733256"/>
            <a:ext cx="1728192" cy="720080"/>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Myers &amp; Beck 1994</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95536" y="1268760"/>
            <a:ext cx="8064182" cy="4536504"/>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51520" y="1196752"/>
            <a:ext cx="36004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0642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房地產市場分析過程常見的缺失</a:t>
            </a:r>
          </a:p>
        </p:txBody>
      </p:sp>
      <p:sp>
        <p:nvSpPr>
          <p:cNvPr id="3" name="內容版面配置區 2"/>
          <p:cNvSpPr>
            <a:spLocks noGrp="1"/>
          </p:cNvSpPr>
          <p:nvPr>
            <p:ph sz="quarter" idx="1"/>
          </p:nvPr>
        </p:nvSpPr>
        <p:spPr>
          <a:xfrm>
            <a:off x="457200" y="1291208"/>
            <a:ext cx="3106688" cy="2137792"/>
          </a:xfrm>
        </p:spPr>
        <p:txBody>
          <a:bodyPr>
            <a:normAutofit/>
          </a:bodyPr>
          <a:lstStyle/>
          <a:p>
            <a:r>
              <a:rPr lang="zh-TW" altLang="en-US" sz="2000" dirty="0" smtClean="0"/>
              <a:t>估價師類似資產</a:t>
            </a:r>
            <a:r>
              <a:rPr lang="zh-TW" altLang="en-US" sz="2000" dirty="0"/>
              <a:t>模式</a:t>
            </a:r>
          </a:p>
          <a:p>
            <a:endParaRPr lang="zh-TW" altLang="en-US" sz="2000" dirty="0"/>
          </a:p>
        </p:txBody>
      </p:sp>
      <p:sp>
        <p:nvSpPr>
          <p:cNvPr id="4" name="內容版面配置區 2"/>
          <p:cNvSpPr txBox="1">
            <a:spLocks/>
          </p:cNvSpPr>
          <p:nvPr/>
        </p:nvSpPr>
        <p:spPr>
          <a:xfrm>
            <a:off x="5220072" y="1268760"/>
            <a:ext cx="3106688" cy="2137792"/>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zh-TW" altLang="en-US" sz="2000" dirty="0" smtClean="0"/>
              <a:t>理想狀況</a:t>
            </a:r>
            <a:r>
              <a:rPr lang="zh-TW" altLang="en-US" sz="2000" dirty="0"/>
              <a:t>模式</a:t>
            </a:r>
          </a:p>
          <a:p>
            <a:endParaRPr lang="zh-TW" altLang="en-US" sz="2000" dirty="0"/>
          </a:p>
        </p:txBody>
      </p:sp>
      <p:sp>
        <p:nvSpPr>
          <p:cNvPr id="5" name="內容版面配置區 2"/>
          <p:cNvSpPr txBox="1">
            <a:spLocks/>
          </p:cNvSpPr>
          <p:nvPr/>
        </p:nvSpPr>
        <p:spPr>
          <a:xfrm>
            <a:off x="467544" y="3883496"/>
            <a:ext cx="3106688" cy="2137792"/>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zh-TW" altLang="en-US" sz="2000" dirty="0" smtClean="0"/>
              <a:t>恆久模式</a:t>
            </a:r>
            <a:endParaRPr lang="zh-TW" altLang="en-US" sz="2000" dirty="0"/>
          </a:p>
        </p:txBody>
      </p:sp>
      <p:sp>
        <p:nvSpPr>
          <p:cNvPr id="6" name="內容版面配置區 2"/>
          <p:cNvSpPr txBox="1">
            <a:spLocks/>
          </p:cNvSpPr>
          <p:nvPr/>
        </p:nvSpPr>
        <p:spPr>
          <a:xfrm>
            <a:off x="5220072" y="3833936"/>
            <a:ext cx="3106688" cy="2137792"/>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zh-TW" altLang="en-US" sz="2000" dirty="0" smtClean="0"/>
              <a:t>平均市場預測模式</a:t>
            </a:r>
            <a:endParaRPr lang="zh-TW" altLang="en-US" sz="2000" dirty="0"/>
          </a:p>
          <a:p>
            <a:endParaRPr lang="zh-TW" altLang="en-US" sz="2000"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28" y="1690241"/>
            <a:ext cx="2197904" cy="214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46" y="4352802"/>
            <a:ext cx="2083867" cy="21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88837">
            <a:off x="5411328" y="1663041"/>
            <a:ext cx="2037320" cy="2079962"/>
          </a:xfrm>
          <a:prstGeom prst="rect">
            <a:avLst/>
          </a:prstGeom>
          <a:noFill/>
          <a:ln>
            <a:noFill/>
          </a:ln>
          <a:scene3d>
            <a:camera prst="orthographicFront">
              <a:rot lat="0" lon="0" rev="6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43844">
            <a:off x="5379791" y="4275683"/>
            <a:ext cx="2139385" cy="2024261"/>
          </a:xfrm>
          <a:prstGeom prst="rect">
            <a:avLst/>
          </a:prstGeom>
          <a:noFill/>
          <a:ln>
            <a:noFill/>
          </a:ln>
          <a:scene3d>
            <a:camera prst="orthographicFront">
              <a:rot lat="0" lon="0" rev="12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68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四方格的投資分析導引</a:t>
            </a:r>
            <a:endParaRPr lang="zh-TW" altLang="en-US" dirty="0"/>
          </a:p>
        </p:txBody>
      </p:sp>
      <p:sp>
        <p:nvSpPr>
          <p:cNvPr id="3" name="內容版面配置區 2"/>
          <p:cNvSpPr>
            <a:spLocks noGrp="1"/>
          </p:cNvSpPr>
          <p:nvPr>
            <p:ph sz="quarter" idx="1"/>
          </p:nvPr>
        </p:nvSpPr>
        <p:spPr/>
        <p:txBody>
          <a:bodyPr/>
          <a:lstStyle/>
          <a:p>
            <a:endParaRPr lang="zh-TW"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611560" y="1700809"/>
            <a:ext cx="2664296" cy="195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860032" y="1740624"/>
            <a:ext cx="261666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02194" y="4365104"/>
            <a:ext cx="2473662" cy="179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56678" y="4313973"/>
            <a:ext cx="2520021" cy="180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06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第二節 總體市場分析</a:t>
            </a:r>
            <a:endParaRPr lang="zh-TW" altLang="en-US" dirty="0"/>
          </a:p>
        </p:txBody>
      </p:sp>
      <p:sp>
        <p:nvSpPr>
          <p:cNvPr id="5" name="文字版面配置區 4"/>
          <p:cNvSpPr>
            <a:spLocks noGrp="1"/>
          </p:cNvSpPr>
          <p:nvPr>
            <p:ph type="body" idx="1"/>
          </p:nvPr>
        </p:nvSpPr>
        <p:spPr/>
        <p:txBody>
          <a:bodyPr/>
          <a:lstStyle/>
          <a:p>
            <a:endParaRPr lang="zh-TW" altLang="en-US"/>
          </a:p>
        </p:txBody>
      </p:sp>
      <p:pic>
        <p:nvPicPr>
          <p:cNvPr id="18434"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7" y="-27384"/>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384"/>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0"/>
            <a:ext cx="2555776" cy="170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5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全國市場分析</a:t>
            </a:r>
            <a:endParaRPr lang="zh-TW" altLang="en-US" dirty="0"/>
          </a:p>
        </p:txBody>
      </p:sp>
      <p:sp>
        <p:nvSpPr>
          <p:cNvPr id="5" name="內容版面配置區 4"/>
          <p:cNvSpPr>
            <a:spLocks noGrp="1"/>
          </p:cNvSpPr>
          <p:nvPr>
            <p:ph sz="quarter" idx="1"/>
          </p:nvPr>
        </p:nvSpPr>
        <p:spPr/>
        <p:txBody>
          <a:bodyPr/>
          <a:lstStyle/>
          <a:p>
            <a:r>
              <a:rPr lang="zh-TW" altLang="en-US" dirty="0" smtClean="0">
                <a:latin typeface="+mj-ea"/>
                <a:ea typeface="+mj-ea"/>
              </a:rPr>
              <a:t>分析政治、經濟、社會、技術、以及政策等環境因素，藉以預測未來發展趨勢</a:t>
            </a:r>
            <a:endParaRPr lang="en-US" altLang="zh-TW" dirty="0" smtClean="0">
              <a:latin typeface="+mj-ea"/>
              <a:ea typeface="+mj-ea"/>
            </a:endParaRPr>
          </a:p>
          <a:p>
            <a:pPr lvl="1"/>
            <a:r>
              <a:rPr lang="zh-TW" altLang="en-US" dirty="0" smtClean="0">
                <a:latin typeface="+mj-ea"/>
                <a:ea typeface="+mj-ea"/>
              </a:rPr>
              <a:t>政治</a:t>
            </a:r>
            <a:r>
              <a:rPr lang="en-US" altLang="zh-TW" dirty="0" smtClean="0">
                <a:latin typeface="+mj-ea"/>
                <a:ea typeface="+mj-ea"/>
              </a:rPr>
              <a:t>:</a:t>
            </a:r>
            <a:r>
              <a:rPr lang="zh-TW" altLang="en-US" dirty="0" smtClean="0">
                <a:latin typeface="+mj-ea"/>
                <a:ea typeface="+mj-ea"/>
              </a:rPr>
              <a:t> 國際情勢、兩岸關係、國內政情</a:t>
            </a:r>
            <a:endParaRPr lang="en-US" altLang="zh-TW" dirty="0" smtClean="0">
              <a:latin typeface="+mj-ea"/>
              <a:ea typeface="+mj-ea"/>
            </a:endParaRPr>
          </a:p>
          <a:p>
            <a:pPr lvl="1"/>
            <a:r>
              <a:rPr lang="zh-TW" altLang="en-US" dirty="0">
                <a:latin typeface="+mj-ea"/>
                <a:ea typeface="+mj-ea"/>
              </a:rPr>
              <a:t>經濟</a:t>
            </a:r>
            <a:r>
              <a:rPr lang="en-US" altLang="zh-TW" dirty="0">
                <a:latin typeface="+mj-ea"/>
                <a:ea typeface="+mj-ea"/>
              </a:rPr>
              <a:t>: </a:t>
            </a:r>
            <a:r>
              <a:rPr lang="zh-TW" altLang="en-US" dirty="0">
                <a:latin typeface="+mj-ea"/>
                <a:ea typeface="+mj-ea"/>
              </a:rPr>
              <a:t>國民所得、經濟成長率、貨幣供給、利率、匯率、</a:t>
            </a:r>
            <a:r>
              <a:rPr lang="zh-TW" altLang="en-US" dirty="0" smtClean="0">
                <a:latin typeface="+mj-ea"/>
                <a:ea typeface="+mj-ea"/>
              </a:rPr>
              <a:t>失業率、物價、油價、股價、黃金</a:t>
            </a:r>
            <a:r>
              <a:rPr lang="en-US" altLang="zh-TW" dirty="0" smtClean="0">
                <a:latin typeface="+mj-ea"/>
                <a:ea typeface="+mj-ea"/>
              </a:rPr>
              <a:t>…</a:t>
            </a:r>
            <a:r>
              <a:rPr lang="zh-TW" altLang="en-US" dirty="0" smtClean="0">
                <a:latin typeface="+mj-ea"/>
                <a:ea typeface="+mj-ea"/>
              </a:rPr>
              <a:t>等因素</a:t>
            </a:r>
            <a:endParaRPr lang="en-US" altLang="zh-TW" dirty="0" smtClean="0">
              <a:latin typeface="+mj-ea"/>
              <a:ea typeface="+mj-ea"/>
            </a:endParaRPr>
          </a:p>
          <a:p>
            <a:pPr lvl="1"/>
            <a:r>
              <a:rPr lang="zh-TW" altLang="en-US" dirty="0">
                <a:latin typeface="+mj-ea"/>
                <a:ea typeface="+mj-ea"/>
              </a:rPr>
              <a:t>社會</a:t>
            </a:r>
            <a:r>
              <a:rPr lang="en-US" altLang="zh-TW" dirty="0">
                <a:latin typeface="+mj-ea"/>
                <a:ea typeface="+mj-ea"/>
              </a:rPr>
              <a:t>: </a:t>
            </a:r>
            <a:r>
              <a:rPr lang="zh-TW" altLang="en-US" dirty="0">
                <a:latin typeface="+mj-ea"/>
                <a:ea typeface="+mj-ea"/>
              </a:rPr>
              <a:t>人口結構、家庭結構、人口</a:t>
            </a:r>
            <a:r>
              <a:rPr lang="zh-TW" altLang="en-US" dirty="0" smtClean="0">
                <a:latin typeface="+mj-ea"/>
                <a:ea typeface="+mj-ea"/>
              </a:rPr>
              <a:t>遷移、教育程度、生活型態、理財價值觀</a:t>
            </a:r>
            <a:endParaRPr lang="en-US" altLang="zh-TW" dirty="0" smtClean="0">
              <a:latin typeface="+mj-ea"/>
              <a:ea typeface="+mj-ea"/>
            </a:endParaRPr>
          </a:p>
          <a:p>
            <a:pPr lvl="1"/>
            <a:r>
              <a:rPr lang="zh-TW" altLang="en-US" dirty="0" smtClean="0">
                <a:latin typeface="+mj-ea"/>
                <a:ea typeface="+mj-ea"/>
              </a:rPr>
              <a:t>技術</a:t>
            </a:r>
            <a:r>
              <a:rPr lang="en-US" altLang="zh-TW" dirty="0" smtClean="0">
                <a:latin typeface="+mj-ea"/>
                <a:ea typeface="+mj-ea"/>
              </a:rPr>
              <a:t>:</a:t>
            </a:r>
            <a:r>
              <a:rPr lang="zh-TW" altLang="en-US" dirty="0" smtClean="0">
                <a:latin typeface="+mj-ea"/>
                <a:ea typeface="+mj-ea"/>
              </a:rPr>
              <a:t> 營建技術、營建管理、營建材料</a:t>
            </a:r>
            <a:endParaRPr lang="en-US" altLang="zh-TW" dirty="0" smtClean="0">
              <a:latin typeface="+mj-ea"/>
              <a:ea typeface="+mj-ea"/>
            </a:endParaRPr>
          </a:p>
          <a:p>
            <a:pPr lvl="1"/>
            <a:r>
              <a:rPr lang="zh-TW" altLang="en-US" dirty="0" smtClean="0">
                <a:latin typeface="+mj-ea"/>
                <a:ea typeface="+mj-ea"/>
              </a:rPr>
              <a:t>政策</a:t>
            </a:r>
            <a:r>
              <a:rPr lang="en-US" altLang="zh-TW" dirty="0" smtClean="0">
                <a:latin typeface="+mj-ea"/>
                <a:ea typeface="+mj-ea"/>
              </a:rPr>
              <a:t>:</a:t>
            </a:r>
            <a:r>
              <a:rPr lang="zh-TW" altLang="en-US" dirty="0" smtClean="0">
                <a:latin typeface="+mj-ea"/>
                <a:ea typeface="+mj-ea"/>
              </a:rPr>
              <a:t> 土地、營建、都計、金融、稅制、公共建設、交通、國宅、住宅</a:t>
            </a:r>
            <a:r>
              <a:rPr lang="en-US" altLang="zh-TW" dirty="0" smtClean="0">
                <a:latin typeface="+mj-ea"/>
                <a:ea typeface="+mj-ea"/>
              </a:rPr>
              <a:t>..</a:t>
            </a:r>
            <a:r>
              <a:rPr lang="zh-TW" altLang="en-US" dirty="0" smtClean="0">
                <a:latin typeface="+mj-ea"/>
                <a:ea typeface="+mj-ea"/>
              </a:rPr>
              <a:t>等政策</a:t>
            </a:r>
            <a:endParaRPr lang="zh-TW" altLang="en-US" dirty="0">
              <a:latin typeface="+mj-ea"/>
              <a:ea typeface="+mj-ea"/>
            </a:endParaRPr>
          </a:p>
        </p:txBody>
      </p:sp>
      <p:pic>
        <p:nvPicPr>
          <p:cNvPr id="20482" name="Picture 2" descr="http://www.epochtimes.com/i6/502081737146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5013176"/>
            <a:ext cx="1807529" cy="125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8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區域市場分析</a:t>
            </a:r>
            <a:endParaRPr lang="zh-TW" altLang="en-US" dirty="0"/>
          </a:p>
        </p:txBody>
      </p:sp>
      <p:sp>
        <p:nvSpPr>
          <p:cNvPr id="5" name="內容版面配置區 4"/>
          <p:cNvSpPr>
            <a:spLocks noGrp="1"/>
          </p:cNvSpPr>
          <p:nvPr>
            <p:ph sz="quarter" idx="1"/>
          </p:nvPr>
        </p:nvSpPr>
        <p:spPr/>
        <p:txBody>
          <a:bodyPr/>
          <a:lstStyle/>
          <a:p>
            <a:pPr lvl="1"/>
            <a:r>
              <a:rPr lang="zh-TW" altLang="en-US" dirty="0" smtClean="0">
                <a:latin typeface="+mj-ea"/>
                <a:ea typeface="+mj-ea"/>
              </a:rPr>
              <a:t>分析項目與全國市場分析架構類似，僅是將分析項目更為精緻化，與個案的關聯性更加密切</a:t>
            </a:r>
            <a:endParaRPr lang="en-US" altLang="zh-TW" dirty="0" smtClean="0">
              <a:latin typeface="+mj-ea"/>
              <a:ea typeface="+mj-ea"/>
            </a:endParaRPr>
          </a:p>
          <a:p>
            <a:pPr lvl="2"/>
            <a:r>
              <a:rPr lang="zh-TW" altLang="en-US" dirty="0">
                <a:latin typeface="+mj-ea"/>
                <a:ea typeface="+mj-ea"/>
              </a:rPr>
              <a:t>自然</a:t>
            </a:r>
            <a:r>
              <a:rPr lang="zh-TW" altLang="en-US" dirty="0" smtClean="0">
                <a:latin typeface="+mj-ea"/>
                <a:ea typeface="+mj-ea"/>
              </a:rPr>
              <a:t>條件</a:t>
            </a:r>
            <a:endParaRPr lang="en-US" altLang="zh-TW" dirty="0" smtClean="0">
              <a:latin typeface="+mj-ea"/>
              <a:ea typeface="+mj-ea"/>
            </a:endParaRPr>
          </a:p>
          <a:p>
            <a:pPr lvl="2"/>
            <a:r>
              <a:rPr lang="zh-TW" altLang="en-US" dirty="0">
                <a:latin typeface="+mj-ea"/>
                <a:ea typeface="+mj-ea"/>
              </a:rPr>
              <a:t>行政</a:t>
            </a:r>
            <a:r>
              <a:rPr lang="zh-TW" altLang="en-US" dirty="0" smtClean="0">
                <a:latin typeface="+mj-ea"/>
                <a:ea typeface="+mj-ea"/>
              </a:rPr>
              <a:t>條件</a:t>
            </a:r>
            <a:endParaRPr lang="en-US" altLang="zh-TW" dirty="0" smtClean="0">
              <a:latin typeface="+mj-ea"/>
              <a:ea typeface="+mj-ea"/>
            </a:endParaRPr>
          </a:p>
          <a:p>
            <a:pPr lvl="2"/>
            <a:r>
              <a:rPr lang="zh-TW" altLang="en-US" dirty="0">
                <a:latin typeface="+mj-ea"/>
                <a:ea typeface="+mj-ea"/>
              </a:rPr>
              <a:t>經濟</a:t>
            </a:r>
            <a:r>
              <a:rPr lang="zh-TW" altLang="en-US" dirty="0" smtClean="0">
                <a:latin typeface="+mj-ea"/>
                <a:ea typeface="+mj-ea"/>
              </a:rPr>
              <a:t>因素</a:t>
            </a:r>
            <a:endParaRPr lang="en-US" altLang="zh-TW" dirty="0" smtClean="0">
              <a:latin typeface="+mj-ea"/>
              <a:ea typeface="+mj-ea"/>
            </a:endParaRPr>
          </a:p>
          <a:p>
            <a:pPr lvl="2"/>
            <a:r>
              <a:rPr lang="zh-TW" altLang="en-US" dirty="0">
                <a:latin typeface="+mj-ea"/>
                <a:ea typeface="+mj-ea"/>
              </a:rPr>
              <a:t>社會</a:t>
            </a:r>
            <a:r>
              <a:rPr lang="zh-TW" altLang="en-US" dirty="0" smtClean="0">
                <a:latin typeface="+mj-ea"/>
                <a:ea typeface="+mj-ea"/>
              </a:rPr>
              <a:t>條件</a:t>
            </a:r>
            <a:endParaRPr lang="en-US" altLang="zh-TW" dirty="0" smtClean="0">
              <a:latin typeface="+mj-ea"/>
              <a:ea typeface="+mj-ea"/>
            </a:endParaRPr>
          </a:p>
          <a:p>
            <a:pPr lvl="2"/>
            <a:r>
              <a:rPr lang="zh-TW" altLang="en-US" dirty="0">
                <a:latin typeface="+mj-ea"/>
                <a:ea typeface="+mj-ea"/>
              </a:rPr>
              <a:t>交通</a:t>
            </a:r>
            <a:r>
              <a:rPr lang="zh-TW" altLang="en-US" dirty="0" smtClean="0">
                <a:latin typeface="+mj-ea"/>
                <a:ea typeface="+mj-ea"/>
              </a:rPr>
              <a:t>條件</a:t>
            </a:r>
            <a:endParaRPr lang="en-US" altLang="zh-TW" dirty="0" smtClean="0">
              <a:latin typeface="+mj-ea"/>
              <a:ea typeface="+mj-ea"/>
            </a:endParaRPr>
          </a:p>
          <a:p>
            <a:pPr lvl="2"/>
            <a:r>
              <a:rPr lang="zh-TW" altLang="en-US" dirty="0">
                <a:latin typeface="+mj-ea"/>
                <a:ea typeface="+mj-ea"/>
              </a:rPr>
              <a:t>生活</a:t>
            </a:r>
            <a:r>
              <a:rPr lang="zh-TW" altLang="en-US" dirty="0" smtClean="0">
                <a:latin typeface="+mj-ea"/>
                <a:ea typeface="+mj-ea"/>
              </a:rPr>
              <a:t>機能</a:t>
            </a:r>
            <a:endParaRPr lang="en-US" altLang="zh-TW" dirty="0" smtClean="0">
              <a:latin typeface="+mj-ea"/>
              <a:ea typeface="+mj-ea"/>
            </a:endParaRPr>
          </a:p>
          <a:p>
            <a:pPr lvl="2"/>
            <a:r>
              <a:rPr lang="zh-TW" altLang="en-US" dirty="0">
                <a:latin typeface="+mj-ea"/>
                <a:ea typeface="+mj-ea"/>
              </a:rPr>
              <a:t>未來發展潛力</a:t>
            </a:r>
            <a:endParaRPr lang="en-US" altLang="zh-TW" dirty="0" smtClean="0">
              <a:latin typeface="+mj-ea"/>
              <a:ea typeface="+mj-ea"/>
            </a:endParaRPr>
          </a:p>
        </p:txBody>
      </p:sp>
      <p:pic>
        <p:nvPicPr>
          <p:cNvPr id="6"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4725144"/>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04" y="4750929"/>
            <a:ext cx="2555776" cy="170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01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區域市場分析</a:t>
            </a:r>
            <a:endParaRPr lang="zh-TW" altLang="en-US" dirty="0"/>
          </a:p>
        </p:txBody>
      </p:sp>
      <p:sp>
        <p:nvSpPr>
          <p:cNvPr id="5" name="內容版面配置區 4"/>
          <p:cNvSpPr>
            <a:spLocks noGrp="1"/>
          </p:cNvSpPr>
          <p:nvPr>
            <p:ph sz="quarter" idx="1"/>
          </p:nvPr>
        </p:nvSpPr>
        <p:spPr/>
        <p:txBody>
          <a:bodyPr/>
          <a:lstStyle/>
          <a:p>
            <a:pPr lvl="1"/>
            <a:r>
              <a:rPr lang="zh-TW" altLang="en-US" dirty="0" smtClean="0">
                <a:latin typeface="+mj-ea"/>
                <a:ea typeface="+mj-ea"/>
              </a:rPr>
              <a:t>分析步驟</a:t>
            </a:r>
            <a:endParaRPr lang="en-US" altLang="zh-TW" dirty="0" smtClean="0">
              <a:latin typeface="+mj-ea"/>
              <a:ea typeface="+mj-ea"/>
            </a:endParaRPr>
          </a:p>
          <a:p>
            <a:pPr lvl="2"/>
            <a:r>
              <a:rPr lang="zh-TW" altLang="en-US" dirty="0" smtClean="0">
                <a:latin typeface="+mj-ea"/>
                <a:ea typeface="+mj-ea"/>
              </a:rPr>
              <a:t>市場範圍界定</a:t>
            </a:r>
            <a:endParaRPr lang="en-US" altLang="zh-TW" dirty="0" smtClean="0">
              <a:latin typeface="+mj-ea"/>
              <a:ea typeface="+mj-ea"/>
            </a:endParaRPr>
          </a:p>
          <a:p>
            <a:pPr lvl="3"/>
            <a:r>
              <a:rPr lang="zh-TW" altLang="en-US" dirty="0">
                <a:latin typeface="+mj-ea"/>
                <a:ea typeface="+mj-ea"/>
              </a:rPr>
              <a:t>房地產中郊區別墅</a:t>
            </a:r>
            <a:r>
              <a:rPr lang="zh-TW" altLang="en-US" dirty="0" smtClean="0">
                <a:latin typeface="+mj-ea"/>
                <a:ea typeface="+mj-ea"/>
              </a:rPr>
              <a:t>產品目標顧客</a:t>
            </a:r>
            <a:endParaRPr lang="en-US" altLang="zh-TW" dirty="0" smtClean="0">
              <a:latin typeface="+mj-ea"/>
              <a:ea typeface="+mj-ea"/>
            </a:endParaRPr>
          </a:p>
          <a:p>
            <a:pPr lvl="3"/>
            <a:r>
              <a:rPr lang="zh-TW" altLang="en-US" dirty="0">
                <a:latin typeface="+mj-ea"/>
                <a:ea typeface="+mj-ea"/>
              </a:rPr>
              <a:t>台北都會區的</a:t>
            </a:r>
            <a:r>
              <a:rPr lang="zh-TW" altLang="en-US" dirty="0" smtClean="0">
                <a:latin typeface="+mj-ea"/>
                <a:ea typeface="+mj-ea"/>
              </a:rPr>
              <a:t>百貨公司消費者</a:t>
            </a:r>
            <a:endParaRPr lang="en-US" altLang="zh-TW" dirty="0" smtClean="0">
              <a:latin typeface="+mj-ea"/>
              <a:ea typeface="+mj-ea"/>
            </a:endParaRPr>
          </a:p>
          <a:p>
            <a:pPr lvl="2"/>
            <a:r>
              <a:rPr lang="zh-TW" altLang="en-US" dirty="0">
                <a:latin typeface="+mj-ea"/>
                <a:ea typeface="+mj-ea"/>
              </a:rPr>
              <a:t>地區經濟</a:t>
            </a:r>
            <a:r>
              <a:rPr lang="zh-TW" altLang="en-US" dirty="0" smtClean="0">
                <a:latin typeface="+mj-ea"/>
                <a:ea typeface="+mj-ea"/>
              </a:rPr>
              <a:t>分析</a:t>
            </a:r>
            <a:endParaRPr lang="en-US" altLang="zh-TW" dirty="0" smtClean="0">
              <a:latin typeface="+mj-ea"/>
              <a:ea typeface="+mj-ea"/>
            </a:endParaRPr>
          </a:p>
          <a:p>
            <a:pPr lvl="3"/>
            <a:r>
              <a:rPr lang="zh-TW" altLang="en-US" dirty="0">
                <a:latin typeface="+mj-ea"/>
                <a:ea typeface="+mj-ea"/>
              </a:rPr>
              <a:t>針對地區的人口結構、流動</a:t>
            </a:r>
            <a:r>
              <a:rPr lang="zh-TW" altLang="en-US" dirty="0" smtClean="0">
                <a:latin typeface="+mj-ea"/>
                <a:ea typeface="+mj-ea"/>
              </a:rPr>
              <a:t>遷移、成長、所得，及所在地的資源、產業結構、就業機會、經濟發展等經濟條件，做預測及分析</a:t>
            </a:r>
            <a:endParaRPr lang="en-US" altLang="zh-TW" dirty="0" smtClean="0">
              <a:latin typeface="+mj-ea"/>
              <a:ea typeface="+mj-ea"/>
            </a:endParaRPr>
          </a:p>
          <a:p>
            <a:pPr lvl="2"/>
            <a:r>
              <a:rPr lang="zh-TW" altLang="en-US" dirty="0">
                <a:latin typeface="+mj-ea"/>
                <a:ea typeface="+mj-ea"/>
              </a:rPr>
              <a:t>房地產需求及供給</a:t>
            </a:r>
            <a:r>
              <a:rPr lang="zh-TW" altLang="en-US" dirty="0" smtClean="0">
                <a:latin typeface="+mj-ea"/>
                <a:ea typeface="+mj-ea"/>
              </a:rPr>
              <a:t>分析</a:t>
            </a:r>
            <a:endParaRPr lang="en-US" altLang="zh-TW" dirty="0" smtClean="0">
              <a:latin typeface="+mj-ea"/>
              <a:ea typeface="+mj-ea"/>
            </a:endParaRPr>
          </a:p>
          <a:p>
            <a:pPr lvl="3"/>
            <a:r>
              <a:rPr lang="zh-TW" altLang="en-US" dirty="0">
                <a:latin typeface="+mj-ea"/>
                <a:ea typeface="+mj-ea"/>
              </a:rPr>
              <a:t>市場分析中最重要的一</a:t>
            </a:r>
            <a:r>
              <a:rPr lang="zh-TW" altLang="en-US" dirty="0" smtClean="0">
                <a:latin typeface="+mj-ea"/>
                <a:ea typeface="+mj-ea"/>
              </a:rPr>
              <a:t>環 </a:t>
            </a:r>
            <a:r>
              <a:rPr lang="en-US" altLang="zh-TW" dirty="0" smtClean="0">
                <a:latin typeface="+mj-ea"/>
                <a:ea typeface="+mj-ea"/>
              </a:rPr>
              <a:t>(</a:t>
            </a:r>
            <a:r>
              <a:rPr lang="zh-TW" altLang="en-US" dirty="0" smtClean="0">
                <a:latin typeface="+mj-ea"/>
                <a:ea typeface="+mj-ea"/>
              </a:rPr>
              <a:t>量、價、質、時間交互影響</a:t>
            </a:r>
            <a:r>
              <a:rPr lang="en-US" altLang="zh-TW" dirty="0" smtClean="0">
                <a:latin typeface="+mj-ea"/>
                <a:ea typeface="+mj-ea"/>
              </a:rPr>
              <a:t>)</a:t>
            </a:r>
          </a:p>
          <a:p>
            <a:pPr lvl="2"/>
            <a:r>
              <a:rPr lang="zh-TW" altLang="en-US" dirty="0">
                <a:latin typeface="+mj-ea"/>
                <a:ea typeface="+mj-ea"/>
              </a:rPr>
              <a:t>目前及未來</a:t>
            </a:r>
            <a:r>
              <a:rPr lang="zh-TW" altLang="en-US" dirty="0" smtClean="0">
                <a:latin typeface="+mj-ea"/>
                <a:ea typeface="+mj-ea"/>
              </a:rPr>
              <a:t>房地產市場狀況分析</a:t>
            </a:r>
            <a:endParaRPr lang="en-US" altLang="zh-TW" dirty="0" smtClean="0">
              <a:latin typeface="+mj-ea"/>
              <a:ea typeface="+mj-ea"/>
            </a:endParaRPr>
          </a:p>
          <a:p>
            <a:pPr lvl="3"/>
            <a:r>
              <a:rPr lang="zh-TW" altLang="en-US" dirty="0">
                <a:latin typeface="+mj-ea"/>
                <a:ea typeface="+mj-ea"/>
              </a:rPr>
              <a:t>需求分析</a:t>
            </a:r>
            <a:r>
              <a:rPr lang="zh-TW" altLang="en-US" dirty="0" smtClean="0">
                <a:latin typeface="+mj-ea"/>
                <a:ea typeface="+mj-ea"/>
              </a:rPr>
              <a:t>預測</a:t>
            </a:r>
            <a:endParaRPr lang="en-US" altLang="zh-TW" dirty="0" smtClean="0">
              <a:latin typeface="+mj-ea"/>
              <a:ea typeface="+mj-ea"/>
            </a:endParaRPr>
          </a:p>
          <a:p>
            <a:pPr lvl="3"/>
            <a:r>
              <a:rPr lang="zh-TW" altLang="en-US" dirty="0">
                <a:latin typeface="+mj-ea"/>
                <a:ea typeface="+mj-ea"/>
              </a:rPr>
              <a:t>供給分析</a:t>
            </a:r>
            <a:r>
              <a:rPr lang="zh-TW" altLang="en-US" dirty="0" smtClean="0">
                <a:latin typeface="+mj-ea"/>
                <a:ea typeface="+mj-ea"/>
              </a:rPr>
              <a:t>預測</a:t>
            </a:r>
            <a:endParaRPr lang="en-US" altLang="zh-TW" dirty="0" smtClean="0">
              <a:latin typeface="+mj-ea"/>
              <a:ea typeface="+mj-ea"/>
            </a:endParaRPr>
          </a:p>
          <a:p>
            <a:pPr lvl="3"/>
            <a:r>
              <a:rPr lang="zh-TW" altLang="en-US" dirty="0">
                <a:latin typeface="+mj-ea"/>
                <a:ea typeface="+mj-ea"/>
              </a:rPr>
              <a:t>供需差異分析預測</a:t>
            </a:r>
            <a:endParaRPr lang="en-US" altLang="zh-TW" dirty="0" smtClean="0">
              <a:latin typeface="+mj-ea"/>
              <a:ea typeface="+mj-ea"/>
            </a:endParaRPr>
          </a:p>
        </p:txBody>
      </p:sp>
      <p:pic>
        <p:nvPicPr>
          <p:cNvPr id="6" name="Picture 2" descr="http://graphics8.nytimes.com/images/2014/05/14/world/alt-14chinaecon/alt-14chinaecon-articleLarg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589240"/>
            <a:ext cx="1692696" cy="112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7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第三節 個體市場分析</a:t>
            </a:r>
            <a:endParaRPr lang="zh-TW" altLang="en-US" dirty="0"/>
          </a:p>
        </p:txBody>
      </p:sp>
      <p:sp>
        <p:nvSpPr>
          <p:cNvPr id="5" name="文字版面配置區 4"/>
          <p:cNvSpPr>
            <a:spLocks noGrp="1"/>
          </p:cNvSpPr>
          <p:nvPr>
            <p:ph type="body" idx="1"/>
          </p:nvPr>
        </p:nvSpPr>
        <p:spPr/>
        <p:txBody>
          <a:bodyPr/>
          <a:lstStyle/>
          <a:p>
            <a:endParaRPr lang="zh-TW" altLang="en-US"/>
          </a:p>
        </p:txBody>
      </p:sp>
      <p:pic>
        <p:nvPicPr>
          <p:cNvPr id="18434"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7" y="-27384"/>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384"/>
            <a:ext cx="2555776" cy="1702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graphics8.nytimes.com/images/2014/05/14/world/alt-14chinaecon/alt-14chinaecon-article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0"/>
            <a:ext cx="2555776" cy="170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9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課程章節</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latin typeface="+mj-ea"/>
                <a:ea typeface="+mj-ea"/>
              </a:rPr>
              <a:t>第一節市場分析層級與架構</a:t>
            </a:r>
            <a:endParaRPr lang="en-US" altLang="zh-TW" dirty="0" smtClean="0">
              <a:latin typeface="+mj-ea"/>
              <a:ea typeface="+mj-ea"/>
            </a:endParaRPr>
          </a:p>
          <a:p>
            <a:r>
              <a:rPr lang="zh-TW" altLang="en-US" dirty="0" smtClean="0">
                <a:latin typeface="+mj-ea"/>
                <a:ea typeface="+mj-ea"/>
              </a:rPr>
              <a:t>第二節總體市場分析</a:t>
            </a:r>
            <a:endParaRPr lang="en-US" altLang="zh-TW" dirty="0" smtClean="0">
              <a:latin typeface="+mj-ea"/>
              <a:ea typeface="+mj-ea"/>
            </a:endParaRPr>
          </a:p>
          <a:p>
            <a:r>
              <a:rPr lang="zh-TW" altLang="en-US" dirty="0" smtClean="0">
                <a:latin typeface="+mj-ea"/>
                <a:ea typeface="+mj-ea"/>
              </a:rPr>
              <a:t>第三節個體市場分析</a:t>
            </a:r>
            <a:endParaRPr lang="en-US" altLang="zh-TW" dirty="0" smtClean="0">
              <a:latin typeface="+mj-ea"/>
              <a:ea typeface="+mj-ea"/>
            </a:endParaRPr>
          </a:p>
          <a:p>
            <a:pPr marL="0" indent="0">
              <a:buNone/>
            </a:pPr>
            <a:endParaRPr lang="zh-TW" altLang="en-US" dirty="0">
              <a:latin typeface="+mj-ea"/>
              <a:ea typeface="+mj-ea"/>
            </a:endParaRPr>
          </a:p>
        </p:txBody>
      </p:sp>
      <p:sp>
        <p:nvSpPr>
          <p:cNvPr id="4" name="AutoShape 2" descr="「不動產投資分析」的圖片搜尋結果"/>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不動產投資分析」的圖片搜尋結果"/>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0" name="Picture 6" descr="http://eec.uch.edu.tw/web3/course/%5b303052%5d%E7%B6%B2%E7%AB%99%E5%BF%AB%E9%80%9F%E5%9C%96%E7%A4%BA_%E4%B8%8D%E5%8B%95%E7%94%A2%E6%8A%95%E8%B3%87%E5%88%86%E6%9E%90-0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212976"/>
            <a:ext cx="3816424" cy="273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2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個體市場分析</a:t>
            </a:r>
            <a:r>
              <a:rPr lang="en-US" altLang="zh-TW" dirty="0" smtClean="0"/>
              <a:t>-</a:t>
            </a:r>
            <a:r>
              <a:rPr lang="zh-TW" altLang="en-US" dirty="0" smtClean="0"/>
              <a:t>界定目標市場的範圍</a:t>
            </a:r>
            <a:endParaRPr lang="zh-TW" altLang="en-US" dirty="0"/>
          </a:p>
        </p:txBody>
      </p:sp>
      <p:sp>
        <p:nvSpPr>
          <p:cNvPr id="5" name="內容版面配置區 4"/>
          <p:cNvSpPr>
            <a:spLocks noGrp="1"/>
          </p:cNvSpPr>
          <p:nvPr>
            <p:ph sz="quarter" idx="1"/>
          </p:nvPr>
        </p:nvSpPr>
        <p:spPr/>
        <p:txBody>
          <a:bodyPr/>
          <a:lstStyle/>
          <a:p>
            <a:pPr lvl="1"/>
            <a:r>
              <a:rPr lang="zh-TW" altLang="en-US" dirty="0" smtClean="0">
                <a:latin typeface="+mj-ea"/>
                <a:ea typeface="+mj-ea"/>
              </a:rPr>
              <a:t>定義範圍是個困難的工作，其劃分方式</a:t>
            </a:r>
            <a:endParaRPr lang="en-US" altLang="zh-TW" dirty="0" smtClean="0">
              <a:latin typeface="+mj-ea"/>
              <a:ea typeface="+mj-ea"/>
            </a:endParaRPr>
          </a:p>
          <a:p>
            <a:pPr lvl="2"/>
            <a:r>
              <a:rPr lang="zh-TW" altLang="en-US" dirty="0" smtClean="0">
                <a:latin typeface="+mj-ea"/>
                <a:ea typeface="+mj-ea"/>
              </a:rPr>
              <a:t>依據房地產的對象類型</a:t>
            </a:r>
            <a:endParaRPr lang="en-US" altLang="zh-TW" dirty="0">
              <a:latin typeface="+mj-ea"/>
              <a:ea typeface="+mj-ea"/>
            </a:endParaRPr>
          </a:p>
          <a:p>
            <a:pPr lvl="2"/>
            <a:endParaRPr lang="en-US" altLang="zh-TW" dirty="0" smtClean="0">
              <a:latin typeface="+mj-ea"/>
              <a:ea typeface="+mj-ea"/>
            </a:endParaRPr>
          </a:p>
          <a:p>
            <a:pPr lvl="2"/>
            <a:endParaRPr lang="en-US" altLang="zh-TW" dirty="0">
              <a:latin typeface="+mj-ea"/>
              <a:ea typeface="+mj-ea"/>
            </a:endParaRPr>
          </a:p>
          <a:p>
            <a:pPr lvl="2"/>
            <a:endParaRPr lang="en-US" altLang="zh-TW" dirty="0" smtClean="0">
              <a:latin typeface="+mj-ea"/>
              <a:ea typeface="+mj-ea"/>
            </a:endParaRPr>
          </a:p>
          <a:p>
            <a:pPr lvl="2"/>
            <a:endParaRPr lang="en-US" altLang="zh-TW" dirty="0">
              <a:latin typeface="+mj-ea"/>
              <a:ea typeface="+mj-ea"/>
            </a:endParaRPr>
          </a:p>
          <a:p>
            <a:pPr lvl="2"/>
            <a:r>
              <a:rPr lang="zh-TW" altLang="en-US" dirty="0" smtClean="0">
                <a:latin typeface="+mj-ea"/>
                <a:ea typeface="+mj-ea"/>
              </a:rPr>
              <a:t>劃定市場範圍時須考慮時間及預算方面的限制 </a:t>
            </a:r>
            <a:r>
              <a:rPr lang="en-US" altLang="zh-TW" dirty="0" smtClean="0">
                <a:latin typeface="+mj-ea"/>
                <a:ea typeface="+mj-ea"/>
              </a:rPr>
              <a:t>(</a:t>
            </a:r>
            <a:r>
              <a:rPr lang="zh-TW" altLang="en-US" dirty="0" smtClean="0">
                <a:latin typeface="+mj-ea"/>
                <a:ea typeface="+mj-ea"/>
              </a:rPr>
              <a:t>無法加入所有可能性</a:t>
            </a:r>
            <a:r>
              <a:rPr lang="en-US" altLang="zh-TW" dirty="0" smtClean="0">
                <a:latin typeface="+mj-ea"/>
                <a:ea typeface="+mj-ea"/>
              </a:rPr>
              <a:t>)</a:t>
            </a:r>
          </a:p>
          <a:p>
            <a:pPr lvl="2"/>
            <a:r>
              <a:rPr lang="zh-TW" altLang="en-US" dirty="0" smtClean="0">
                <a:latin typeface="+mj-ea"/>
                <a:ea typeface="+mj-ea"/>
              </a:rPr>
              <a:t>一般市場</a:t>
            </a:r>
            <a:r>
              <a:rPr lang="zh-TW" altLang="en-US" dirty="0">
                <a:latin typeface="+mj-ea"/>
                <a:ea typeface="+mj-ea"/>
              </a:rPr>
              <a:t>區域範圍建立是以自然地或行政上的</a:t>
            </a:r>
            <a:r>
              <a:rPr lang="zh-TW" altLang="en-US" dirty="0" smtClean="0">
                <a:latin typeface="+mj-ea"/>
                <a:ea typeface="+mj-ea"/>
              </a:rPr>
              <a:t>界限</a:t>
            </a:r>
            <a:endParaRPr lang="en-US" altLang="zh-TW" dirty="0" smtClean="0">
              <a:latin typeface="+mj-ea"/>
              <a:ea typeface="+mj-ea"/>
            </a:endParaRPr>
          </a:p>
          <a:p>
            <a:pPr lvl="3"/>
            <a:r>
              <a:rPr lang="zh-TW" altLang="en-US" dirty="0">
                <a:latin typeface="+mj-ea"/>
                <a:ea typeface="+mj-ea"/>
              </a:rPr>
              <a:t>亦須</a:t>
            </a:r>
            <a:r>
              <a:rPr lang="zh-TW" altLang="en-US" dirty="0" smtClean="0">
                <a:latin typeface="+mj-ea"/>
                <a:ea typeface="+mj-ea"/>
              </a:rPr>
              <a:t>考量人口數量、經濟資訊、主要競爭對象及資料來源的配合</a:t>
            </a:r>
            <a:endParaRPr lang="zh-TW" altLang="en-US" dirty="0">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1734922067"/>
              </p:ext>
            </p:extLst>
          </p:nvPr>
        </p:nvGraphicFramePr>
        <p:xfrm>
          <a:off x="1475656" y="2204863"/>
          <a:ext cx="6096000" cy="1107440"/>
        </p:xfrm>
        <a:graphic>
          <a:graphicData uri="http://schemas.openxmlformats.org/drawingml/2006/table">
            <a:tbl>
              <a:tblPr firstRow="1" bandRow="1">
                <a:tableStyleId>{5C22544A-7EE6-4342-B048-85BDC9FD1C3A}</a:tableStyleId>
              </a:tblPr>
              <a:tblGrid>
                <a:gridCol w="3048000"/>
                <a:gridCol w="3048000"/>
              </a:tblGrid>
              <a:tr h="226824">
                <a:tc>
                  <a:txBody>
                    <a:bodyPr/>
                    <a:lstStyle/>
                    <a:p>
                      <a:r>
                        <a:rPr lang="zh-TW" altLang="en-US" dirty="0" smtClean="0"/>
                        <a:t>房地產類型</a:t>
                      </a:r>
                      <a:endParaRPr lang="zh-TW" altLang="en-US" dirty="0"/>
                    </a:p>
                  </a:txBody>
                  <a:tcPr/>
                </a:tc>
                <a:tc>
                  <a:txBody>
                    <a:bodyPr/>
                    <a:lstStyle/>
                    <a:p>
                      <a:r>
                        <a:rPr lang="zh-TW" altLang="en-US" dirty="0" smtClean="0"/>
                        <a:t>競爭對象</a:t>
                      </a:r>
                      <a:endParaRPr lang="zh-TW" altLang="en-US" dirty="0"/>
                    </a:p>
                  </a:txBody>
                  <a:tcPr/>
                </a:tc>
              </a:tr>
              <a:tr h="370840">
                <a:tc>
                  <a:txBody>
                    <a:bodyPr/>
                    <a:lstStyle/>
                    <a:p>
                      <a:r>
                        <a:rPr lang="zh-TW" altLang="en-US" dirty="0" smtClean="0"/>
                        <a:t>大型的辦公大樓</a:t>
                      </a:r>
                      <a:endParaRPr lang="zh-TW" altLang="en-US" dirty="0"/>
                    </a:p>
                  </a:txBody>
                  <a:tcPr/>
                </a:tc>
                <a:tc>
                  <a:txBody>
                    <a:bodyPr/>
                    <a:lstStyle/>
                    <a:p>
                      <a:r>
                        <a:rPr lang="zh-TW" altLang="en-US" dirty="0" smtClean="0"/>
                        <a:t>整個都市地區</a:t>
                      </a:r>
                      <a:endParaRPr lang="zh-TW" altLang="en-US" dirty="0"/>
                    </a:p>
                  </a:txBody>
                  <a:tcPr/>
                </a:tc>
              </a:tr>
              <a:tr h="370840">
                <a:tc>
                  <a:txBody>
                    <a:bodyPr/>
                    <a:lstStyle/>
                    <a:p>
                      <a:r>
                        <a:rPr lang="zh-TW" altLang="en-US" dirty="0" smtClean="0"/>
                        <a:t>小型的店鋪</a:t>
                      </a:r>
                      <a:endParaRPr lang="zh-TW" altLang="en-US" dirty="0"/>
                    </a:p>
                  </a:txBody>
                  <a:tcPr/>
                </a:tc>
                <a:tc>
                  <a:txBody>
                    <a:bodyPr/>
                    <a:lstStyle/>
                    <a:p>
                      <a:r>
                        <a:rPr lang="zh-TW" altLang="en-US" dirty="0" smtClean="0"/>
                        <a:t>市中心較短距離的商圈</a:t>
                      </a:r>
                      <a:endParaRPr lang="zh-TW" altLang="en-US" dirty="0"/>
                    </a:p>
                  </a:txBody>
                  <a:tcPr/>
                </a:tc>
              </a:tr>
            </a:tbl>
          </a:graphicData>
        </a:graphic>
      </p:graphicFrame>
      <p:sp>
        <p:nvSpPr>
          <p:cNvPr id="3" name="按鈕形 2"/>
          <p:cNvSpPr/>
          <p:nvPr/>
        </p:nvSpPr>
        <p:spPr>
          <a:xfrm>
            <a:off x="1403648" y="5085184"/>
            <a:ext cx="7128792" cy="792088"/>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釐清市場分析的範圍有助於進行後續的市場供需分析</a:t>
            </a:r>
            <a:endParaRPr lang="zh-TW" altLang="en-US" b="1" dirty="0"/>
          </a:p>
        </p:txBody>
      </p:sp>
    </p:spTree>
    <p:extLst>
      <p:ext uri="{BB962C8B-B14F-4D97-AF65-F5344CB8AC3E}">
        <p14:creationId xmlns:p14="http://schemas.microsoft.com/office/powerpoint/2010/main" val="260833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個體市場分析</a:t>
            </a:r>
            <a:r>
              <a:rPr lang="en-US" altLang="zh-TW" dirty="0" smtClean="0"/>
              <a:t>-</a:t>
            </a:r>
            <a:r>
              <a:rPr lang="zh-TW" altLang="en-US" dirty="0" smtClean="0"/>
              <a:t>目標市場分析</a:t>
            </a:r>
            <a:endParaRPr lang="zh-TW" altLang="en-US" dirty="0"/>
          </a:p>
        </p:txBody>
      </p:sp>
      <p:sp>
        <p:nvSpPr>
          <p:cNvPr id="5" name="內容版面配置區 4"/>
          <p:cNvSpPr>
            <a:spLocks noGrp="1"/>
          </p:cNvSpPr>
          <p:nvPr>
            <p:ph sz="quarter" idx="1"/>
          </p:nvPr>
        </p:nvSpPr>
        <p:spPr/>
        <p:txBody>
          <a:bodyPr/>
          <a:lstStyle/>
          <a:p>
            <a:pPr lvl="1"/>
            <a:r>
              <a:rPr lang="zh-TW" altLang="en-US" dirty="0" smtClean="0">
                <a:latin typeface="+mj-ea"/>
                <a:ea typeface="+mj-ea"/>
              </a:rPr>
              <a:t>市場範圍劃定後，依特定產品類型區分的次市場，以市場區隔的方法區隔特定的目標市場</a:t>
            </a:r>
            <a:endParaRPr lang="en-US" altLang="zh-TW" dirty="0" smtClean="0">
              <a:latin typeface="+mj-ea"/>
              <a:ea typeface="+mj-ea"/>
            </a:endParaRPr>
          </a:p>
          <a:p>
            <a:pPr lvl="3"/>
            <a:r>
              <a:rPr lang="zh-TW" altLang="en-US" dirty="0" smtClean="0">
                <a:latin typeface="+mj-ea"/>
                <a:ea typeface="+mj-ea"/>
              </a:rPr>
              <a:t>每個次市場的產品有其特定的訴求對象</a:t>
            </a:r>
            <a:endParaRPr lang="en-US" altLang="zh-TW" dirty="0" smtClean="0">
              <a:latin typeface="+mj-ea"/>
              <a:ea typeface="+mj-ea"/>
            </a:endParaRPr>
          </a:p>
          <a:p>
            <a:pPr lvl="3"/>
            <a:r>
              <a:rPr lang="zh-TW" altLang="en-US" dirty="0">
                <a:latin typeface="+mj-ea"/>
                <a:ea typeface="+mj-ea"/>
              </a:rPr>
              <a:t>將消費者依照人口屬性，偏好區分為較小的不同的</a:t>
            </a:r>
            <a:r>
              <a:rPr lang="zh-TW" altLang="en-US" dirty="0" smtClean="0">
                <a:latin typeface="+mj-ea"/>
                <a:ea typeface="+mj-ea"/>
              </a:rPr>
              <a:t>族群，同一族群的消費者具有類似的屬性</a:t>
            </a:r>
            <a:endParaRPr lang="en-US" altLang="zh-TW" dirty="0" smtClean="0">
              <a:latin typeface="+mj-ea"/>
              <a:ea typeface="+mj-ea"/>
            </a:endParaRPr>
          </a:p>
          <a:p>
            <a:pPr lvl="3"/>
            <a:r>
              <a:rPr lang="zh-TW" altLang="en-US" dirty="0">
                <a:latin typeface="+mj-ea"/>
                <a:ea typeface="+mj-ea"/>
              </a:rPr>
              <a:t>每一種區隔有特定的次市場的產品與之相對應</a:t>
            </a:r>
            <a:endParaRPr lang="zh-TW" altLang="en-US" dirty="0">
              <a:latin typeface="+mj-ea"/>
              <a:ea typeface="+mj-ea"/>
            </a:endParaRPr>
          </a:p>
        </p:txBody>
      </p:sp>
      <p:graphicFrame>
        <p:nvGraphicFramePr>
          <p:cNvPr id="2" name="表格 1"/>
          <p:cNvGraphicFramePr>
            <a:graphicFrameLocks noGrp="1"/>
          </p:cNvGraphicFramePr>
          <p:nvPr>
            <p:extLst>
              <p:ext uri="{D42A27DB-BD31-4B8C-83A1-F6EECF244321}">
                <p14:modId xmlns:p14="http://schemas.microsoft.com/office/powerpoint/2010/main" val="3495026451"/>
              </p:ext>
            </p:extLst>
          </p:nvPr>
        </p:nvGraphicFramePr>
        <p:xfrm>
          <a:off x="1619672" y="3356992"/>
          <a:ext cx="6096000" cy="1478280"/>
        </p:xfrm>
        <a:graphic>
          <a:graphicData uri="http://schemas.openxmlformats.org/drawingml/2006/table">
            <a:tbl>
              <a:tblPr firstRow="1" bandRow="1">
                <a:tableStyleId>{5C22544A-7EE6-4342-B048-85BDC9FD1C3A}</a:tableStyleId>
              </a:tblPr>
              <a:tblGrid>
                <a:gridCol w="3048000"/>
                <a:gridCol w="3048000"/>
              </a:tblGrid>
              <a:tr h="226824">
                <a:tc>
                  <a:txBody>
                    <a:bodyPr/>
                    <a:lstStyle/>
                    <a:p>
                      <a:r>
                        <a:rPr lang="zh-TW" altLang="en-US" dirty="0" smtClean="0"/>
                        <a:t>市場區隔變數</a:t>
                      </a:r>
                      <a:endParaRPr lang="zh-TW" altLang="en-US" dirty="0"/>
                    </a:p>
                  </a:txBody>
                  <a:tcPr/>
                </a:tc>
                <a:tc>
                  <a:txBody>
                    <a:bodyPr/>
                    <a:lstStyle/>
                    <a:p>
                      <a:r>
                        <a:rPr lang="zh-TW" altLang="en-US" dirty="0" smtClean="0"/>
                        <a:t>常用參數</a:t>
                      </a:r>
                      <a:endParaRPr lang="zh-TW" altLang="en-US" dirty="0"/>
                    </a:p>
                  </a:txBody>
                  <a:tcPr/>
                </a:tc>
              </a:tr>
              <a:tr h="370840">
                <a:tc>
                  <a:txBody>
                    <a:bodyPr/>
                    <a:lstStyle/>
                    <a:p>
                      <a:r>
                        <a:rPr lang="zh-TW" altLang="en-US" dirty="0" smtClean="0"/>
                        <a:t>人口變數</a:t>
                      </a:r>
                      <a:endParaRPr lang="zh-TW" altLang="en-US" dirty="0"/>
                    </a:p>
                  </a:txBody>
                  <a:tcPr/>
                </a:tc>
                <a:tc>
                  <a:txBody>
                    <a:bodyPr/>
                    <a:lstStyle/>
                    <a:p>
                      <a:r>
                        <a:rPr lang="zh-TW" altLang="en-US" dirty="0" smtClean="0"/>
                        <a:t>性別、年齡</a:t>
                      </a:r>
                      <a:endParaRPr lang="zh-TW" altLang="en-US" dirty="0"/>
                    </a:p>
                  </a:txBody>
                  <a:tcPr/>
                </a:tc>
              </a:tr>
              <a:tr h="370840">
                <a:tc>
                  <a:txBody>
                    <a:bodyPr/>
                    <a:lstStyle/>
                    <a:p>
                      <a:r>
                        <a:rPr lang="zh-TW" altLang="en-US" dirty="0" smtClean="0"/>
                        <a:t>經濟變數</a:t>
                      </a:r>
                      <a:endParaRPr lang="zh-TW" altLang="en-US" dirty="0"/>
                    </a:p>
                  </a:txBody>
                  <a:tcPr/>
                </a:tc>
                <a:tc>
                  <a:txBody>
                    <a:bodyPr/>
                    <a:lstStyle/>
                    <a:p>
                      <a:r>
                        <a:rPr lang="zh-TW" altLang="en-US" dirty="0" smtClean="0"/>
                        <a:t>所得</a:t>
                      </a:r>
                      <a:endParaRPr lang="zh-TW" altLang="en-US" dirty="0"/>
                    </a:p>
                  </a:txBody>
                  <a:tcPr/>
                </a:tc>
              </a:tr>
              <a:tr h="370840">
                <a:tc>
                  <a:txBody>
                    <a:bodyPr/>
                    <a:lstStyle/>
                    <a:p>
                      <a:r>
                        <a:rPr lang="zh-TW" altLang="en-US" dirty="0" smtClean="0"/>
                        <a:t>心理變數</a:t>
                      </a:r>
                      <a:endParaRPr lang="zh-TW" altLang="en-US" dirty="0"/>
                    </a:p>
                  </a:txBody>
                  <a:tcPr/>
                </a:tc>
                <a:tc>
                  <a:txBody>
                    <a:bodyPr/>
                    <a:lstStyle/>
                    <a:p>
                      <a:r>
                        <a:rPr lang="zh-TW" altLang="en-US" dirty="0" smtClean="0"/>
                        <a:t>態度、品味、偏好、行為</a:t>
                      </a:r>
                      <a:endParaRPr lang="zh-TW" altLang="en-US" dirty="0"/>
                    </a:p>
                  </a:txBody>
                  <a:tcPr/>
                </a:tc>
              </a:tr>
            </a:tbl>
          </a:graphicData>
        </a:graphic>
      </p:graphicFrame>
    </p:spTree>
    <p:extLst>
      <p:ext uri="{BB962C8B-B14F-4D97-AF65-F5344CB8AC3E}">
        <p14:creationId xmlns:p14="http://schemas.microsoft.com/office/powerpoint/2010/main" val="2769417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個體市場分析</a:t>
            </a:r>
            <a:r>
              <a:rPr lang="en-US" altLang="zh-TW" dirty="0" smtClean="0"/>
              <a:t>-</a:t>
            </a:r>
            <a:r>
              <a:rPr lang="zh-TW" altLang="en-US" dirty="0" smtClean="0"/>
              <a:t>基地分析</a:t>
            </a:r>
            <a:endParaRPr lang="zh-TW" altLang="en-US" dirty="0"/>
          </a:p>
        </p:txBody>
      </p:sp>
      <p:sp>
        <p:nvSpPr>
          <p:cNvPr id="5" name="內容版面配置區 4"/>
          <p:cNvSpPr>
            <a:spLocks noGrp="1"/>
          </p:cNvSpPr>
          <p:nvPr>
            <p:ph sz="quarter" idx="1"/>
          </p:nvPr>
        </p:nvSpPr>
        <p:spPr/>
        <p:txBody>
          <a:bodyPr/>
          <a:lstStyle/>
          <a:p>
            <a:r>
              <a:rPr lang="zh-TW" altLang="en-US" dirty="0" smtClean="0">
                <a:latin typeface="+mj-ea"/>
                <a:ea typeface="+mj-ea"/>
              </a:rPr>
              <a:t>基地位置及產權</a:t>
            </a:r>
            <a:endParaRPr lang="en-US" altLang="zh-TW" dirty="0" smtClean="0">
              <a:latin typeface="+mj-ea"/>
              <a:ea typeface="+mj-ea"/>
            </a:endParaRPr>
          </a:p>
          <a:p>
            <a:pPr lvl="1"/>
            <a:r>
              <a:rPr lang="zh-TW" altLang="en-US" dirty="0" smtClean="0">
                <a:latin typeface="+mj-ea"/>
                <a:ea typeface="+mj-ea"/>
              </a:rPr>
              <a:t>基地的自然條件與人文條件</a:t>
            </a:r>
            <a:endParaRPr lang="en-US" altLang="zh-TW" dirty="0" smtClean="0">
              <a:latin typeface="+mj-ea"/>
              <a:ea typeface="+mj-ea"/>
            </a:endParaRPr>
          </a:p>
          <a:p>
            <a:pPr lvl="2"/>
            <a:r>
              <a:rPr lang="zh-TW" altLang="en-US" dirty="0" smtClean="0">
                <a:latin typeface="+mj-ea"/>
                <a:ea typeface="+mj-ea"/>
              </a:rPr>
              <a:t>自然條件</a:t>
            </a:r>
            <a:r>
              <a:rPr lang="en-US" altLang="zh-TW" dirty="0" smtClean="0">
                <a:latin typeface="+mj-ea"/>
                <a:ea typeface="+mj-ea"/>
              </a:rPr>
              <a:t>:</a:t>
            </a:r>
            <a:r>
              <a:rPr lang="zh-TW" altLang="en-US" dirty="0" smtClean="0">
                <a:latin typeface="+mj-ea"/>
                <a:ea typeface="+mj-ea"/>
              </a:rPr>
              <a:t> 區位、面積、形狀、寬度、深度、土質、坡度、日照、通風、與鄰地關係</a:t>
            </a:r>
            <a:endParaRPr lang="en-US" altLang="zh-TW" dirty="0" smtClean="0">
              <a:latin typeface="+mj-ea"/>
              <a:ea typeface="+mj-ea"/>
            </a:endParaRPr>
          </a:p>
          <a:p>
            <a:pPr lvl="2"/>
            <a:r>
              <a:rPr lang="zh-TW" altLang="en-US" dirty="0" smtClean="0">
                <a:latin typeface="+mj-ea"/>
                <a:ea typeface="+mj-ea"/>
              </a:rPr>
              <a:t>人文條件</a:t>
            </a:r>
            <a:r>
              <a:rPr lang="en-US" altLang="zh-TW" dirty="0" smtClean="0">
                <a:latin typeface="+mj-ea"/>
                <a:ea typeface="+mj-ea"/>
              </a:rPr>
              <a:t>:</a:t>
            </a:r>
            <a:r>
              <a:rPr lang="zh-TW" altLang="en-US" dirty="0" smtClean="0">
                <a:latin typeface="+mj-ea"/>
                <a:ea typeface="+mj-ea"/>
              </a:rPr>
              <a:t> 基地的權屬狀況、是否有他項權利人、使用分區、建蔽率、容積率、鄰接道路狀況、臨接公共設施狀況、</a:t>
            </a:r>
            <a:r>
              <a:rPr lang="zh-TW" altLang="en-US" dirty="0">
                <a:latin typeface="+mj-ea"/>
                <a:ea typeface="+mj-ea"/>
              </a:rPr>
              <a:t>臨</a:t>
            </a:r>
            <a:r>
              <a:rPr lang="zh-TW" altLang="en-US" dirty="0">
                <a:latin typeface="+mj-ea"/>
                <a:ea typeface="+mj-ea"/>
              </a:rPr>
              <a:t>接商業設施狀況、上下水道供給狀況、公法與私法</a:t>
            </a:r>
            <a:r>
              <a:rPr lang="zh-TW" altLang="en-US" dirty="0" smtClean="0">
                <a:latin typeface="+mj-ea"/>
                <a:ea typeface="+mj-ea"/>
              </a:rPr>
              <a:t>管制</a:t>
            </a:r>
            <a:endParaRPr lang="en-US" altLang="zh-TW" dirty="0" smtClean="0">
              <a:latin typeface="+mj-ea"/>
              <a:ea typeface="+mj-ea"/>
            </a:endParaRPr>
          </a:p>
          <a:p>
            <a:r>
              <a:rPr lang="zh-TW" altLang="en-US" dirty="0">
                <a:latin typeface="+mj-ea"/>
                <a:ea typeface="+mj-ea"/>
              </a:rPr>
              <a:t>基地使用</a:t>
            </a:r>
            <a:r>
              <a:rPr lang="zh-TW" altLang="en-US" dirty="0" smtClean="0">
                <a:latin typeface="+mj-ea"/>
                <a:ea typeface="+mj-ea"/>
              </a:rPr>
              <a:t>現況</a:t>
            </a:r>
            <a:endParaRPr lang="en-US" altLang="zh-TW" dirty="0" smtClean="0">
              <a:latin typeface="+mj-ea"/>
              <a:ea typeface="+mj-ea"/>
            </a:endParaRPr>
          </a:p>
          <a:p>
            <a:r>
              <a:rPr lang="zh-TW" altLang="en-US" dirty="0">
                <a:latin typeface="+mj-ea"/>
                <a:ea typeface="+mj-ea"/>
              </a:rPr>
              <a:t>基地法規管制</a:t>
            </a:r>
            <a:r>
              <a:rPr lang="zh-TW" altLang="en-US" dirty="0" smtClean="0">
                <a:latin typeface="+mj-ea"/>
                <a:ea typeface="+mj-ea"/>
              </a:rPr>
              <a:t>情形</a:t>
            </a:r>
            <a:endParaRPr lang="en-US" altLang="zh-TW" dirty="0" smtClean="0">
              <a:latin typeface="+mj-ea"/>
              <a:ea typeface="+mj-ea"/>
            </a:endParaRPr>
          </a:p>
          <a:p>
            <a:r>
              <a:rPr lang="zh-TW" altLang="en-US" dirty="0">
                <a:latin typeface="+mj-ea"/>
                <a:ea typeface="+mj-ea"/>
              </a:rPr>
              <a:t>基地周圍</a:t>
            </a:r>
            <a:r>
              <a:rPr lang="zh-TW" altLang="en-US" dirty="0" smtClean="0">
                <a:latin typeface="+mj-ea"/>
                <a:ea typeface="+mj-ea"/>
              </a:rPr>
              <a:t>環境</a:t>
            </a:r>
            <a:endParaRPr lang="en-US" altLang="zh-TW" dirty="0" smtClean="0">
              <a:latin typeface="+mj-ea"/>
              <a:ea typeface="+mj-ea"/>
            </a:endParaRPr>
          </a:p>
          <a:p>
            <a:r>
              <a:rPr lang="zh-TW" altLang="en-US" dirty="0">
                <a:latin typeface="+mj-ea"/>
                <a:ea typeface="+mj-ea"/>
              </a:rPr>
              <a:t>基地公共設施配置</a:t>
            </a:r>
            <a:endParaRPr lang="zh-TW" altLang="en-US" dirty="0">
              <a:latin typeface="+mj-ea"/>
              <a:ea typeface="+mj-ea"/>
            </a:endParaRPr>
          </a:p>
        </p:txBody>
      </p:sp>
    </p:spTree>
    <p:extLst>
      <p:ext uri="{BB962C8B-B14F-4D97-AF65-F5344CB8AC3E}">
        <p14:creationId xmlns:p14="http://schemas.microsoft.com/office/powerpoint/2010/main" val="43576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個體市場分析</a:t>
            </a:r>
            <a:r>
              <a:rPr lang="en-US" altLang="zh-TW" dirty="0" smtClean="0"/>
              <a:t>-</a:t>
            </a:r>
            <a:r>
              <a:rPr lang="zh-TW" altLang="en-US" dirty="0" smtClean="0"/>
              <a:t>競爭者調查分析</a:t>
            </a:r>
            <a:endParaRPr lang="zh-TW" altLang="en-US" dirty="0"/>
          </a:p>
        </p:txBody>
      </p:sp>
      <p:sp>
        <p:nvSpPr>
          <p:cNvPr id="5" name="內容版面配置區 4"/>
          <p:cNvSpPr>
            <a:spLocks noGrp="1"/>
          </p:cNvSpPr>
          <p:nvPr>
            <p:ph sz="quarter" idx="1"/>
          </p:nvPr>
        </p:nvSpPr>
        <p:spPr/>
        <p:txBody>
          <a:bodyPr/>
          <a:lstStyle/>
          <a:p>
            <a:r>
              <a:rPr lang="zh-TW" altLang="en-US" dirty="0" smtClean="0">
                <a:latin typeface="+mj-ea"/>
                <a:ea typeface="+mj-ea"/>
              </a:rPr>
              <a:t>尋找已加入以及未來將加入市場的競爭個案基本資料</a:t>
            </a:r>
            <a:endParaRPr lang="en-US" altLang="zh-TW" dirty="0" smtClean="0">
              <a:latin typeface="+mj-ea"/>
              <a:ea typeface="+mj-ea"/>
            </a:endParaRPr>
          </a:p>
          <a:p>
            <a:pPr lvl="1"/>
            <a:r>
              <a:rPr lang="zh-TW" altLang="en-US" dirty="0">
                <a:latin typeface="+mj-ea"/>
                <a:ea typeface="+mj-ea"/>
              </a:rPr>
              <a:t>修正改進銷售</a:t>
            </a:r>
            <a:r>
              <a:rPr lang="zh-TW" altLang="en-US" dirty="0" smtClean="0">
                <a:latin typeface="+mj-ea"/>
                <a:ea typeface="+mj-ea"/>
              </a:rPr>
              <a:t>策略</a:t>
            </a:r>
            <a:endParaRPr lang="en-US" altLang="zh-TW" dirty="0" smtClean="0">
              <a:latin typeface="+mj-ea"/>
              <a:ea typeface="+mj-ea"/>
            </a:endParaRPr>
          </a:p>
          <a:p>
            <a:pPr lvl="1"/>
            <a:r>
              <a:rPr lang="zh-TW" altLang="en-US" dirty="0">
                <a:latin typeface="+mj-ea"/>
                <a:ea typeface="+mj-ea"/>
              </a:rPr>
              <a:t>歸納出各種個案類型的市場</a:t>
            </a:r>
            <a:r>
              <a:rPr lang="zh-TW" altLang="en-US" dirty="0" smtClean="0">
                <a:latin typeface="+mj-ea"/>
                <a:ea typeface="+mj-ea"/>
              </a:rPr>
              <a:t>狀況</a:t>
            </a:r>
            <a:endParaRPr lang="en-US" altLang="zh-TW" dirty="0" smtClean="0">
              <a:latin typeface="+mj-ea"/>
              <a:ea typeface="+mj-ea"/>
            </a:endParaRPr>
          </a:p>
          <a:p>
            <a:r>
              <a:rPr lang="zh-TW" altLang="en-US" dirty="0">
                <a:latin typeface="+mj-ea"/>
                <a:ea typeface="+mj-ea"/>
              </a:rPr>
              <a:t>評估</a:t>
            </a:r>
            <a:r>
              <a:rPr lang="zh-TW" altLang="en-US" dirty="0" smtClean="0">
                <a:latin typeface="+mj-ea"/>
                <a:ea typeface="+mj-ea"/>
              </a:rPr>
              <a:t>項目</a:t>
            </a:r>
            <a:endParaRPr lang="en-US" altLang="zh-TW" dirty="0" smtClean="0">
              <a:latin typeface="+mj-ea"/>
              <a:ea typeface="+mj-ea"/>
            </a:endParaRPr>
          </a:p>
          <a:p>
            <a:pPr lvl="1"/>
            <a:r>
              <a:rPr lang="zh-TW" altLang="en-US" dirty="0">
                <a:latin typeface="+mj-ea"/>
                <a:ea typeface="+mj-ea"/>
              </a:rPr>
              <a:t>個案之區位、形態、格局規劃、價位銷售狀況、行銷策略</a:t>
            </a:r>
            <a:endParaRPr lang="zh-TW" altLang="en-US" dirty="0">
              <a:latin typeface="+mj-ea"/>
              <a:ea typeface="+mj-ea"/>
            </a:endParaRPr>
          </a:p>
        </p:txBody>
      </p:sp>
      <p:sp>
        <p:nvSpPr>
          <p:cNvPr id="2" name="向下箭號 1"/>
          <p:cNvSpPr/>
          <p:nvPr/>
        </p:nvSpPr>
        <p:spPr>
          <a:xfrm>
            <a:off x="4211960" y="3501008"/>
            <a:ext cx="86409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框架 2"/>
          <p:cNvSpPr/>
          <p:nvPr/>
        </p:nvSpPr>
        <p:spPr>
          <a:xfrm>
            <a:off x="1727684" y="4221088"/>
            <a:ext cx="5832648" cy="7920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投資個案的基本構想</a:t>
            </a:r>
          </a:p>
        </p:txBody>
      </p:sp>
    </p:spTree>
    <p:extLst>
      <p:ext uri="{BB962C8B-B14F-4D97-AF65-F5344CB8AC3E}">
        <p14:creationId xmlns:p14="http://schemas.microsoft.com/office/powerpoint/2010/main" val="983934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dirty="0" smtClean="0"/>
              <a:t>個體市場分析</a:t>
            </a:r>
            <a:r>
              <a:rPr lang="en-US" altLang="zh-TW" dirty="0" smtClean="0"/>
              <a:t>-</a:t>
            </a:r>
            <a:r>
              <a:rPr lang="zh-TW" altLang="en-US" dirty="0" smtClean="0"/>
              <a:t>市場胃納率、佔有率及銷售率分析</a:t>
            </a:r>
            <a:endParaRPr lang="zh-TW" altLang="en-US" dirty="0"/>
          </a:p>
        </p:txBody>
      </p:sp>
      <p:sp>
        <p:nvSpPr>
          <p:cNvPr id="5" name="內容版面配置區 4"/>
          <p:cNvSpPr>
            <a:spLocks noGrp="1"/>
          </p:cNvSpPr>
          <p:nvPr>
            <p:ph sz="quarter" idx="1"/>
          </p:nvPr>
        </p:nvSpPr>
        <p:spPr/>
        <p:txBody>
          <a:bodyPr>
            <a:normAutofit fontScale="92500" lnSpcReduction="10000"/>
          </a:bodyPr>
          <a:lstStyle/>
          <a:p>
            <a:r>
              <a:rPr lang="zh-TW" altLang="en-US" dirty="0" smtClean="0">
                <a:latin typeface="+mj-ea"/>
                <a:ea typeface="+mj-ea"/>
              </a:rPr>
              <a:t>胃納率</a:t>
            </a:r>
            <a:r>
              <a:rPr lang="en-US" altLang="zh-TW" dirty="0" smtClean="0">
                <a:latin typeface="+mj-ea"/>
                <a:ea typeface="+mj-ea"/>
              </a:rPr>
              <a:t>(</a:t>
            </a:r>
            <a:r>
              <a:rPr lang="zh-TW" altLang="en-US" dirty="0" smtClean="0">
                <a:latin typeface="+mj-ea"/>
                <a:ea typeface="+mj-ea"/>
              </a:rPr>
              <a:t>需求面</a:t>
            </a:r>
            <a:r>
              <a:rPr lang="en-US" altLang="zh-TW" dirty="0" smtClean="0">
                <a:latin typeface="+mj-ea"/>
                <a:ea typeface="+mj-ea"/>
              </a:rPr>
              <a:t>)</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胃納率</a:t>
            </a:r>
            <a:r>
              <a:rPr lang="zh-TW" altLang="en-US" dirty="0" smtClean="0">
                <a:latin typeface="+mj-ea"/>
                <a:ea typeface="+mj-ea"/>
              </a:rPr>
              <a:t>定義</a:t>
            </a:r>
            <a:r>
              <a:rPr lang="en-US" altLang="zh-TW" dirty="0" smtClean="0">
                <a:latin typeface="+mj-ea"/>
                <a:ea typeface="+mj-ea"/>
              </a:rPr>
              <a:t>:</a:t>
            </a:r>
            <a:r>
              <a:rPr lang="zh-TW" altLang="en-US" dirty="0">
                <a:latin typeface="+mj-ea"/>
                <a:ea typeface="+mj-ea"/>
              </a:rPr>
              <a:t>係指在一定的市場範圍及一定期間內，所有對象標的的潛在</a:t>
            </a:r>
            <a:r>
              <a:rPr lang="zh-TW" altLang="en-US" dirty="0" smtClean="0">
                <a:latin typeface="+mj-ea"/>
                <a:ea typeface="+mj-ea"/>
              </a:rPr>
              <a:t>需求量</a:t>
            </a:r>
            <a:endParaRPr lang="en-US" altLang="zh-TW" dirty="0" smtClean="0">
              <a:latin typeface="+mj-ea"/>
              <a:ea typeface="+mj-ea"/>
            </a:endParaRPr>
          </a:p>
          <a:p>
            <a:pPr lvl="1"/>
            <a:r>
              <a:rPr lang="zh-TW" altLang="en-US" dirty="0" smtClean="0">
                <a:latin typeface="+mj-ea"/>
                <a:ea typeface="+mj-ea"/>
              </a:rPr>
              <a:t>目的</a:t>
            </a:r>
            <a:r>
              <a:rPr lang="en-US" altLang="zh-TW" dirty="0" smtClean="0">
                <a:latin typeface="+mj-ea"/>
                <a:ea typeface="+mj-ea"/>
              </a:rPr>
              <a:t>:</a:t>
            </a:r>
            <a:r>
              <a:rPr lang="zh-TW" altLang="en-US" dirty="0" smtClean="0">
                <a:latin typeface="+mj-ea"/>
                <a:ea typeface="+mj-ea"/>
              </a:rPr>
              <a:t>調查各期間之需求趨勢，明瞭市場景氣狀況。另一目的為藉由胃納率趨勢分析，推估未來市場胃納數量</a:t>
            </a:r>
            <a:endParaRPr lang="en-US" altLang="zh-TW" dirty="0" smtClean="0">
              <a:latin typeface="+mj-ea"/>
              <a:ea typeface="+mj-ea"/>
            </a:endParaRPr>
          </a:p>
          <a:p>
            <a:pPr lvl="1"/>
            <a:r>
              <a:rPr lang="zh-TW" altLang="en-US" dirty="0">
                <a:latin typeface="+mj-ea"/>
                <a:ea typeface="+mj-ea"/>
              </a:rPr>
              <a:t>調查</a:t>
            </a:r>
            <a:r>
              <a:rPr lang="zh-TW" altLang="en-US" dirty="0" smtClean="0">
                <a:latin typeface="+mj-ea"/>
                <a:ea typeface="+mj-ea"/>
              </a:rPr>
              <a:t>方式</a:t>
            </a:r>
            <a:r>
              <a:rPr lang="en-US" altLang="zh-TW" dirty="0" smtClean="0">
                <a:latin typeface="+mj-ea"/>
                <a:ea typeface="+mj-ea"/>
              </a:rPr>
              <a:t>(</a:t>
            </a:r>
            <a:r>
              <a:rPr lang="zh-TW" altLang="en-US" dirty="0" smtClean="0">
                <a:latin typeface="+mj-ea"/>
                <a:ea typeface="+mj-ea"/>
              </a:rPr>
              <a:t>須</a:t>
            </a:r>
            <a:r>
              <a:rPr lang="zh-TW" altLang="en-US" dirty="0">
                <a:latin typeface="+mj-ea"/>
                <a:ea typeface="+mj-ea"/>
              </a:rPr>
              <a:t>作時間區</a:t>
            </a:r>
            <a:r>
              <a:rPr lang="zh-TW" altLang="en-US" dirty="0" smtClean="0">
                <a:latin typeface="+mj-ea"/>
                <a:ea typeface="+mj-ea"/>
              </a:rPr>
              <a:t>隔</a:t>
            </a:r>
            <a:r>
              <a:rPr lang="en-US" altLang="zh-TW" dirty="0" smtClean="0">
                <a:latin typeface="+mj-ea"/>
                <a:ea typeface="+mj-ea"/>
              </a:rPr>
              <a:t>):</a:t>
            </a:r>
            <a:r>
              <a:rPr lang="zh-TW" altLang="en-US" dirty="0" smtClean="0">
                <a:latin typeface="+mj-ea"/>
                <a:ea typeface="+mj-ea"/>
              </a:rPr>
              <a:t>限定一段時間內，調查市場上需求數量中，實際購買房地產的數量。</a:t>
            </a:r>
            <a:endParaRPr lang="en-US" altLang="zh-TW" dirty="0" smtClean="0">
              <a:latin typeface="+mj-ea"/>
              <a:ea typeface="+mj-ea"/>
            </a:endParaRPr>
          </a:p>
          <a:p>
            <a:pPr lvl="1"/>
            <a:r>
              <a:rPr lang="zh-TW" altLang="en-US" dirty="0" smtClean="0">
                <a:latin typeface="+mj-ea"/>
                <a:ea typeface="+mj-ea"/>
              </a:rPr>
              <a:t>胃</a:t>
            </a:r>
            <a:r>
              <a:rPr lang="zh-TW" altLang="en-US" dirty="0">
                <a:latin typeface="+mj-ea"/>
                <a:ea typeface="+mj-ea"/>
              </a:rPr>
              <a:t>納</a:t>
            </a:r>
            <a:r>
              <a:rPr lang="zh-TW" altLang="en-US" dirty="0" smtClean="0">
                <a:latin typeface="+mj-ea"/>
                <a:ea typeface="+mj-ea"/>
              </a:rPr>
              <a:t>率＝</a:t>
            </a:r>
            <a:r>
              <a:rPr lang="zh-TW" altLang="en-US" dirty="0">
                <a:latin typeface="+mj-ea"/>
                <a:ea typeface="+mj-ea"/>
              </a:rPr>
              <a:t>已購買的住宅數量</a:t>
            </a:r>
            <a:r>
              <a:rPr lang="en-US" altLang="zh-TW" dirty="0">
                <a:latin typeface="+mj-ea"/>
                <a:ea typeface="+mj-ea"/>
              </a:rPr>
              <a:t>/</a:t>
            </a:r>
            <a:r>
              <a:rPr lang="zh-TW" altLang="en-US" dirty="0">
                <a:latin typeface="+mj-ea"/>
                <a:ea typeface="+mj-ea"/>
              </a:rPr>
              <a:t>可購買的住宅數量＝已購買的住宅數量</a:t>
            </a:r>
            <a:r>
              <a:rPr lang="en-US" altLang="zh-TW" dirty="0">
                <a:latin typeface="+mj-ea"/>
                <a:ea typeface="+mj-ea"/>
              </a:rPr>
              <a:t>/</a:t>
            </a:r>
            <a:r>
              <a:rPr lang="zh-TW" altLang="en-US" dirty="0">
                <a:latin typeface="+mj-ea"/>
                <a:ea typeface="+mj-ea"/>
              </a:rPr>
              <a:t>（已購買的住宅數量＋空閒住宅數量</a:t>
            </a:r>
            <a:r>
              <a:rPr lang="zh-TW" altLang="en-US" dirty="0" smtClean="0">
                <a:latin typeface="+mj-ea"/>
                <a:ea typeface="+mj-ea"/>
              </a:rPr>
              <a:t>）</a:t>
            </a:r>
            <a:r>
              <a:rPr lang="en-US" altLang="zh-TW" dirty="0">
                <a:latin typeface="+mj-ea"/>
                <a:ea typeface="+mj-ea"/>
              </a:rPr>
              <a:t>(</a:t>
            </a:r>
            <a:r>
              <a:rPr lang="zh-TW" altLang="en-US" dirty="0">
                <a:latin typeface="+mj-ea"/>
                <a:ea typeface="+mj-ea"/>
              </a:rPr>
              <a:t>過去資料的平均值</a:t>
            </a:r>
            <a:r>
              <a:rPr lang="en-US" altLang="zh-TW" dirty="0">
                <a:latin typeface="+mj-ea"/>
                <a:ea typeface="+mj-ea"/>
              </a:rPr>
              <a:t>)</a:t>
            </a:r>
          </a:p>
          <a:p>
            <a:r>
              <a:rPr lang="zh-TW" altLang="en-US" dirty="0" smtClean="0">
                <a:latin typeface="+mj-ea"/>
                <a:ea typeface="+mj-ea"/>
              </a:rPr>
              <a:t>市場佔有率</a:t>
            </a:r>
            <a:r>
              <a:rPr lang="en-US" altLang="zh-TW" dirty="0" smtClean="0">
                <a:latin typeface="+mj-ea"/>
                <a:ea typeface="+mj-ea"/>
              </a:rPr>
              <a:t>(</a:t>
            </a:r>
            <a:r>
              <a:rPr lang="zh-TW" altLang="en-US" dirty="0" smtClean="0">
                <a:latin typeface="+mj-ea"/>
                <a:ea typeface="+mj-ea"/>
              </a:rPr>
              <a:t>供給面</a:t>
            </a:r>
            <a:r>
              <a:rPr lang="en-US" altLang="zh-TW" dirty="0" smtClean="0">
                <a:latin typeface="+mj-ea"/>
                <a:ea typeface="+mj-ea"/>
              </a:rPr>
              <a:t>)</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一定的</a:t>
            </a:r>
            <a:r>
              <a:rPr lang="zh-TW" altLang="en-US" dirty="0" smtClean="0">
                <a:latin typeface="+mj-ea"/>
                <a:ea typeface="+mj-ea"/>
              </a:rPr>
              <a:t>市場範圍內，一定的時間內，投資個案的供給量占市場總供給量的比例</a:t>
            </a:r>
            <a:endParaRPr lang="en-US" altLang="zh-TW" dirty="0" smtClean="0">
              <a:latin typeface="+mj-ea"/>
              <a:ea typeface="+mj-ea"/>
            </a:endParaRPr>
          </a:p>
          <a:p>
            <a:r>
              <a:rPr lang="zh-TW" altLang="en-US" dirty="0">
                <a:latin typeface="+mj-ea"/>
                <a:ea typeface="+mj-ea"/>
              </a:rPr>
              <a:t>銷售率</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已售</a:t>
            </a:r>
            <a:r>
              <a:rPr lang="zh-TW" altLang="en-US" dirty="0" smtClean="0">
                <a:latin typeface="+mj-ea"/>
                <a:ea typeface="+mj-ea"/>
              </a:rPr>
              <a:t>數量</a:t>
            </a:r>
            <a:r>
              <a:rPr lang="en-US" altLang="zh-TW" dirty="0" smtClean="0">
                <a:latin typeface="+mj-ea"/>
                <a:ea typeface="+mj-ea"/>
              </a:rPr>
              <a:t>/</a:t>
            </a:r>
            <a:r>
              <a:rPr lang="zh-TW" altLang="en-US" dirty="0" smtClean="0">
                <a:latin typeface="+mj-ea"/>
                <a:ea typeface="+mj-ea"/>
              </a:rPr>
              <a:t>可售數量</a:t>
            </a:r>
            <a:endParaRPr lang="zh-TW" altLang="en-US" dirty="0">
              <a:latin typeface="+mj-ea"/>
              <a:ea typeface="+mj-ea"/>
            </a:endParaRPr>
          </a:p>
        </p:txBody>
      </p:sp>
    </p:spTree>
    <p:extLst>
      <p:ext uri="{BB962C8B-B14F-4D97-AF65-F5344CB8AC3E}">
        <p14:creationId xmlns:p14="http://schemas.microsoft.com/office/powerpoint/2010/main" val="144227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個體市場分析</a:t>
            </a:r>
            <a:r>
              <a:rPr lang="en-US" altLang="zh-TW" dirty="0" smtClean="0"/>
              <a:t>-</a:t>
            </a:r>
            <a:r>
              <a:rPr lang="zh-TW" altLang="en-US" dirty="0" smtClean="0"/>
              <a:t>利潤及成本預估</a:t>
            </a:r>
            <a:endParaRPr lang="zh-TW" altLang="en-US" dirty="0"/>
          </a:p>
        </p:txBody>
      </p:sp>
      <p:sp>
        <p:nvSpPr>
          <p:cNvPr id="5" name="內容版面配置區 4"/>
          <p:cNvSpPr>
            <a:spLocks noGrp="1"/>
          </p:cNvSpPr>
          <p:nvPr>
            <p:ph sz="quarter" idx="1"/>
          </p:nvPr>
        </p:nvSpPr>
        <p:spPr/>
        <p:txBody>
          <a:bodyPr>
            <a:normAutofit fontScale="92500" lnSpcReduction="20000"/>
          </a:bodyPr>
          <a:lstStyle/>
          <a:p>
            <a:r>
              <a:rPr lang="zh-TW" altLang="en-US" dirty="0" smtClean="0">
                <a:latin typeface="+mj-ea"/>
                <a:ea typeface="+mj-ea"/>
              </a:rPr>
              <a:t>投資效益分析</a:t>
            </a:r>
            <a:endParaRPr lang="en-US" altLang="zh-TW" dirty="0" smtClean="0">
              <a:latin typeface="+mj-ea"/>
              <a:ea typeface="+mj-ea"/>
            </a:endParaRPr>
          </a:p>
          <a:p>
            <a:pPr lvl="1"/>
            <a:r>
              <a:rPr lang="zh-TW" altLang="en-US" dirty="0">
                <a:latin typeface="+mj-ea"/>
                <a:ea typeface="+mj-ea"/>
              </a:rPr>
              <a:t>收入</a:t>
            </a:r>
            <a:r>
              <a:rPr lang="zh-TW" altLang="en-US" dirty="0" smtClean="0">
                <a:latin typeface="+mj-ea"/>
                <a:ea typeface="+mj-ea"/>
              </a:rPr>
              <a:t>預估</a:t>
            </a:r>
            <a:endParaRPr lang="en-US" altLang="zh-TW" dirty="0">
              <a:latin typeface="+mj-ea"/>
              <a:ea typeface="+mj-ea"/>
            </a:endParaRPr>
          </a:p>
          <a:p>
            <a:pPr lvl="1"/>
            <a:r>
              <a:rPr lang="zh-TW" altLang="en-US" dirty="0" smtClean="0">
                <a:latin typeface="+mj-ea"/>
                <a:ea typeface="+mj-ea"/>
              </a:rPr>
              <a:t>成本預估</a:t>
            </a:r>
            <a:endParaRPr lang="en-US" altLang="zh-TW" dirty="0" smtClean="0">
              <a:latin typeface="+mj-ea"/>
              <a:ea typeface="+mj-ea"/>
            </a:endParaRPr>
          </a:p>
          <a:p>
            <a:pPr lvl="1"/>
            <a:r>
              <a:rPr lang="zh-TW" altLang="en-US" dirty="0">
                <a:latin typeface="+mj-ea"/>
                <a:ea typeface="+mj-ea"/>
              </a:rPr>
              <a:t>利潤及投資報酬</a:t>
            </a:r>
            <a:r>
              <a:rPr lang="zh-TW" altLang="en-US" dirty="0" smtClean="0">
                <a:latin typeface="+mj-ea"/>
                <a:ea typeface="+mj-ea"/>
              </a:rPr>
              <a:t>部分</a:t>
            </a:r>
            <a:endParaRPr lang="en-US" altLang="zh-TW" dirty="0" smtClean="0">
              <a:latin typeface="+mj-ea"/>
              <a:ea typeface="+mj-ea"/>
            </a:endParaRPr>
          </a:p>
          <a:p>
            <a:r>
              <a:rPr lang="zh-TW" altLang="en-US" dirty="0" smtClean="0">
                <a:latin typeface="+mj-ea"/>
                <a:ea typeface="+mj-ea"/>
              </a:rPr>
              <a:t>分析方法</a:t>
            </a:r>
            <a:endParaRPr lang="en-US" altLang="zh-TW" dirty="0" smtClean="0">
              <a:latin typeface="+mj-ea"/>
              <a:ea typeface="+mj-ea"/>
            </a:endParaRPr>
          </a:p>
          <a:p>
            <a:pPr lvl="1"/>
            <a:r>
              <a:rPr lang="zh-TW" altLang="en-US" dirty="0">
                <a:latin typeface="+mj-ea"/>
                <a:ea typeface="+mj-ea"/>
              </a:rPr>
              <a:t>損益平衡點</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財務槓桿</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內部報酬率</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淨現值分析</a:t>
            </a:r>
            <a:r>
              <a:rPr lang="zh-TW" altLang="en-US" dirty="0" smtClean="0">
                <a:latin typeface="+mj-ea"/>
                <a:ea typeface="+mj-ea"/>
              </a:rPr>
              <a:t>法</a:t>
            </a:r>
            <a:endParaRPr lang="en-US" altLang="zh-TW" dirty="0" smtClean="0">
              <a:latin typeface="+mj-ea"/>
              <a:ea typeface="+mj-ea"/>
            </a:endParaRPr>
          </a:p>
          <a:p>
            <a:r>
              <a:rPr lang="zh-TW" altLang="en-US" dirty="0">
                <a:latin typeface="+mj-ea"/>
                <a:ea typeface="+mj-ea"/>
              </a:rPr>
              <a:t>投資綜合</a:t>
            </a:r>
            <a:r>
              <a:rPr lang="zh-TW" altLang="en-US" dirty="0" smtClean="0">
                <a:latin typeface="+mj-ea"/>
                <a:ea typeface="+mj-ea"/>
              </a:rPr>
              <a:t>評估</a:t>
            </a:r>
            <a:endParaRPr lang="en-US" altLang="zh-TW" dirty="0" smtClean="0">
              <a:latin typeface="+mj-ea"/>
              <a:ea typeface="+mj-ea"/>
            </a:endParaRPr>
          </a:p>
          <a:p>
            <a:pPr lvl="1"/>
            <a:r>
              <a:rPr lang="zh-TW" altLang="en-US" dirty="0">
                <a:latin typeface="+mj-ea"/>
                <a:ea typeface="+mj-ea"/>
              </a:rPr>
              <a:t>投資環境</a:t>
            </a:r>
            <a:r>
              <a:rPr lang="zh-TW" altLang="en-US" dirty="0" smtClean="0">
                <a:latin typeface="+mj-ea"/>
                <a:ea typeface="+mj-ea"/>
              </a:rPr>
              <a:t>評估</a:t>
            </a:r>
            <a:endParaRPr lang="en-US" altLang="zh-TW" dirty="0" smtClean="0">
              <a:latin typeface="+mj-ea"/>
              <a:ea typeface="+mj-ea"/>
            </a:endParaRPr>
          </a:p>
          <a:p>
            <a:pPr lvl="1"/>
            <a:r>
              <a:rPr lang="zh-TW" altLang="en-US" dirty="0">
                <a:latin typeface="+mj-ea"/>
                <a:ea typeface="+mj-ea"/>
              </a:rPr>
              <a:t>市場供需動態</a:t>
            </a:r>
            <a:r>
              <a:rPr lang="zh-TW" altLang="en-US" dirty="0" smtClean="0">
                <a:latin typeface="+mj-ea"/>
                <a:ea typeface="+mj-ea"/>
              </a:rPr>
              <a:t>評估</a:t>
            </a:r>
            <a:endParaRPr lang="en-US" altLang="zh-TW" dirty="0" smtClean="0">
              <a:latin typeface="+mj-ea"/>
              <a:ea typeface="+mj-ea"/>
            </a:endParaRPr>
          </a:p>
          <a:p>
            <a:pPr lvl="1"/>
            <a:r>
              <a:rPr lang="zh-TW" altLang="en-US" dirty="0">
                <a:latin typeface="+mj-ea"/>
                <a:ea typeface="+mj-ea"/>
              </a:rPr>
              <a:t>產品規劃之</a:t>
            </a:r>
            <a:r>
              <a:rPr lang="zh-TW" altLang="en-US" dirty="0" smtClean="0">
                <a:latin typeface="+mj-ea"/>
                <a:ea typeface="+mj-ea"/>
              </a:rPr>
              <a:t>評估</a:t>
            </a:r>
            <a:endParaRPr lang="en-US" altLang="zh-TW" dirty="0" smtClean="0">
              <a:latin typeface="+mj-ea"/>
              <a:ea typeface="+mj-ea"/>
            </a:endParaRPr>
          </a:p>
          <a:p>
            <a:pPr lvl="1"/>
            <a:r>
              <a:rPr lang="zh-TW" altLang="en-US" dirty="0">
                <a:latin typeface="+mj-ea"/>
                <a:ea typeface="+mj-ea"/>
              </a:rPr>
              <a:t>市場銷售狀況評估</a:t>
            </a:r>
            <a:endParaRPr lang="zh-TW" altLang="en-US" dirty="0">
              <a:latin typeface="+mj-ea"/>
              <a:ea typeface="+mj-ea"/>
            </a:endParaRPr>
          </a:p>
        </p:txBody>
      </p:sp>
    </p:spTree>
    <p:extLst>
      <p:ext uri="{BB962C8B-B14F-4D97-AF65-F5344CB8AC3E}">
        <p14:creationId xmlns:p14="http://schemas.microsoft.com/office/powerpoint/2010/main" val="364379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個體市場分析</a:t>
            </a:r>
            <a:r>
              <a:rPr lang="en-US" altLang="zh-TW" dirty="0" smtClean="0"/>
              <a:t>-</a:t>
            </a:r>
            <a:r>
              <a:rPr lang="zh-TW" altLang="en-US" dirty="0" smtClean="0"/>
              <a:t>行銷策略及經營計畫</a:t>
            </a:r>
            <a:endParaRPr lang="zh-TW" altLang="en-US" dirty="0"/>
          </a:p>
        </p:txBody>
      </p:sp>
      <p:sp>
        <p:nvSpPr>
          <p:cNvPr id="5" name="內容版面配置區 4"/>
          <p:cNvSpPr>
            <a:spLocks noGrp="1"/>
          </p:cNvSpPr>
          <p:nvPr>
            <p:ph sz="quarter" idx="1"/>
          </p:nvPr>
        </p:nvSpPr>
        <p:spPr/>
        <p:txBody>
          <a:bodyPr/>
          <a:lstStyle/>
          <a:p>
            <a:r>
              <a:rPr lang="zh-TW" altLang="en-US" dirty="0" smtClean="0">
                <a:latin typeface="+mj-ea"/>
                <a:ea typeface="+mj-ea"/>
              </a:rPr>
              <a:t>加速或刺激甚至在創造消費需求產品銷售的系統過程，最終的目標在求取相關風險下的最大報酬</a:t>
            </a:r>
            <a:endParaRPr lang="en-US" altLang="zh-TW" dirty="0" smtClean="0">
              <a:latin typeface="+mj-ea"/>
              <a:ea typeface="+mj-ea"/>
            </a:endParaRPr>
          </a:p>
          <a:p>
            <a:r>
              <a:rPr lang="zh-TW" altLang="en-US" dirty="0">
                <a:latin typeface="+mj-ea"/>
                <a:ea typeface="+mj-ea"/>
              </a:rPr>
              <a:t>行銷</a:t>
            </a:r>
            <a:r>
              <a:rPr lang="zh-TW" altLang="en-US" dirty="0" smtClean="0">
                <a:latin typeface="+mj-ea"/>
                <a:ea typeface="+mj-ea"/>
              </a:rPr>
              <a:t>流程</a:t>
            </a:r>
            <a:r>
              <a:rPr lang="en-US" altLang="zh-TW" dirty="0" smtClean="0">
                <a:latin typeface="+mj-ea"/>
                <a:ea typeface="+mj-ea"/>
              </a:rPr>
              <a:t>:</a:t>
            </a:r>
            <a:r>
              <a:rPr lang="zh-TW" altLang="en-US" dirty="0" smtClean="0">
                <a:latin typeface="+mj-ea"/>
                <a:ea typeface="+mj-ea"/>
              </a:rPr>
              <a:t> 開發設計至交易完成一連串的過程</a:t>
            </a:r>
            <a:endParaRPr lang="en-US" altLang="zh-TW" dirty="0" smtClean="0">
              <a:latin typeface="+mj-ea"/>
              <a:ea typeface="+mj-ea"/>
            </a:endParaRPr>
          </a:p>
          <a:p>
            <a:pPr lvl="1"/>
            <a:r>
              <a:rPr lang="zh-TW" altLang="en-US" dirty="0" smtClean="0">
                <a:latin typeface="+mj-ea"/>
                <a:ea typeface="+mj-ea"/>
              </a:rPr>
              <a:t>產品定位</a:t>
            </a:r>
            <a:endParaRPr lang="en-US" altLang="zh-TW" dirty="0" smtClean="0">
              <a:latin typeface="+mj-ea"/>
              <a:ea typeface="+mj-ea"/>
            </a:endParaRPr>
          </a:p>
          <a:p>
            <a:pPr lvl="2"/>
            <a:r>
              <a:rPr lang="zh-TW" altLang="en-US" dirty="0">
                <a:latin typeface="+mj-ea"/>
                <a:ea typeface="+mj-ea"/>
              </a:rPr>
              <a:t>產品型態、規模格局的定位及產品訴求目標</a:t>
            </a:r>
            <a:r>
              <a:rPr lang="zh-TW" altLang="en-US" dirty="0" smtClean="0">
                <a:latin typeface="+mj-ea"/>
                <a:ea typeface="+mj-ea"/>
              </a:rPr>
              <a:t>市場的選定</a:t>
            </a:r>
            <a:endParaRPr lang="en-US" altLang="zh-TW" dirty="0" smtClean="0">
              <a:latin typeface="+mj-ea"/>
              <a:ea typeface="+mj-ea"/>
            </a:endParaRPr>
          </a:p>
          <a:p>
            <a:pPr lvl="1"/>
            <a:r>
              <a:rPr lang="zh-TW" altLang="en-US" dirty="0" smtClean="0">
                <a:latin typeface="+mj-ea"/>
                <a:ea typeface="+mj-ea"/>
              </a:rPr>
              <a:t>產品定價</a:t>
            </a:r>
            <a:endParaRPr lang="en-US" altLang="zh-TW" dirty="0" smtClean="0">
              <a:latin typeface="+mj-ea"/>
              <a:ea typeface="+mj-ea"/>
            </a:endParaRPr>
          </a:p>
          <a:p>
            <a:pPr lvl="2"/>
            <a:r>
              <a:rPr lang="zh-TW" altLang="en-US" dirty="0">
                <a:latin typeface="+mj-ea"/>
                <a:ea typeface="+mj-ea"/>
              </a:rPr>
              <a:t>定價之考慮</a:t>
            </a:r>
            <a:r>
              <a:rPr lang="zh-TW" altLang="en-US" dirty="0" smtClean="0">
                <a:latin typeface="+mj-ea"/>
                <a:ea typeface="+mj-ea"/>
              </a:rPr>
              <a:t>因素</a:t>
            </a:r>
            <a:endParaRPr lang="en-US" altLang="zh-TW" dirty="0" smtClean="0">
              <a:latin typeface="+mj-ea"/>
              <a:ea typeface="+mj-ea"/>
            </a:endParaRPr>
          </a:p>
          <a:p>
            <a:pPr lvl="2"/>
            <a:r>
              <a:rPr lang="zh-TW" altLang="en-US" dirty="0">
                <a:latin typeface="+mj-ea"/>
                <a:ea typeface="+mj-ea"/>
              </a:rPr>
              <a:t>定價目標之</a:t>
            </a:r>
            <a:r>
              <a:rPr lang="zh-TW" altLang="en-US" dirty="0" smtClean="0">
                <a:latin typeface="+mj-ea"/>
                <a:ea typeface="+mj-ea"/>
              </a:rPr>
              <a:t>選擇</a:t>
            </a:r>
            <a:endParaRPr lang="en-US" altLang="zh-TW" dirty="0" smtClean="0">
              <a:latin typeface="+mj-ea"/>
              <a:ea typeface="+mj-ea"/>
            </a:endParaRPr>
          </a:p>
          <a:p>
            <a:pPr lvl="2"/>
            <a:r>
              <a:rPr lang="zh-TW" altLang="en-US" dirty="0">
                <a:latin typeface="+mj-ea"/>
                <a:ea typeface="+mj-ea"/>
              </a:rPr>
              <a:t>定價方法之選擇</a:t>
            </a:r>
            <a:endParaRPr lang="zh-TW" altLang="en-US" dirty="0">
              <a:latin typeface="+mj-ea"/>
              <a:ea typeface="+mj-ea"/>
            </a:endParaRPr>
          </a:p>
        </p:txBody>
      </p:sp>
    </p:spTree>
    <p:extLst>
      <p:ext uri="{BB962C8B-B14F-4D97-AF65-F5344CB8AC3E}">
        <p14:creationId xmlns:p14="http://schemas.microsoft.com/office/powerpoint/2010/main" val="207026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第一節 市場分析層級與架構</a:t>
            </a:r>
            <a:endParaRPr lang="zh-TW" altLang="en-US" dirty="0"/>
          </a:p>
        </p:txBody>
      </p:sp>
      <p:sp>
        <p:nvSpPr>
          <p:cNvPr id="5" name="文字版面配置區 4"/>
          <p:cNvSpPr>
            <a:spLocks noGrp="1"/>
          </p:cNvSpPr>
          <p:nvPr>
            <p:ph type="body" idx="1"/>
          </p:nvPr>
        </p:nvSpPr>
        <p:spPr/>
        <p:txBody>
          <a:bodyPr/>
          <a:lstStyle/>
          <a:p>
            <a:endParaRPr lang="zh-TW" altLang="en-US"/>
          </a:p>
        </p:txBody>
      </p:sp>
      <p:sp>
        <p:nvSpPr>
          <p:cNvPr id="2" name="AutoShape 2" descr="「房地產」的圖片搜尋結果"/>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4340" name="Picture 4" descr="http://pic1a.nipic.com/2008-08-19/20088198251860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7"/>
            <a:ext cx="2442456" cy="1837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pic1a.nipic.com/2008-08-19/20088198251860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8626"/>
            <a:ext cx="2442456" cy="18373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pic1a.nipic.com/2008-08-19/20088198251860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0"/>
            <a:ext cx="2442456" cy="1837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pic1a.nipic.com/2008-08-19/20088198251860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544" y="21012"/>
            <a:ext cx="2442456" cy="183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市場分析</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latin typeface="+mj-ea"/>
                <a:ea typeface="+mj-ea"/>
              </a:rPr>
              <a:t>分析定義</a:t>
            </a:r>
            <a:endParaRPr lang="en-US" altLang="zh-TW" dirty="0" smtClean="0">
              <a:latin typeface="+mj-ea"/>
              <a:ea typeface="+mj-ea"/>
            </a:endParaRPr>
          </a:p>
          <a:p>
            <a:pPr lvl="1"/>
            <a:r>
              <a:rPr lang="zh-TW" altLang="en-US" dirty="0" smtClean="0">
                <a:latin typeface="+mj-ea"/>
                <a:ea typeface="+mj-ea"/>
              </a:rPr>
              <a:t>觀察事物現象或圖表數據，從中發現、歸納、解讀其所隱含意義，進而提供有利於決策的相關資訊</a:t>
            </a:r>
            <a:endParaRPr lang="en-US" altLang="zh-TW" dirty="0" smtClean="0">
              <a:latin typeface="+mj-ea"/>
              <a:ea typeface="+mj-ea"/>
            </a:endParaRPr>
          </a:p>
          <a:p>
            <a:r>
              <a:rPr lang="zh-TW" altLang="en-US" dirty="0">
                <a:latin typeface="+mj-ea"/>
                <a:ea typeface="+mj-ea"/>
              </a:rPr>
              <a:t>市場</a:t>
            </a:r>
            <a:r>
              <a:rPr lang="zh-TW" altLang="en-US" dirty="0" smtClean="0">
                <a:latin typeface="+mj-ea"/>
                <a:ea typeface="+mj-ea"/>
              </a:rPr>
              <a:t>分析</a:t>
            </a:r>
            <a:endParaRPr lang="en-US" altLang="zh-TW" dirty="0" smtClean="0">
              <a:latin typeface="+mj-ea"/>
              <a:ea typeface="+mj-ea"/>
            </a:endParaRPr>
          </a:p>
          <a:p>
            <a:pPr lvl="1"/>
            <a:r>
              <a:rPr lang="zh-TW" altLang="en-US" dirty="0">
                <a:latin typeface="+mj-ea"/>
                <a:ea typeface="+mj-ea"/>
              </a:rPr>
              <a:t>調查市場之供需與價量動態，並加以整理、分析、及</a:t>
            </a:r>
            <a:r>
              <a:rPr lang="zh-TW" altLang="en-US" dirty="0" smtClean="0">
                <a:latin typeface="+mj-ea"/>
                <a:ea typeface="+mj-ea"/>
              </a:rPr>
              <a:t>預測，作為投資管理或決策之依據</a:t>
            </a:r>
            <a:endParaRPr lang="en-US" altLang="zh-TW" dirty="0" smtClean="0">
              <a:latin typeface="+mj-ea"/>
              <a:ea typeface="+mj-ea"/>
            </a:endParaRPr>
          </a:p>
          <a:p>
            <a:r>
              <a:rPr lang="zh-TW" altLang="en-US" dirty="0" smtClean="0">
                <a:latin typeface="+mj-ea"/>
                <a:ea typeface="+mj-ea"/>
              </a:rPr>
              <a:t>早期房地產市場分析</a:t>
            </a:r>
            <a:endParaRPr lang="en-US" altLang="zh-TW" dirty="0" smtClean="0">
              <a:latin typeface="+mj-ea"/>
              <a:ea typeface="+mj-ea"/>
            </a:endParaRPr>
          </a:p>
          <a:p>
            <a:pPr lvl="1"/>
            <a:r>
              <a:rPr lang="zh-TW" altLang="en-US" dirty="0" smtClean="0">
                <a:latin typeface="+mj-ea"/>
                <a:ea typeface="+mj-ea"/>
              </a:rPr>
              <a:t>偏重於需求面</a:t>
            </a:r>
            <a:endParaRPr lang="en-US" altLang="zh-TW" dirty="0" smtClean="0">
              <a:latin typeface="+mj-ea"/>
              <a:ea typeface="+mj-ea"/>
            </a:endParaRPr>
          </a:p>
          <a:p>
            <a:pPr lvl="2"/>
            <a:r>
              <a:rPr lang="en-US" altLang="zh-TW" dirty="0" smtClean="0">
                <a:latin typeface="+mj-ea"/>
                <a:ea typeface="+mj-ea"/>
              </a:rPr>
              <a:t>Step 1: </a:t>
            </a:r>
            <a:r>
              <a:rPr lang="zh-TW" altLang="en-US" dirty="0" smtClean="0">
                <a:latin typeface="+mj-ea"/>
                <a:ea typeface="+mj-ea"/>
              </a:rPr>
              <a:t>事先建立市場範圍</a:t>
            </a:r>
            <a:endParaRPr lang="en-US" altLang="zh-TW" dirty="0" smtClean="0">
              <a:latin typeface="+mj-ea"/>
              <a:ea typeface="+mj-ea"/>
            </a:endParaRPr>
          </a:p>
          <a:p>
            <a:pPr lvl="2"/>
            <a:r>
              <a:rPr lang="en-US" altLang="zh-TW" dirty="0" smtClean="0">
                <a:latin typeface="+mj-ea"/>
                <a:ea typeface="+mj-ea"/>
              </a:rPr>
              <a:t>Step 2: </a:t>
            </a:r>
            <a:r>
              <a:rPr lang="zh-TW" altLang="en-US" dirty="0" smtClean="0">
                <a:latin typeface="+mj-ea"/>
                <a:ea typeface="+mj-ea"/>
              </a:rPr>
              <a:t>透過市場區隔將需求者之偏好、所得與權屬分類</a:t>
            </a:r>
            <a:endParaRPr lang="en-US" altLang="zh-TW" dirty="0" smtClean="0">
              <a:latin typeface="+mj-ea"/>
              <a:ea typeface="+mj-ea"/>
            </a:endParaRPr>
          </a:p>
          <a:p>
            <a:pPr lvl="2"/>
            <a:r>
              <a:rPr lang="en-US" altLang="zh-TW" dirty="0" smtClean="0">
                <a:latin typeface="+mj-ea"/>
                <a:ea typeface="+mj-ea"/>
              </a:rPr>
              <a:t>Step 3: </a:t>
            </a:r>
            <a:r>
              <a:rPr lang="zh-TW" altLang="en-US" dirty="0" smtClean="0">
                <a:latin typeface="+mj-ea"/>
                <a:ea typeface="+mj-ea"/>
              </a:rPr>
              <a:t>計算各類型需求者有能力購買的房地產價格水準</a:t>
            </a:r>
            <a:endParaRPr lang="en-US" altLang="zh-TW" dirty="0" smtClean="0">
              <a:latin typeface="+mj-ea"/>
              <a:ea typeface="+mj-ea"/>
            </a:endParaRPr>
          </a:p>
          <a:p>
            <a:pPr lvl="2"/>
            <a:r>
              <a:rPr lang="en-US" altLang="zh-TW" dirty="0" smtClean="0">
                <a:latin typeface="+mj-ea"/>
                <a:ea typeface="+mj-ea"/>
              </a:rPr>
              <a:t>Step 4: </a:t>
            </a:r>
            <a:r>
              <a:rPr lang="zh-TW" altLang="en-US" dirty="0" smtClean="0">
                <a:latin typeface="+mj-ea"/>
                <a:ea typeface="+mj-ea"/>
              </a:rPr>
              <a:t>分析與預測各價格範圍內房地產之需求數量</a:t>
            </a:r>
            <a:endParaRPr lang="zh-TW" altLang="en-US" dirty="0">
              <a:latin typeface="+mj-ea"/>
              <a:ea typeface="+mj-ea"/>
            </a:endParaRPr>
          </a:p>
        </p:txBody>
      </p:sp>
      <p:pic>
        <p:nvPicPr>
          <p:cNvPr id="15362" name="Picture 2" descr="项目选址意见书依据范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573016"/>
            <a:ext cx="2260671" cy="114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7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市場分析</a:t>
            </a:r>
            <a:endParaRPr lang="zh-TW" altLang="en-US" dirty="0"/>
          </a:p>
        </p:txBody>
      </p:sp>
      <p:sp>
        <p:nvSpPr>
          <p:cNvPr id="3" name="內容版面配置區 2"/>
          <p:cNvSpPr>
            <a:spLocks noGrp="1"/>
          </p:cNvSpPr>
          <p:nvPr>
            <p:ph sz="quarter" idx="1"/>
          </p:nvPr>
        </p:nvSpPr>
        <p:spPr>
          <a:xfrm>
            <a:off x="457200" y="1219200"/>
            <a:ext cx="7571184" cy="3361928"/>
          </a:xfrm>
        </p:spPr>
        <p:txBody>
          <a:bodyPr>
            <a:normAutofit fontScale="85000" lnSpcReduction="20000"/>
          </a:bodyPr>
          <a:lstStyle/>
          <a:p>
            <a:r>
              <a:rPr lang="zh-TW" altLang="en-US" dirty="0" smtClean="0">
                <a:latin typeface="+mj-ea"/>
                <a:ea typeface="+mj-ea"/>
              </a:rPr>
              <a:t>之後房地產市場分析</a:t>
            </a:r>
            <a:endParaRPr lang="en-US" altLang="zh-TW" dirty="0" smtClean="0">
              <a:latin typeface="+mj-ea"/>
              <a:ea typeface="+mj-ea"/>
            </a:endParaRPr>
          </a:p>
          <a:p>
            <a:pPr lvl="1"/>
            <a:r>
              <a:rPr lang="zh-TW" altLang="en-US" dirty="0" smtClean="0">
                <a:latin typeface="+mj-ea"/>
                <a:ea typeface="+mj-ea"/>
              </a:rPr>
              <a:t>注重需求面與供給面</a:t>
            </a:r>
            <a:endParaRPr lang="en-US" altLang="zh-TW" dirty="0" smtClean="0">
              <a:latin typeface="+mj-ea"/>
              <a:ea typeface="+mj-ea"/>
            </a:endParaRPr>
          </a:p>
          <a:p>
            <a:pPr lvl="2"/>
            <a:r>
              <a:rPr lang="zh-TW" altLang="en-US" dirty="0" smtClean="0">
                <a:latin typeface="+mj-ea"/>
                <a:ea typeface="+mj-ea"/>
              </a:rPr>
              <a:t>以過去市場趨勢為依據，預測未來市場狀況的過程與方法，且房地產市場分析除分析房地產市場本身的供需狀況外，亦應注重經濟環境分析</a:t>
            </a:r>
            <a:endParaRPr lang="en-US" altLang="zh-TW" dirty="0" smtClean="0">
              <a:latin typeface="+mj-ea"/>
              <a:ea typeface="+mj-ea"/>
            </a:endParaRPr>
          </a:p>
          <a:p>
            <a:pPr lvl="1"/>
            <a:r>
              <a:rPr lang="en-US" altLang="zh-TW" dirty="0" smtClean="0">
                <a:latin typeface="+mj-ea"/>
                <a:ea typeface="+mj-ea"/>
              </a:rPr>
              <a:t>Schmitz and Brett (2005)</a:t>
            </a:r>
            <a:r>
              <a:rPr lang="zh-TW" altLang="en-US" dirty="0" smtClean="0">
                <a:latin typeface="+mj-ea"/>
                <a:ea typeface="+mj-ea"/>
              </a:rPr>
              <a:t>認為房地產市場分析主要回答下列三個基本問題</a:t>
            </a:r>
            <a:endParaRPr lang="en-US" altLang="zh-TW" dirty="0" smtClean="0">
              <a:latin typeface="+mj-ea"/>
              <a:ea typeface="+mj-ea"/>
            </a:endParaRPr>
          </a:p>
          <a:p>
            <a:pPr lvl="2"/>
            <a:r>
              <a:rPr lang="zh-TW" altLang="en-US" dirty="0" smtClean="0">
                <a:latin typeface="+mj-ea"/>
                <a:ea typeface="+mj-ea"/>
              </a:rPr>
              <a:t>市場</a:t>
            </a:r>
            <a:r>
              <a:rPr lang="zh-TW" altLang="en-US" dirty="0">
                <a:latin typeface="+mj-ea"/>
                <a:ea typeface="+mj-ea"/>
              </a:rPr>
              <a:t>中是否有數量充足的消費者</a:t>
            </a:r>
            <a:r>
              <a:rPr lang="zh-TW" altLang="en-US" dirty="0" smtClean="0">
                <a:latin typeface="+mj-ea"/>
                <a:ea typeface="+mj-ea"/>
              </a:rPr>
              <a:t>願意以承租或承購方式來使用此開發案的空間</a:t>
            </a:r>
            <a:r>
              <a:rPr lang="en-US" altLang="zh-TW" dirty="0" smtClean="0">
                <a:latin typeface="+mj-ea"/>
                <a:ea typeface="+mj-ea"/>
              </a:rPr>
              <a:t>?</a:t>
            </a:r>
            <a:r>
              <a:rPr lang="zh-TW" altLang="en-US" dirty="0" smtClean="0">
                <a:latin typeface="+mj-ea"/>
                <a:ea typeface="+mj-ea"/>
              </a:rPr>
              <a:t> </a:t>
            </a:r>
            <a:r>
              <a:rPr lang="en-US" altLang="zh-TW" dirty="0" smtClean="0">
                <a:latin typeface="+mj-ea"/>
                <a:ea typeface="+mj-ea"/>
              </a:rPr>
              <a:t>(</a:t>
            </a:r>
            <a:r>
              <a:rPr lang="zh-TW" altLang="en-US" dirty="0" smtClean="0">
                <a:latin typeface="+mj-ea"/>
                <a:ea typeface="+mj-ea"/>
              </a:rPr>
              <a:t>產品定位</a:t>
            </a:r>
            <a:r>
              <a:rPr lang="en-US" altLang="zh-TW" dirty="0" smtClean="0">
                <a:latin typeface="+mj-ea"/>
                <a:ea typeface="+mj-ea"/>
              </a:rPr>
              <a:t>)</a:t>
            </a:r>
          </a:p>
          <a:p>
            <a:pPr lvl="2"/>
            <a:r>
              <a:rPr lang="zh-TW" altLang="en-US" dirty="0">
                <a:latin typeface="+mj-ea"/>
                <a:ea typeface="+mj-ea"/>
              </a:rPr>
              <a:t>是場中的消費者願意支付的價格或租金水準</a:t>
            </a:r>
            <a:r>
              <a:rPr lang="zh-TW" altLang="en-US" dirty="0" smtClean="0">
                <a:latin typeface="+mj-ea"/>
                <a:ea typeface="+mj-ea"/>
              </a:rPr>
              <a:t>為何</a:t>
            </a:r>
            <a:r>
              <a:rPr lang="en-US" altLang="zh-TW" dirty="0" smtClean="0">
                <a:latin typeface="+mj-ea"/>
                <a:ea typeface="+mj-ea"/>
              </a:rPr>
              <a:t>?</a:t>
            </a:r>
            <a:r>
              <a:rPr lang="zh-TW" altLang="en-US" dirty="0" smtClean="0">
                <a:latin typeface="+mj-ea"/>
                <a:ea typeface="+mj-ea"/>
              </a:rPr>
              <a:t>此開發案的去化速度預計多快</a:t>
            </a:r>
            <a:r>
              <a:rPr lang="en-US" altLang="zh-TW" dirty="0" smtClean="0">
                <a:latin typeface="+mj-ea"/>
                <a:ea typeface="+mj-ea"/>
              </a:rPr>
              <a:t>?</a:t>
            </a:r>
            <a:r>
              <a:rPr lang="zh-TW" altLang="en-US" dirty="0" smtClean="0">
                <a:latin typeface="+mj-ea"/>
                <a:ea typeface="+mj-ea"/>
              </a:rPr>
              <a:t> </a:t>
            </a:r>
            <a:r>
              <a:rPr lang="en-US" altLang="zh-TW" dirty="0" smtClean="0">
                <a:latin typeface="+mj-ea"/>
                <a:ea typeface="+mj-ea"/>
              </a:rPr>
              <a:t>(</a:t>
            </a:r>
            <a:r>
              <a:rPr lang="zh-TW" altLang="en-US" dirty="0" smtClean="0">
                <a:latin typeface="+mj-ea"/>
                <a:ea typeface="+mj-ea"/>
              </a:rPr>
              <a:t>訂價策略</a:t>
            </a:r>
            <a:r>
              <a:rPr lang="en-US" altLang="zh-TW" dirty="0" smtClean="0">
                <a:latin typeface="+mj-ea"/>
                <a:ea typeface="+mj-ea"/>
              </a:rPr>
              <a:t>)</a:t>
            </a:r>
          </a:p>
          <a:p>
            <a:pPr lvl="2"/>
            <a:r>
              <a:rPr lang="zh-TW" altLang="en-US" dirty="0">
                <a:latin typeface="+mj-ea"/>
                <a:ea typeface="+mj-ea"/>
              </a:rPr>
              <a:t>此開發</a:t>
            </a:r>
            <a:r>
              <a:rPr lang="zh-TW" altLang="en-US" dirty="0" smtClean="0">
                <a:latin typeface="+mj-ea"/>
                <a:ea typeface="+mj-ea"/>
              </a:rPr>
              <a:t>案該如何規劃與行銷</a:t>
            </a:r>
            <a:r>
              <a:rPr lang="en-US" altLang="zh-TW" dirty="0" smtClean="0">
                <a:latin typeface="+mj-ea"/>
                <a:ea typeface="+mj-ea"/>
              </a:rPr>
              <a:t>?</a:t>
            </a:r>
            <a:r>
              <a:rPr lang="zh-TW" altLang="en-US" dirty="0" smtClean="0">
                <a:latin typeface="+mj-ea"/>
                <a:ea typeface="+mj-ea"/>
              </a:rPr>
              <a:t>使其在市場中具有較佳的競爭優勢。</a:t>
            </a:r>
            <a:endParaRPr lang="en-US" altLang="zh-TW" dirty="0" smtClean="0">
              <a:latin typeface="+mj-ea"/>
              <a:ea typeface="+mj-ea"/>
            </a:endParaRPr>
          </a:p>
        </p:txBody>
      </p:sp>
      <p:pic>
        <p:nvPicPr>
          <p:cNvPr id="15362" name="Picture 2" descr="项目选址意见书依据范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6632"/>
            <a:ext cx="1756615" cy="89001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11560" y="4365104"/>
            <a:ext cx="7776864" cy="553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整體而言，房地產市場分析所考慮的範圍，不僅要掌握房地產市場本身的供需及價格動態，亦應顧及總體環境對房地產市場的影響</a:t>
            </a:r>
            <a:endParaRPr lang="zh-TW" altLang="en-US" dirty="0"/>
          </a:p>
        </p:txBody>
      </p:sp>
      <p:sp>
        <p:nvSpPr>
          <p:cNvPr id="6" name="矩形 5"/>
          <p:cNvSpPr/>
          <p:nvPr/>
        </p:nvSpPr>
        <p:spPr>
          <a:xfrm>
            <a:off x="611560" y="5855354"/>
            <a:ext cx="7776864" cy="553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在房地產投資過程中，對目前及未來總體大環境及個體小環境之市場供需動態發展趨勢及市場競爭與銷售能力等情形作調查、分析與預測</a:t>
            </a:r>
            <a:endParaRPr lang="zh-TW" altLang="en-US" dirty="0"/>
          </a:p>
        </p:txBody>
      </p:sp>
      <p:sp>
        <p:nvSpPr>
          <p:cNvPr id="7" name="矩形 6"/>
          <p:cNvSpPr/>
          <p:nvPr/>
        </p:nvSpPr>
        <p:spPr>
          <a:xfrm>
            <a:off x="611560" y="5301208"/>
            <a:ext cx="7776864" cy="553157"/>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bg1"/>
                </a:solidFill>
              </a:rPr>
              <a:t>提供正確、完整、及時的房地產資訊，作為房地產市場相關參與者之決策參考，期能降低房地產投資風險與增加投資機會及利潤</a:t>
            </a:r>
            <a:endParaRPr lang="zh-TW" altLang="en-US" sz="1600" dirty="0">
              <a:solidFill>
                <a:schemeClr val="bg1"/>
              </a:solidFill>
            </a:endParaRPr>
          </a:p>
        </p:txBody>
      </p:sp>
      <p:sp>
        <p:nvSpPr>
          <p:cNvPr id="5" name="向下箭號 4"/>
          <p:cNvSpPr/>
          <p:nvPr/>
        </p:nvSpPr>
        <p:spPr>
          <a:xfrm>
            <a:off x="3995936" y="5013176"/>
            <a:ext cx="792088" cy="216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5941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市場分析架構與內容</a:t>
            </a:r>
          </a:p>
        </p:txBody>
      </p:sp>
      <p:sp>
        <p:nvSpPr>
          <p:cNvPr id="3" name="內容版面配置區 2"/>
          <p:cNvSpPr>
            <a:spLocks noGrp="1"/>
          </p:cNvSpPr>
          <p:nvPr>
            <p:ph sz="quarter" idx="1"/>
          </p:nvPr>
        </p:nvSpPr>
        <p:spPr/>
        <p:txBody>
          <a:bodyPr/>
          <a:lstStyle/>
          <a:p>
            <a:r>
              <a:rPr lang="zh-TW" altLang="en-US" dirty="0" smtClean="0"/>
              <a:t>房地產市場分析</a:t>
            </a:r>
            <a:endParaRPr lang="en-US" altLang="zh-TW" dirty="0" smtClean="0"/>
          </a:p>
          <a:p>
            <a:pPr lvl="1"/>
            <a:r>
              <a:rPr lang="en-US" altLang="zh-TW" dirty="0" smtClean="0"/>
              <a:t>Step 1 </a:t>
            </a:r>
            <a:r>
              <a:rPr lang="zh-TW" altLang="en-US" dirty="0" smtClean="0"/>
              <a:t>建立</a:t>
            </a:r>
            <a:r>
              <a:rPr lang="zh-TW" altLang="en-US" dirty="0"/>
              <a:t>市場</a:t>
            </a:r>
            <a:r>
              <a:rPr lang="zh-TW" altLang="en-US" dirty="0" smtClean="0"/>
              <a:t>範圍</a:t>
            </a:r>
            <a:endParaRPr lang="en-US" altLang="zh-TW" dirty="0" smtClean="0"/>
          </a:p>
          <a:p>
            <a:pPr lvl="1"/>
            <a:r>
              <a:rPr lang="en-US" altLang="zh-TW" dirty="0"/>
              <a:t>Step </a:t>
            </a:r>
            <a:r>
              <a:rPr lang="en-US" altLang="zh-TW" dirty="0" smtClean="0"/>
              <a:t>II </a:t>
            </a:r>
            <a:r>
              <a:rPr lang="zh-TW" altLang="en-US" dirty="0" smtClean="0"/>
              <a:t>房地產</a:t>
            </a:r>
            <a:r>
              <a:rPr lang="zh-TW" altLang="en-US" dirty="0"/>
              <a:t>需求</a:t>
            </a:r>
            <a:r>
              <a:rPr lang="zh-TW" altLang="en-US" dirty="0" smtClean="0"/>
              <a:t>分析</a:t>
            </a:r>
            <a:endParaRPr lang="en-US" altLang="zh-TW" dirty="0" smtClean="0"/>
          </a:p>
          <a:p>
            <a:pPr lvl="1"/>
            <a:r>
              <a:rPr lang="en-US" altLang="zh-TW" dirty="0"/>
              <a:t>Step </a:t>
            </a:r>
            <a:r>
              <a:rPr lang="en-US" altLang="zh-TW" dirty="0" smtClean="0"/>
              <a:t>III </a:t>
            </a:r>
            <a:r>
              <a:rPr lang="zh-TW" altLang="en-US" dirty="0" smtClean="0"/>
              <a:t>房地產</a:t>
            </a:r>
            <a:r>
              <a:rPr lang="zh-TW" altLang="en-US" dirty="0"/>
              <a:t>供給</a:t>
            </a:r>
            <a:r>
              <a:rPr lang="zh-TW" altLang="en-US" dirty="0" smtClean="0"/>
              <a:t>分析</a:t>
            </a:r>
            <a:endParaRPr lang="en-US" altLang="zh-TW" dirty="0" smtClean="0"/>
          </a:p>
          <a:p>
            <a:pPr lvl="1"/>
            <a:r>
              <a:rPr lang="en-US" altLang="zh-TW" dirty="0"/>
              <a:t>Step </a:t>
            </a:r>
            <a:r>
              <a:rPr lang="en-US" altLang="zh-TW" dirty="0" smtClean="0"/>
              <a:t>1V </a:t>
            </a:r>
            <a:r>
              <a:rPr lang="zh-TW" altLang="en-US" dirty="0" smtClean="0"/>
              <a:t>基地</a:t>
            </a:r>
            <a:r>
              <a:rPr lang="zh-TW" altLang="en-US" dirty="0"/>
              <a:t>實質環境</a:t>
            </a:r>
            <a:r>
              <a:rPr lang="zh-TW" altLang="en-US" dirty="0" smtClean="0"/>
              <a:t>分析</a:t>
            </a:r>
            <a:endParaRPr lang="en-US" altLang="zh-TW" dirty="0" smtClean="0"/>
          </a:p>
          <a:p>
            <a:pPr lvl="1"/>
            <a:r>
              <a:rPr lang="en-US" altLang="zh-TW" dirty="0"/>
              <a:t>Step </a:t>
            </a:r>
            <a:r>
              <a:rPr lang="en-US" altLang="zh-TW" dirty="0" smtClean="0"/>
              <a:t>V </a:t>
            </a:r>
            <a:r>
              <a:rPr lang="zh-TW" altLang="en-US" dirty="0" smtClean="0"/>
              <a:t>行銷</a:t>
            </a:r>
            <a:r>
              <a:rPr lang="zh-TW" altLang="en-US" dirty="0"/>
              <a:t>建議</a:t>
            </a:r>
          </a:p>
        </p:txBody>
      </p:sp>
      <p:sp>
        <p:nvSpPr>
          <p:cNvPr id="5" name="十字形 4"/>
          <p:cNvSpPr/>
          <p:nvPr/>
        </p:nvSpPr>
        <p:spPr>
          <a:xfrm>
            <a:off x="4752020" y="2240868"/>
            <a:ext cx="504056" cy="504056"/>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立方體 5"/>
          <p:cNvSpPr/>
          <p:nvPr/>
        </p:nvSpPr>
        <p:spPr>
          <a:xfrm>
            <a:off x="5796136" y="2132856"/>
            <a:ext cx="2808312" cy="720080"/>
          </a:xfrm>
          <a:prstGeom prst="cub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財務分析</a:t>
            </a:r>
            <a:endParaRPr lang="zh-TW" altLang="en-US" b="1" dirty="0"/>
          </a:p>
        </p:txBody>
      </p:sp>
      <p:sp>
        <p:nvSpPr>
          <p:cNvPr id="7" name="左-右雙向箭號 6"/>
          <p:cNvSpPr/>
          <p:nvPr/>
        </p:nvSpPr>
        <p:spPr>
          <a:xfrm>
            <a:off x="899592" y="3717032"/>
            <a:ext cx="7704856" cy="1080120"/>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C00000"/>
                </a:solidFill>
              </a:rPr>
              <a:t>可行性分析</a:t>
            </a:r>
            <a:endParaRPr lang="zh-TW" altLang="en-US" b="1" dirty="0">
              <a:solidFill>
                <a:srgbClr val="C00000"/>
              </a:solidFill>
            </a:endParaRPr>
          </a:p>
        </p:txBody>
      </p:sp>
      <p:sp>
        <p:nvSpPr>
          <p:cNvPr id="8" name="向下箭號 7"/>
          <p:cNvSpPr/>
          <p:nvPr/>
        </p:nvSpPr>
        <p:spPr>
          <a:xfrm>
            <a:off x="3923928" y="4869160"/>
            <a:ext cx="1332148" cy="432048"/>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預設處理作業 8"/>
          <p:cNvSpPr/>
          <p:nvPr/>
        </p:nvSpPr>
        <p:spPr>
          <a:xfrm>
            <a:off x="2915816" y="5445224"/>
            <a:ext cx="3312368" cy="1008112"/>
          </a:xfrm>
          <a:prstGeom prst="flowChartPredefined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投資決策</a:t>
            </a:r>
          </a:p>
        </p:txBody>
      </p:sp>
      <p:sp>
        <p:nvSpPr>
          <p:cNvPr id="12" name="五邊形 11"/>
          <p:cNvSpPr/>
          <p:nvPr/>
        </p:nvSpPr>
        <p:spPr>
          <a:xfrm>
            <a:off x="251520" y="5229200"/>
            <a:ext cx="2339752" cy="432048"/>
          </a:xfrm>
          <a:prstGeom prst="homePlat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進入市場時機之預估</a:t>
            </a:r>
            <a:endParaRPr lang="zh-TW" altLang="en-US" sz="1600" dirty="0"/>
          </a:p>
        </p:txBody>
      </p:sp>
      <p:sp>
        <p:nvSpPr>
          <p:cNvPr id="13" name="五邊形 12"/>
          <p:cNvSpPr/>
          <p:nvPr/>
        </p:nvSpPr>
        <p:spPr>
          <a:xfrm>
            <a:off x="251520" y="5733256"/>
            <a:ext cx="2339752" cy="432048"/>
          </a:xfrm>
          <a:prstGeom prst="homePlat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目標市場之選定</a:t>
            </a:r>
          </a:p>
        </p:txBody>
      </p:sp>
      <p:sp>
        <p:nvSpPr>
          <p:cNvPr id="14" name="五邊形 13"/>
          <p:cNvSpPr/>
          <p:nvPr/>
        </p:nvSpPr>
        <p:spPr>
          <a:xfrm>
            <a:off x="251520" y="6237312"/>
            <a:ext cx="2339752" cy="432048"/>
          </a:xfrm>
          <a:prstGeom prst="homePlat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投資與行銷決策</a:t>
            </a:r>
          </a:p>
        </p:txBody>
      </p:sp>
      <p:sp>
        <p:nvSpPr>
          <p:cNvPr id="15" name="書卷 (水平) 14"/>
          <p:cNvSpPr/>
          <p:nvPr/>
        </p:nvSpPr>
        <p:spPr>
          <a:xfrm>
            <a:off x="251520" y="4769969"/>
            <a:ext cx="2088232" cy="432048"/>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srgbClr val="C00000"/>
                </a:solidFill>
              </a:rPr>
              <a:t>Greer &amp; </a:t>
            </a:r>
            <a:r>
              <a:rPr lang="en-US" altLang="zh-TW" sz="1000" dirty="0" err="1" smtClean="0">
                <a:solidFill>
                  <a:srgbClr val="C00000"/>
                </a:solidFill>
              </a:rPr>
              <a:t>Forrell</a:t>
            </a:r>
            <a:r>
              <a:rPr lang="en-US" altLang="zh-TW" sz="1000" dirty="0" smtClean="0">
                <a:solidFill>
                  <a:srgbClr val="C00000"/>
                </a:solidFill>
              </a:rPr>
              <a:t> 1988</a:t>
            </a:r>
            <a:endParaRPr lang="zh-TW" altLang="en-US" sz="1000" dirty="0">
              <a:solidFill>
                <a:srgbClr val="C00000"/>
              </a:solidFill>
            </a:endParaRPr>
          </a:p>
        </p:txBody>
      </p:sp>
      <p:sp>
        <p:nvSpPr>
          <p:cNvPr id="16" name="右大括弧 15"/>
          <p:cNvSpPr/>
          <p:nvPr/>
        </p:nvSpPr>
        <p:spPr>
          <a:xfrm>
            <a:off x="2591272" y="5202017"/>
            <a:ext cx="252536" cy="14673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向下箭號 16"/>
          <p:cNvSpPr/>
          <p:nvPr/>
        </p:nvSpPr>
        <p:spPr>
          <a:xfrm>
            <a:off x="323528" y="3861048"/>
            <a:ext cx="504056" cy="86409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目的</a:t>
            </a:r>
          </a:p>
        </p:txBody>
      </p:sp>
    </p:spTree>
    <p:extLst>
      <p:ext uri="{BB962C8B-B14F-4D97-AF65-F5344CB8AC3E}">
        <p14:creationId xmlns:p14="http://schemas.microsoft.com/office/powerpoint/2010/main" val="207544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總體市場</a:t>
            </a:r>
            <a:r>
              <a:rPr lang="en-US" altLang="zh-TW" dirty="0" smtClean="0"/>
              <a:t>(</a:t>
            </a:r>
            <a:r>
              <a:rPr lang="zh-TW" altLang="en-US" dirty="0" smtClean="0"/>
              <a:t>大環境</a:t>
            </a:r>
            <a:r>
              <a:rPr lang="en-US" altLang="zh-TW" dirty="0" smtClean="0"/>
              <a:t>)</a:t>
            </a:r>
            <a:r>
              <a:rPr lang="zh-TW" altLang="en-US" dirty="0" smtClean="0"/>
              <a:t>分析</a:t>
            </a:r>
            <a:endParaRPr lang="zh-TW" altLang="en-US" dirty="0"/>
          </a:p>
        </p:txBody>
      </p:sp>
      <p:sp>
        <p:nvSpPr>
          <p:cNvPr id="3" name="內容版面配置區 2"/>
          <p:cNvSpPr>
            <a:spLocks noGrp="1"/>
          </p:cNvSpPr>
          <p:nvPr>
            <p:ph sz="quarter" idx="1"/>
          </p:nvPr>
        </p:nvSpPr>
        <p:spPr>
          <a:xfrm>
            <a:off x="395536" y="1248152"/>
            <a:ext cx="8229600" cy="4937760"/>
          </a:xfrm>
        </p:spPr>
        <p:txBody>
          <a:bodyPr/>
          <a:lstStyle/>
          <a:p>
            <a:r>
              <a:rPr lang="zh-TW" altLang="en-US" dirty="0" smtClean="0"/>
              <a:t>又稱市場研究，主要針對全國性與區域性之房地產市場供需與景氣狀況作分析與預測</a:t>
            </a:r>
            <a:endParaRPr lang="en-US" altLang="zh-TW" dirty="0" smtClean="0"/>
          </a:p>
          <a:p>
            <a:pPr lvl="1"/>
            <a:endParaRPr lang="zh-TW" altLang="en-US" dirty="0"/>
          </a:p>
        </p:txBody>
      </p:sp>
      <p:sp>
        <p:nvSpPr>
          <p:cNvPr id="4" name="橢圓 3"/>
          <p:cNvSpPr/>
          <p:nvPr/>
        </p:nvSpPr>
        <p:spPr>
          <a:xfrm>
            <a:off x="107504" y="2276872"/>
            <a:ext cx="1800200" cy="115212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總體環境因素</a:t>
            </a:r>
            <a:endParaRPr lang="zh-TW" altLang="en-US" b="1" dirty="0">
              <a:solidFill>
                <a:schemeClr val="tx1"/>
              </a:solidFill>
            </a:endParaRPr>
          </a:p>
        </p:txBody>
      </p:sp>
      <p:sp>
        <p:nvSpPr>
          <p:cNvPr id="5" name="向右箭號 4"/>
          <p:cNvSpPr/>
          <p:nvPr/>
        </p:nvSpPr>
        <p:spPr>
          <a:xfrm rot="5400000">
            <a:off x="3827095" y="4545124"/>
            <a:ext cx="504056" cy="4320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710971" y="5085184"/>
            <a:ext cx="2736304" cy="86409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房地產個案發展</a:t>
            </a:r>
            <a:endParaRPr lang="zh-TW" altLang="en-US" b="1" dirty="0">
              <a:solidFill>
                <a:schemeClr val="tx1"/>
              </a:solidFill>
            </a:endParaRPr>
          </a:p>
        </p:txBody>
      </p:sp>
      <p:sp>
        <p:nvSpPr>
          <p:cNvPr id="8" name="直線圖說文字 1 (加上強調線) 7"/>
          <p:cNvSpPr/>
          <p:nvPr/>
        </p:nvSpPr>
        <p:spPr>
          <a:xfrm>
            <a:off x="323527" y="3933056"/>
            <a:ext cx="1610163" cy="1440160"/>
          </a:xfrm>
          <a:prstGeom prst="accentCallout1">
            <a:avLst>
              <a:gd name="adj1" fmla="val 18750"/>
              <a:gd name="adj2" fmla="val -8333"/>
              <a:gd name="adj3" fmla="val -53235"/>
              <a:gd name="adj4" fmla="val 150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政治</a:t>
            </a:r>
            <a:endParaRPr lang="en-US" altLang="zh-TW" b="1" dirty="0" smtClean="0">
              <a:solidFill>
                <a:schemeClr val="tx1"/>
              </a:solidFill>
            </a:endParaRPr>
          </a:p>
          <a:p>
            <a:pPr algn="ctr"/>
            <a:r>
              <a:rPr lang="zh-TW" altLang="en-US" b="1" dirty="0" smtClean="0">
                <a:solidFill>
                  <a:schemeClr val="tx1"/>
                </a:solidFill>
              </a:rPr>
              <a:t>經濟</a:t>
            </a:r>
            <a:endParaRPr lang="en-US" altLang="zh-TW" b="1" dirty="0" smtClean="0">
              <a:solidFill>
                <a:schemeClr val="tx1"/>
              </a:solidFill>
            </a:endParaRPr>
          </a:p>
          <a:p>
            <a:pPr algn="ctr"/>
            <a:r>
              <a:rPr lang="zh-TW" altLang="en-US" b="1" dirty="0" smtClean="0">
                <a:solidFill>
                  <a:schemeClr val="tx1"/>
                </a:solidFill>
              </a:rPr>
              <a:t>社會</a:t>
            </a:r>
            <a:endParaRPr lang="en-US" altLang="zh-TW" b="1" dirty="0" smtClean="0">
              <a:solidFill>
                <a:schemeClr val="tx1"/>
              </a:solidFill>
            </a:endParaRPr>
          </a:p>
          <a:p>
            <a:pPr algn="ctr"/>
            <a:r>
              <a:rPr lang="zh-TW" altLang="en-US" b="1" dirty="0" smtClean="0">
                <a:solidFill>
                  <a:schemeClr val="tx1"/>
                </a:solidFill>
              </a:rPr>
              <a:t>技術</a:t>
            </a:r>
            <a:endParaRPr lang="en-US" altLang="zh-TW" b="1" dirty="0" smtClean="0">
              <a:solidFill>
                <a:schemeClr val="tx1"/>
              </a:solidFill>
            </a:endParaRPr>
          </a:p>
          <a:p>
            <a:pPr algn="ctr"/>
            <a:r>
              <a:rPr lang="zh-TW" altLang="en-US" b="1" dirty="0">
                <a:solidFill>
                  <a:schemeClr val="tx1"/>
                </a:solidFill>
              </a:rPr>
              <a:t>政策</a:t>
            </a:r>
          </a:p>
        </p:txBody>
      </p:sp>
      <p:sp>
        <p:nvSpPr>
          <p:cNvPr id="9" name="右大括弧 8"/>
          <p:cNvSpPr/>
          <p:nvPr/>
        </p:nvSpPr>
        <p:spPr>
          <a:xfrm>
            <a:off x="1907704" y="2348880"/>
            <a:ext cx="406061" cy="3168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流程圖: 磁碟 11"/>
          <p:cNvSpPr/>
          <p:nvPr/>
        </p:nvSpPr>
        <p:spPr>
          <a:xfrm>
            <a:off x="2411760" y="2708920"/>
            <a:ext cx="3240360" cy="1728192"/>
          </a:xfrm>
          <a:prstGeom prst="flowChartMagneticDisk">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rPr>
              <a:t>預測房地產市場未來大環境區位、價格、數量、品質之變化趨勢</a:t>
            </a:r>
            <a:endParaRPr lang="zh-TW" altLang="en-US" sz="1600" dirty="0">
              <a:solidFill>
                <a:schemeClr val="tx1"/>
              </a:solidFill>
            </a:endParaRPr>
          </a:p>
        </p:txBody>
      </p:sp>
      <p:sp>
        <p:nvSpPr>
          <p:cNvPr id="13" name="文字方塊 12"/>
          <p:cNvSpPr txBox="1"/>
          <p:nvPr/>
        </p:nvSpPr>
        <p:spPr>
          <a:xfrm>
            <a:off x="2915816" y="2780928"/>
            <a:ext cx="2438488" cy="369332"/>
          </a:xfrm>
          <a:prstGeom prst="rect">
            <a:avLst/>
          </a:prstGeom>
          <a:noFill/>
        </p:spPr>
        <p:txBody>
          <a:bodyPr wrap="none" rtlCol="0">
            <a:spAutoFit/>
          </a:bodyPr>
          <a:lstStyle/>
          <a:p>
            <a:r>
              <a:rPr lang="zh-TW" altLang="en-US" b="1" dirty="0"/>
              <a:t>總體市場</a:t>
            </a:r>
            <a:r>
              <a:rPr lang="en-US" altLang="zh-TW" b="1" dirty="0"/>
              <a:t>(</a:t>
            </a:r>
            <a:r>
              <a:rPr lang="zh-TW" altLang="en-US" b="1" dirty="0"/>
              <a:t>大環境</a:t>
            </a:r>
            <a:r>
              <a:rPr lang="en-US" altLang="zh-TW" b="1" dirty="0"/>
              <a:t>)</a:t>
            </a:r>
            <a:r>
              <a:rPr lang="zh-TW" altLang="en-US" b="1" dirty="0"/>
              <a:t>分析</a:t>
            </a:r>
          </a:p>
        </p:txBody>
      </p:sp>
      <p:grpSp>
        <p:nvGrpSpPr>
          <p:cNvPr id="19" name="群組 18"/>
          <p:cNvGrpSpPr/>
          <p:nvPr/>
        </p:nvGrpSpPr>
        <p:grpSpPr>
          <a:xfrm>
            <a:off x="6012160" y="2420888"/>
            <a:ext cx="3024336" cy="2448272"/>
            <a:chOff x="179512" y="2996952"/>
            <a:chExt cx="3024336" cy="2448272"/>
          </a:xfrm>
        </p:grpSpPr>
        <p:sp>
          <p:nvSpPr>
            <p:cNvPr id="14" name="五邊形 13"/>
            <p:cNvSpPr/>
            <p:nvPr/>
          </p:nvSpPr>
          <p:spPr>
            <a:xfrm>
              <a:off x="179512" y="2996952"/>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t>國內或國際政經發展趨勢</a:t>
              </a:r>
            </a:p>
          </p:txBody>
        </p:sp>
        <p:sp>
          <p:nvSpPr>
            <p:cNvPr id="15" name="五邊形 14"/>
            <p:cNvSpPr/>
            <p:nvPr/>
          </p:nvSpPr>
          <p:spPr>
            <a:xfrm>
              <a:off x="179512" y="3501008"/>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市場範圍界定</a:t>
              </a:r>
              <a:r>
                <a:rPr lang="en-US" altLang="zh-TW" sz="1200" dirty="0" smtClean="0"/>
                <a:t>(</a:t>
              </a:r>
              <a:r>
                <a:rPr lang="zh-TW" altLang="en-US" sz="1200" dirty="0" smtClean="0"/>
                <a:t>通常為都會區或都市</a:t>
              </a:r>
              <a:r>
                <a:rPr lang="en-US" altLang="zh-TW" sz="1200" dirty="0" smtClean="0"/>
                <a:t>)</a:t>
              </a:r>
              <a:endParaRPr lang="zh-TW" altLang="en-US" sz="1200" dirty="0"/>
            </a:p>
          </p:txBody>
        </p:sp>
        <p:sp>
          <p:nvSpPr>
            <p:cNvPr id="16" name="五邊形 15"/>
            <p:cNvSpPr/>
            <p:nvPr/>
          </p:nvSpPr>
          <p:spPr>
            <a:xfrm>
              <a:off x="179512" y="4005064"/>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地區經濟分析</a:t>
              </a:r>
              <a:r>
                <a:rPr lang="en-US" altLang="zh-TW" sz="1200" dirty="0" smtClean="0"/>
                <a:t>(</a:t>
              </a:r>
              <a:r>
                <a:rPr lang="zh-TW" altLang="en-US" sz="1200" dirty="0" smtClean="0"/>
                <a:t>經濟基礎分析</a:t>
              </a:r>
              <a:r>
                <a:rPr lang="en-US" altLang="zh-TW" sz="1200" dirty="0" smtClean="0"/>
                <a:t>))</a:t>
              </a:r>
              <a:endParaRPr lang="zh-TW" altLang="en-US" sz="1200" dirty="0"/>
            </a:p>
          </p:txBody>
        </p:sp>
        <p:sp>
          <p:nvSpPr>
            <p:cNvPr id="17" name="五邊形 16"/>
            <p:cNvSpPr/>
            <p:nvPr/>
          </p:nvSpPr>
          <p:spPr>
            <a:xfrm>
              <a:off x="179512" y="4509120"/>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需求及供給分析</a:t>
              </a:r>
              <a:r>
                <a:rPr lang="en-US" altLang="zh-TW" sz="1200" dirty="0" smtClean="0"/>
                <a:t>(</a:t>
              </a:r>
              <a:r>
                <a:rPr lang="zh-TW" altLang="en-US" sz="1200" dirty="0" smtClean="0"/>
                <a:t>市場供需總數量、個別地區類型市場供需數量、供需落差</a:t>
              </a:r>
              <a:r>
                <a:rPr lang="en-US" altLang="zh-TW" sz="1200" dirty="0" smtClean="0"/>
                <a:t>)</a:t>
              </a:r>
              <a:endParaRPr lang="zh-TW" altLang="en-US" sz="1200" dirty="0"/>
            </a:p>
          </p:txBody>
        </p:sp>
        <p:sp>
          <p:nvSpPr>
            <p:cNvPr id="18" name="五邊形 17"/>
            <p:cNvSpPr/>
            <p:nvPr/>
          </p:nvSpPr>
          <p:spPr>
            <a:xfrm>
              <a:off x="179512" y="5013176"/>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目前及未來市場狀況</a:t>
              </a:r>
              <a:r>
                <a:rPr lang="en-US" altLang="zh-TW" sz="1200" dirty="0" smtClean="0"/>
                <a:t>(</a:t>
              </a:r>
              <a:r>
                <a:rPr lang="zh-TW" altLang="en-US" sz="1200" dirty="0" smtClean="0"/>
                <a:t>一般市場與次市場</a:t>
              </a:r>
              <a:r>
                <a:rPr lang="en-US" altLang="zh-TW" sz="1200" dirty="0" smtClean="0"/>
                <a:t>)</a:t>
              </a:r>
              <a:endParaRPr lang="zh-TW" altLang="en-US" sz="1200" dirty="0"/>
            </a:p>
          </p:txBody>
        </p:sp>
      </p:grpSp>
      <p:sp>
        <p:nvSpPr>
          <p:cNvPr id="20" name="左大括弧 19"/>
          <p:cNvSpPr/>
          <p:nvPr/>
        </p:nvSpPr>
        <p:spPr>
          <a:xfrm>
            <a:off x="5724128" y="2276872"/>
            <a:ext cx="288032"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2435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個體市場</a:t>
            </a:r>
            <a:r>
              <a:rPr lang="en-US" altLang="zh-TW" dirty="0" smtClean="0"/>
              <a:t>(</a:t>
            </a:r>
            <a:r>
              <a:rPr lang="zh-TW" altLang="en-US" dirty="0" smtClean="0"/>
              <a:t>小環境</a:t>
            </a:r>
            <a:r>
              <a:rPr lang="en-US" altLang="zh-TW" dirty="0" smtClean="0"/>
              <a:t>)</a:t>
            </a:r>
            <a:r>
              <a:rPr lang="zh-TW" altLang="en-US" dirty="0" smtClean="0"/>
              <a:t>分析</a:t>
            </a:r>
            <a:endParaRPr lang="zh-TW" altLang="en-US" dirty="0"/>
          </a:p>
        </p:txBody>
      </p:sp>
      <p:sp>
        <p:nvSpPr>
          <p:cNvPr id="3" name="內容版面配置區 2"/>
          <p:cNvSpPr>
            <a:spLocks noGrp="1"/>
          </p:cNvSpPr>
          <p:nvPr>
            <p:ph sz="quarter" idx="1"/>
          </p:nvPr>
        </p:nvSpPr>
        <p:spPr/>
        <p:txBody>
          <a:bodyPr/>
          <a:lstStyle/>
          <a:p>
            <a:r>
              <a:rPr lang="zh-TW" altLang="en-US" dirty="0" smtClean="0"/>
              <a:t>又稱</a:t>
            </a:r>
            <a:r>
              <a:rPr lang="zh-TW" altLang="en-US" u="sng" dirty="0" smtClean="0">
                <a:solidFill>
                  <a:srgbClr val="FF0000"/>
                </a:solidFill>
              </a:rPr>
              <a:t>市場力分析</a:t>
            </a:r>
            <a:r>
              <a:rPr lang="zh-TW" altLang="en-US" dirty="0" smtClean="0"/>
              <a:t>，個體市場分析係以基地及鄰里環境為主體之分析，主要針對</a:t>
            </a:r>
            <a:r>
              <a:rPr lang="zh-TW" altLang="en-US" u="sng" dirty="0" smtClean="0">
                <a:solidFill>
                  <a:srgbClr val="FF0000"/>
                </a:solidFill>
              </a:rPr>
              <a:t>投資個案市場</a:t>
            </a:r>
            <a:r>
              <a:rPr lang="zh-TW" altLang="en-US" dirty="0" smtClean="0"/>
              <a:t>、</a:t>
            </a:r>
            <a:r>
              <a:rPr lang="zh-TW" altLang="en-US" u="sng" dirty="0" smtClean="0">
                <a:solidFill>
                  <a:srgbClr val="FF0000"/>
                </a:solidFill>
              </a:rPr>
              <a:t>鄰里性市場</a:t>
            </a:r>
            <a:r>
              <a:rPr lang="zh-TW" altLang="en-US" dirty="0" smtClean="0"/>
              <a:t>、</a:t>
            </a:r>
            <a:r>
              <a:rPr lang="zh-TW" altLang="en-US" u="sng" dirty="0" smtClean="0">
                <a:solidFill>
                  <a:srgbClr val="FF0000"/>
                </a:solidFill>
              </a:rPr>
              <a:t>基地四周範圍之供需</a:t>
            </a:r>
            <a:r>
              <a:rPr lang="zh-TW" altLang="en-US" dirty="0" smtClean="0"/>
              <a:t>做</a:t>
            </a:r>
            <a:r>
              <a:rPr lang="zh-TW" altLang="en-US" dirty="0" smtClean="0">
                <a:solidFill>
                  <a:srgbClr val="0070C0"/>
                </a:solidFill>
              </a:rPr>
              <a:t>實地調查</a:t>
            </a:r>
            <a:r>
              <a:rPr lang="zh-TW" altLang="en-US" dirty="0" smtClean="0"/>
              <a:t>、</a:t>
            </a:r>
            <a:r>
              <a:rPr lang="zh-TW" altLang="en-US" dirty="0" smtClean="0">
                <a:solidFill>
                  <a:srgbClr val="0070C0"/>
                </a:solidFill>
              </a:rPr>
              <a:t>分析</a:t>
            </a:r>
            <a:r>
              <a:rPr lang="zh-TW" altLang="en-US" dirty="0" smtClean="0"/>
              <a:t>、</a:t>
            </a:r>
            <a:r>
              <a:rPr lang="zh-TW" altLang="en-US" dirty="0" smtClean="0">
                <a:solidFill>
                  <a:srgbClr val="0070C0"/>
                </a:solidFill>
              </a:rPr>
              <a:t>預測</a:t>
            </a:r>
            <a:endParaRPr lang="zh-TW" altLang="en-US" dirty="0">
              <a:solidFill>
                <a:srgbClr val="0070C0"/>
              </a:solidFill>
            </a:endParaRPr>
          </a:p>
        </p:txBody>
      </p:sp>
      <p:sp>
        <p:nvSpPr>
          <p:cNvPr id="5" name="向右箭號 4"/>
          <p:cNvSpPr/>
          <p:nvPr/>
        </p:nvSpPr>
        <p:spPr>
          <a:xfrm rot="5400000">
            <a:off x="2674967" y="4876691"/>
            <a:ext cx="504056" cy="4320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316870" y="5416751"/>
            <a:ext cx="3183122" cy="86409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zh-TW" altLang="en-US" sz="1200" b="1" dirty="0" smtClean="0">
                <a:solidFill>
                  <a:schemeClr val="tx1"/>
                </a:solidFill>
              </a:rPr>
              <a:t>當基地確定時，尋求最佳的使用方式</a:t>
            </a:r>
            <a:endParaRPr lang="en-US" altLang="zh-TW" sz="1200" b="1" dirty="0" smtClean="0">
              <a:solidFill>
                <a:schemeClr val="tx1"/>
              </a:solidFill>
            </a:endParaRPr>
          </a:p>
          <a:p>
            <a:pPr marL="228600" indent="-228600">
              <a:buFont typeface="+mj-lt"/>
              <a:buAutoNum type="arabicPeriod"/>
            </a:pPr>
            <a:r>
              <a:rPr lang="zh-TW" altLang="en-US" sz="1200" b="1" dirty="0">
                <a:solidFill>
                  <a:schemeClr val="tx1"/>
                </a:solidFill>
              </a:rPr>
              <a:t>當使用確定</a:t>
            </a:r>
            <a:r>
              <a:rPr lang="zh-TW" altLang="en-US" sz="1200" b="1" dirty="0" smtClean="0">
                <a:solidFill>
                  <a:schemeClr val="tx1"/>
                </a:solidFill>
              </a:rPr>
              <a:t>時，發覺最佳的基地區位</a:t>
            </a:r>
            <a:endParaRPr lang="en-US" altLang="zh-TW" sz="1200" b="1" dirty="0" smtClean="0">
              <a:solidFill>
                <a:schemeClr val="tx1"/>
              </a:solidFill>
            </a:endParaRPr>
          </a:p>
          <a:p>
            <a:pPr marL="228600" indent="-228600">
              <a:buFont typeface="+mj-lt"/>
              <a:buAutoNum type="arabicPeriod"/>
            </a:pPr>
            <a:r>
              <a:rPr lang="zh-TW" altLang="en-US" sz="1200" b="1" dirty="0">
                <a:solidFill>
                  <a:schemeClr val="tx1"/>
                </a:solidFill>
              </a:rPr>
              <a:t>當自有資金不足或欲</a:t>
            </a:r>
            <a:r>
              <a:rPr lang="zh-TW" altLang="en-US" sz="1200" b="1" dirty="0" smtClean="0">
                <a:solidFill>
                  <a:schemeClr val="tx1"/>
                </a:solidFill>
              </a:rPr>
              <a:t>分散風險時，尋找合夥人進行投資</a:t>
            </a:r>
            <a:endParaRPr lang="zh-TW" altLang="en-US" sz="1200" b="1" dirty="0">
              <a:solidFill>
                <a:schemeClr val="tx1"/>
              </a:solidFill>
            </a:endParaRPr>
          </a:p>
        </p:txBody>
      </p:sp>
      <p:sp>
        <p:nvSpPr>
          <p:cNvPr id="9" name="流程圖: 磁碟 8"/>
          <p:cNvSpPr/>
          <p:nvPr/>
        </p:nvSpPr>
        <p:spPr>
          <a:xfrm>
            <a:off x="1259632" y="3040487"/>
            <a:ext cx="3240360" cy="1728192"/>
          </a:xfrm>
          <a:prstGeom prst="flowChartMagneticDisk">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chemeClr val="tx1"/>
                </a:solidFill>
              </a:rPr>
              <a:t>評估個案之投資可行性，藉以提供行銷策略</a:t>
            </a:r>
            <a:r>
              <a:rPr lang="en-US" altLang="zh-TW" sz="1600" dirty="0" smtClean="0">
                <a:solidFill>
                  <a:schemeClr val="tx1"/>
                </a:solidFill>
              </a:rPr>
              <a:t>(</a:t>
            </a:r>
            <a:r>
              <a:rPr lang="zh-TW" altLang="en-US" sz="1600" dirty="0" smtClean="0">
                <a:solidFill>
                  <a:schemeClr val="tx1"/>
                </a:solidFill>
              </a:rPr>
              <a:t>產品定位、價格定位、通路選擇、促銷方案</a:t>
            </a:r>
            <a:r>
              <a:rPr lang="en-US" altLang="zh-TW" sz="1600" dirty="0" smtClean="0">
                <a:solidFill>
                  <a:schemeClr val="tx1"/>
                </a:solidFill>
              </a:rPr>
              <a:t>)</a:t>
            </a:r>
            <a:endParaRPr lang="zh-TW" altLang="en-US" sz="1600" dirty="0">
              <a:solidFill>
                <a:schemeClr val="tx1"/>
              </a:solidFill>
            </a:endParaRPr>
          </a:p>
        </p:txBody>
      </p:sp>
      <p:sp>
        <p:nvSpPr>
          <p:cNvPr id="10" name="文字方塊 9"/>
          <p:cNvSpPr txBox="1"/>
          <p:nvPr/>
        </p:nvSpPr>
        <p:spPr>
          <a:xfrm>
            <a:off x="1763688" y="3112495"/>
            <a:ext cx="2438488" cy="369332"/>
          </a:xfrm>
          <a:prstGeom prst="rect">
            <a:avLst/>
          </a:prstGeom>
          <a:noFill/>
        </p:spPr>
        <p:txBody>
          <a:bodyPr wrap="none" rtlCol="0">
            <a:spAutoFit/>
          </a:bodyPr>
          <a:lstStyle/>
          <a:p>
            <a:r>
              <a:rPr lang="zh-TW" altLang="en-US" b="1" dirty="0" smtClean="0"/>
              <a:t>個體</a:t>
            </a:r>
            <a:r>
              <a:rPr lang="zh-TW" altLang="en-US" b="1" dirty="0"/>
              <a:t>市場</a:t>
            </a:r>
            <a:r>
              <a:rPr lang="en-US" altLang="zh-TW" b="1" dirty="0" smtClean="0"/>
              <a:t>(</a:t>
            </a:r>
            <a:r>
              <a:rPr lang="zh-TW" altLang="en-US" b="1" dirty="0" smtClean="0"/>
              <a:t>小環境</a:t>
            </a:r>
            <a:r>
              <a:rPr lang="en-US" altLang="zh-TW" b="1" dirty="0"/>
              <a:t>)</a:t>
            </a:r>
            <a:r>
              <a:rPr lang="zh-TW" altLang="en-US" b="1" dirty="0"/>
              <a:t>分析</a:t>
            </a:r>
          </a:p>
        </p:txBody>
      </p:sp>
      <p:sp>
        <p:nvSpPr>
          <p:cNvPr id="12" name="五邊形 11"/>
          <p:cNvSpPr/>
          <p:nvPr/>
        </p:nvSpPr>
        <p:spPr>
          <a:xfrm>
            <a:off x="4932040" y="2636912"/>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界定目標市場的範圍</a:t>
            </a:r>
            <a:r>
              <a:rPr lang="en-US" altLang="zh-TW" sz="1200" dirty="0" smtClean="0"/>
              <a:t>(</a:t>
            </a:r>
            <a:r>
              <a:rPr lang="zh-TW" altLang="en-US" sz="1200" dirty="0" smtClean="0"/>
              <a:t>市場區隔</a:t>
            </a:r>
            <a:r>
              <a:rPr lang="en-US" altLang="zh-TW" sz="1200" dirty="0" smtClean="0"/>
              <a:t>)</a:t>
            </a:r>
            <a:endParaRPr lang="zh-TW" altLang="en-US" sz="1200" dirty="0"/>
          </a:p>
        </p:txBody>
      </p:sp>
      <p:sp>
        <p:nvSpPr>
          <p:cNvPr id="13" name="五邊形 12"/>
          <p:cNvSpPr/>
          <p:nvPr/>
        </p:nvSpPr>
        <p:spPr>
          <a:xfrm>
            <a:off x="4932040" y="3140968"/>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目標市場分析</a:t>
            </a:r>
            <a:endParaRPr lang="zh-TW" altLang="en-US" sz="1200" dirty="0"/>
          </a:p>
        </p:txBody>
      </p:sp>
      <p:sp>
        <p:nvSpPr>
          <p:cNvPr id="14" name="五邊形 13"/>
          <p:cNvSpPr/>
          <p:nvPr/>
        </p:nvSpPr>
        <p:spPr>
          <a:xfrm>
            <a:off x="4932040" y="3645024"/>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基地分析</a:t>
            </a:r>
            <a:endParaRPr lang="zh-TW" altLang="en-US" sz="1200" dirty="0"/>
          </a:p>
        </p:txBody>
      </p:sp>
      <p:sp>
        <p:nvSpPr>
          <p:cNvPr id="15" name="五邊形 14"/>
          <p:cNvSpPr/>
          <p:nvPr/>
        </p:nvSpPr>
        <p:spPr>
          <a:xfrm>
            <a:off x="4932040" y="4149080"/>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競爭者調查分析</a:t>
            </a:r>
            <a:endParaRPr lang="zh-TW" altLang="en-US" sz="1200" dirty="0"/>
          </a:p>
        </p:txBody>
      </p:sp>
      <p:sp>
        <p:nvSpPr>
          <p:cNvPr id="16" name="五邊形 15"/>
          <p:cNvSpPr/>
          <p:nvPr/>
        </p:nvSpPr>
        <p:spPr>
          <a:xfrm>
            <a:off x="4932040" y="4653136"/>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市場胃納率、占有率分析</a:t>
            </a:r>
            <a:endParaRPr lang="zh-TW" altLang="en-US" sz="1200" dirty="0"/>
          </a:p>
        </p:txBody>
      </p:sp>
      <p:sp>
        <p:nvSpPr>
          <p:cNvPr id="17" name="左大括弧 16"/>
          <p:cNvSpPr/>
          <p:nvPr/>
        </p:nvSpPr>
        <p:spPr>
          <a:xfrm>
            <a:off x="4572000" y="2608438"/>
            <a:ext cx="288032" cy="3513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8" name="五邊形 17"/>
          <p:cNvSpPr/>
          <p:nvPr/>
        </p:nvSpPr>
        <p:spPr>
          <a:xfrm>
            <a:off x="4932040" y="5185665"/>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利潤及成本預估</a:t>
            </a:r>
            <a:endParaRPr lang="zh-TW" altLang="en-US" sz="1200" dirty="0"/>
          </a:p>
        </p:txBody>
      </p:sp>
      <p:sp>
        <p:nvSpPr>
          <p:cNvPr id="19" name="五邊形 18"/>
          <p:cNvSpPr/>
          <p:nvPr/>
        </p:nvSpPr>
        <p:spPr>
          <a:xfrm>
            <a:off x="4932040" y="5689721"/>
            <a:ext cx="3024336" cy="432048"/>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t>行銷策略及經營計畫</a:t>
            </a:r>
            <a:endParaRPr lang="zh-TW" altLang="en-US" sz="1200" dirty="0"/>
          </a:p>
        </p:txBody>
      </p:sp>
    </p:spTree>
    <p:extLst>
      <p:ext uri="{BB962C8B-B14F-4D97-AF65-F5344CB8AC3E}">
        <p14:creationId xmlns:p14="http://schemas.microsoft.com/office/powerpoint/2010/main" val="236192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總體市場與個體市場分析之異同</a:t>
            </a:r>
            <a:endParaRPr lang="zh-TW" altLang="en-US" dirty="0"/>
          </a:p>
        </p:txBody>
      </p:sp>
      <p:sp>
        <p:nvSpPr>
          <p:cNvPr id="3" name="內容版面配置區 2"/>
          <p:cNvSpPr>
            <a:spLocks noGrp="1"/>
          </p:cNvSpPr>
          <p:nvPr>
            <p:ph sz="quarter" idx="1"/>
          </p:nvPr>
        </p:nvSpPr>
        <p:spPr/>
        <p:txBody>
          <a:bodyPr/>
          <a:lstStyle/>
          <a:p>
            <a:r>
              <a:rPr lang="zh-TW" altLang="en-US" dirty="0" smtClean="0"/>
              <a:t>相同處</a:t>
            </a:r>
            <a:endParaRPr lang="en-US" altLang="zh-TW" dirty="0" smtClean="0"/>
          </a:p>
          <a:p>
            <a:pPr lvl="1"/>
            <a:r>
              <a:rPr lang="zh-TW" altLang="en-US" dirty="0" smtClean="0"/>
              <a:t>總體或個體市場環境分析，主要都是根據過去市</a:t>
            </a:r>
            <a:r>
              <a:rPr lang="zh-TW" altLang="en-US" dirty="0"/>
              <a:t>場的供給與需求狀況進行調查、分析及預測，做為未來投資決策的</a:t>
            </a:r>
            <a:r>
              <a:rPr lang="zh-TW" altLang="en-US" dirty="0" smtClean="0"/>
              <a:t>參考</a:t>
            </a:r>
            <a:endParaRPr lang="en-US" altLang="zh-TW" dirty="0" smtClean="0"/>
          </a:p>
          <a:p>
            <a:r>
              <a:rPr lang="zh-TW" altLang="en-US" dirty="0"/>
              <a:t>相異</a:t>
            </a:r>
            <a:r>
              <a:rPr lang="zh-TW" altLang="en-US" dirty="0" smtClean="0"/>
              <a:t>處</a:t>
            </a:r>
            <a:endParaRPr lang="en-US" altLang="zh-TW" dirty="0" smtClean="0"/>
          </a:p>
          <a:p>
            <a:pPr lvl="1"/>
            <a:r>
              <a:rPr lang="zh-TW" altLang="en-US" dirty="0"/>
              <a:t>範圍</a:t>
            </a:r>
            <a:r>
              <a:rPr lang="zh-TW" altLang="en-US" dirty="0" smtClean="0"/>
              <a:t>大小</a:t>
            </a:r>
            <a:endParaRPr lang="en-US" altLang="zh-TW" dirty="0" smtClean="0"/>
          </a:p>
          <a:p>
            <a:pPr lvl="1"/>
            <a:r>
              <a:rPr lang="zh-TW" altLang="en-US" dirty="0"/>
              <a:t>適用</a:t>
            </a:r>
            <a:r>
              <a:rPr lang="zh-TW" altLang="en-US" dirty="0" smtClean="0"/>
              <a:t>對象</a:t>
            </a:r>
            <a:endParaRPr lang="en-US" altLang="zh-TW" dirty="0" smtClean="0"/>
          </a:p>
          <a:p>
            <a:pPr lvl="1"/>
            <a:r>
              <a:rPr lang="zh-TW" altLang="en-US" dirty="0"/>
              <a:t>分析</a:t>
            </a:r>
            <a:r>
              <a:rPr lang="zh-TW" altLang="en-US" dirty="0" smtClean="0"/>
              <a:t>過程</a:t>
            </a:r>
            <a:endParaRPr lang="en-US" altLang="zh-TW" dirty="0" smtClean="0"/>
          </a:p>
          <a:p>
            <a:pPr lvl="1"/>
            <a:r>
              <a:rPr lang="zh-TW" altLang="en-US" dirty="0"/>
              <a:t>資料</a:t>
            </a:r>
            <a:r>
              <a:rPr lang="zh-TW" altLang="en-US" dirty="0" smtClean="0"/>
              <a:t>來源</a:t>
            </a:r>
            <a:endParaRPr lang="en-US" altLang="zh-TW" dirty="0" smtClean="0"/>
          </a:p>
          <a:p>
            <a:pPr lvl="1"/>
            <a:r>
              <a:rPr lang="zh-TW" altLang="en-US" dirty="0"/>
              <a:t>分析</a:t>
            </a:r>
            <a:r>
              <a:rPr lang="zh-TW" altLang="en-US" dirty="0" smtClean="0"/>
              <a:t>內容</a:t>
            </a:r>
            <a:endParaRPr lang="en-US" altLang="zh-TW" dirty="0" smtClean="0"/>
          </a:p>
          <a:p>
            <a:pPr lvl="1"/>
            <a:r>
              <a:rPr lang="zh-TW" altLang="en-US" dirty="0"/>
              <a:t>分析結果</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483768" y="3501008"/>
            <a:ext cx="6372200" cy="2134556"/>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805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943</TotalTime>
  <Words>1960</Words>
  <Application>Microsoft Office PowerPoint</Application>
  <PresentationFormat>如螢幕大小 (4:3)</PresentationFormat>
  <Paragraphs>218</Paragraphs>
  <Slides>26</Slides>
  <Notes>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原創</vt:lpstr>
      <vt:lpstr>不動產投資分析-房地產市場分析概論 </vt:lpstr>
      <vt:lpstr>課程章節</vt:lpstr>
      <vt:lpstr>第一節 市場分析層級與架構</vt:lpstr>
      <vt:lpstr>市場分析</vt:lpstr>
      <vt:lpstr>市場分析</vt:lpstr>
      <vt:lpstr>市場分析架構與內容</vt:lpstr>
      <vt:lpstr>總體市場(大環境)分析</vt:lpstr>
      <vt:lpstr>個體市場(小環境)分析</vt:lpstr>
      <vt:lpstr>總體市場與個體市場分析之異同</vt:lpstr>
      <vt:lpstr>市場範圍</vt:lpstr>
      <vt:lpstr>市場研究之分析構面</vt:lpstr>
      <vt:lpstr>市場研究兩基礎構面的交互關係</vt:lpstr>
      <vt:lpstr>房地產市場分析過程常見的缺失</vt:lpstr>
      <vt:lpstr>四方格的投資分析導引</vt:lpstr>
      <vt:lpstr>第二節 總體市場分析</vt:lpstr>
      <vt:lpstr>全國市場分析</vt:lpstr>
      <vt:lpstr>區域市場分析</vt:lpstr>
      <vt:lpstr>區域市場分析</vt:lpstr>
      <vt:lpstr>第三節 個體市場分析</vt:lpstr>
      <vt:lpstr>個體市場分析-界定目標市場的範圍</vt:lpstr>
      <vt:lpstr>個體市場分析-目標市場分析</vt:lpstr>
      <vt:lpstr>個體市場分析-基地分析</vt:lpstr>
      <vt:lpstr>個體市場分析-競爭者調查分析</vt:lpstr>
      <vt:lpstr>個體市場分析-市場胃納率、佔有率及銷售率分析</vt:lpstr>
      <vt:lpstr>個體市場分析-利潤及成本預估</vt:lpstr>
      <vt:lpstr>個體市場分析-行銷策略及經營計畫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不動產投資分析-教學大綱</dc:title>
  <dc:creator>yckuo</dc:creator>
  <cp:lastModifiedBy>yckuo</cp:lastModifiedBy>
  <cp:revision>75</cp:revision>
  <dcterms:created xsi:type="dcterms:W3CDTF">2015-02-24T01:31:30Z</dcterms:created>
  <dcterms:modified xsi:type="dcterms:W3CDTF">2015-03-10T03:47:44Z</dcterms:modified>
</cp:coreProperties>
</file>