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76" r:id="rId10"/>
    <p:sldId id="267" r:id="rId11"/>
    <p:sldId id="268" r:id="rId12"/>
    <p:sldId id="27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5A2AA15-5D9E-49C0-9925-4596AE2705C9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86C0324-379A-4972-B5F2-F3832131A5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AA15-5D9E-49C0-9925-4596AE2705C9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0324-379A-4972-B5F2-F3832131A5C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AA15-5D9E-49C0-9925-4596AE2705C9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0324-379A-4972-B5F2-F3832131A5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AA15-5D9E-49C0-9925-4596AE2705C9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0324-379A-4972-B5F2-F3832131A5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5A2AA15-5D9E-49C0-9925-4596AE2705C9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86C0324-379A-4972-B5F2-F3832131A5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AA15-5D9E-49C0-9925-4596AE2705C9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0324-379A-4972-B5F2-F3832131A5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AA15-5D9E-49C0-9925-4596AE2705C9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0324-379A-4972-B5F2-F3832131A5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AA15-5D9E-49C0-9925-4596AE2705C9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0324-379A-4972-B5F2-F3832131A5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AA15-5D9E-49C0-9925-4596AE2705C9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0324-379A-4972-B5F2-F3832131A5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AA15-5D9E-49C0-9925-4596AE2705C9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0324-379A-4972-B5F2-F3832131A5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AA15-5D9E-49C0-9925-4596AE2705C9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0324-379A-4972-B5F2-F3832131A5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A2AA15-5D9E-49C0-9925-4596AE2705C9}" type="datetimeFigureOut">
              <a:rPr lang="zh-TW" altLang="en-US" smtClean="0"/>
              <a:t>2015/3/10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6C0324-379A-4972-B5F2-F3832131A5C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tw/url?sa=i&amp;rct=j&amp;q=&amp;esrc=s&amp;frm=1&amp;source=images&amp;cd=&amp;cad=rja&amp;uact=8&amp;ved=0CAcQjRw&amp;url=http://cn.nytimes.com/business/20140514/c14chinaecon/zh-hant/&amp;ei=WTP1VOiGGIe3mwXE3YKABg&amp;psig=AFQjCNHfxtKEbYOJiEYI_4U_M498olkX6A&amp;ust=1425441995601249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tw/url?sa=i&amp;rct=j&amp;q=&amp;esrc=s&amp;frm=1&amp;source=images&amp;cd=&amp;cad=rja&amp;uact=8&amp;ved=0CAcQjRw&amp;url=http://hotlink.go2tutor.com/content.asp?id%3D810&amp;ei=rDP1VJDAHOHAmwW07oHIBg&amp;psig=AFQjCNFcR9FGDkcN5SSVmZz5UAqza9PFdw&amp;ust=142544208127718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tw/url?sa=i&amp;rct=j&amp;q=&amp;esrc=s&amp;frm=1&amp;source=images&amp;cd=&amp;cad=rja&amp;uact=8&amp;ved=0CAcQjRw&amp;url=http://cn.nytimes.com/business/20140514/c14chinaecon/zh-hant/&amp;ei=WTP1VOiGGIe3mwXE3YKABg&amp;psig=AFQjCNHfxtKEbYOJiEYI_4U_M498olkX6A&amp;ust=142544199560124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hyperlink" Target="http://www.google.com.tw/url?sa=i&amp;rct=j&amp;q=&amp;esrc=s&amp;frm=1&amp;source=images&amp;cd=&amp;cad=rja&amp;uact=8&amp;ved=0CAcQjRw&amp;url=http://jn.focus.cn/photoshow/150565/167201.html&amp;ei=-DT1VLOlG-O3mwXy1IDQBg&amp;psig=AFQjCNF2bJz9mOut1nEeLis7cVoN4A4-6Q&amp;ust=1425442419515112" TargetMode="External"/><Relationship Id="rId7" Type="http://schemas.openxmlformats.org/officeDocument/2006/relationships/hyperlink" Target="http://www.google.com.tw/url?sa=i&amp;rct=j&amp;q=&amp;esrc=s&amp;frm=1&amp;source=images&amp;cd=&amp;cad=rja&amp;uact=8&amp;ved=0CAcQjRw&amp;url=http://www.backpackers.com.tw/forum/showthread.php?t%3D1298649&amp;ei=sDX1VLC2B4HxmAWv-4CoBQ&amp;psig=AFQjCNEPF7qHYQg16CwYRlS9b1Gn8lXakA&amp;ust=1425442571222782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.tw/url?sa=i&amp;rct=j&amp;q=&amp;esrc=s&amp;frm=1&amp;source=images&amp;cd=&amp;cad=rja&amp;uact=8&amp;ved=0CAcQjRw&amp;url=http://www.setn.com/News.aspx?NewsID%3D46050&amp;ei=YzX1VOn2LqbGmAXs-YK4Bw&amp;psig=AFQjCNHlnOIVcp5m4Z9kq8cCy9PR-3m-WQ&amp;ust=1425442501259148" TargetMode="Externa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.tw/url?sa=i&amp;rct=j&amp;q=&amp;esrc=s&amp;frm=1&amp;source=images&amp;cd=&amp;cad=rja&amp;uact=8&amp;ved=0CAcQjRw&amp;url=http://house.qingdaonews.com/content/2015-01/26/content_10886972.htm&amp;ei=Rzb1VLKiBqTymQWDlIGQAg&amp;psig=AFQjCNGwEWTtiziM2Mh2C_ZBUsDPcllk4A&amp;ust=142544269054788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tw/url?sa=i&amp;rct=j&amp;q=&amp;esrc=s&amp;frm=1&amp;source=images&amp;cd=&amp;cad=rja&amp;uact=8&amp;ved=0CAcQjRw&amp;url=http://www.jhnews.com.cn/zzxb/2012-05/15/content_2243508.htm&amp;ei=4jb1VOjgLeW0mwXu7oHgBg&amp;psig=AFQjCNGkjdoCIRzy3KXtWBvyAKKrZ1c43w&amp;ust=142544286978206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.tw/url?sa=i&amp;rct=j&amp;q=&amp;esrc=s&amp;frm=1&amp;source=images&amp;cd=&amp;cad=rja&amp;uact=8&amp;ved=0CAcQjRw&amp;url=http://eec.uch.edu.tw/web3/index3-1-1.asp?cid%3D303484&amp;ei=lzD1VNSkEqLxmAXOiYLAAQ&amp;psig=AFQjCNF05GVrjG1wSEByHeiluUp1W5gFBA&amp;ust=142544127117221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tw/url?sa=i&amp;rct=j&amp;q=&amp;esrc=s&amp;frm=1&amp;source=images&amp;cd=&amp;cad=rja&amp;uact=8&amp;ved=0CAcQjRw&amp;url=http://www.queqiaoba.com/vso-%E8%87%AA%E7%84%B6%E4%B9%90%E5%9B%AD%E8%8A%A6%E8%8D%9F%E5%9B%9B%E4%BB%B6%E5%A5%97%E8%A3%85.html&amp;ei=VjL1VNH-LobimAXB7IC4Ag&amp;psig=AFQjCNFYFxdf1OjztHCGePTLBDaEMJUM7A&amp;ust=14254417293591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tw/url?sa=i&amp;rct=j&amp;q=&amp;esrc=s&amp;frm=1&amp;source=images&amp;cd=&amp;cad=rja&amp;uact=8&amp;ved=0CAcQjRw&amp;url=http://e-info.org.tw/node/77103&amp;ei=-TL1VOnSB8W7mQWz2ID4Bw&amp;psig=AFQjCNEhO4PJA6XWwv52JIpsydq_8Lr-NQ&amp;ust=142544190491605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tw/url?sa=i&amp;rct=j&amp;q=&amp;esrc=s&amp;frm=1&amp;source=images&amp;cd=&amp;cad=rja&amp;uact=8&amp;ved=0CAcQjRw&amp;url=http://e-info.org.tw/node/77103&amp;ei=-TL1VOnSB8W7mQWz2ID4Bw&amp;psig=AFQjCNEhO4PJA6XWwv52JIpsydq_8Lr-NQ&amp;ust=142544190491605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不動產投資分析</a:t>
            </a:r>
            <a:r>
              <a:rPr lang="en-US" altLang="zh-TW" dirty="0" smtClean="0"/>
              <a:t>-</a:t>
            </a:r>
            <a:r>
              <a:rPr lang="zh-TW" altLang="en-US" dirty="0" smtClean="0"/>
              <a:t>房地產市場概論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郭燿</a:t>
            </a:r>
            <a:r>
              <a:rPr lang="zh-TW" altLang="en-US" dirty="0" smtClean="0"/>
              <a:t>禎 博士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283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第二節 房地產市場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http://graphics8.nytimes.com/images/2014/05/14/world/alt-14chinaecon/alt-14chinaecon-article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555776" cy="17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graphics8.nytimes.com/images/2014/05/14/world/alt-14chinaecon/alt-14chinaecon-article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-27384"/>
            <a:ext cx="2555776" cy="17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raphics8.nytimes.com/images/2014/05/14/world/alt-14chinaecon/alt-14chinaecon-article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7384"/>
            <a:ext cx="2555776" cy="17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raphics8.nytimes.com/images/2014/05/14/world/alt-14chinaecon/alt-14chinaecon-article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55776" cy="17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5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市場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市場定義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en-US" dirty="0" smtClean="0">
                <a:latin typeface="+mj-ea"/>
                <a:ea typeface="+mj-ea"/>
              </a:rPr>
              <a:t> 提供財貨或勞務之供需雙方完成交易之任何場所，不侷限於特定或實質的空間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實體的空間</a:t>
            </a:r>
            <a:r>
              <a:rPr lang="zh-TW" altLang="en-US" dirty="0" smtClean="0">
                <a:latin typeface="+mj-ea"/>
                <a:ea typeface="+mj-ea"/>
              </a:rPr>
              <a:t>市集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en-US" dirty="0" smtClean="0">
                <a:latin typeface="+mj-ea"/>
                <a:ea typeface="+mj-ea"/>
              </a:rPr>
              <a:t> 例如傳統市場、夜市、跳蚤市場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抽象的虛擬</a:t>
            </a:r>
            <a:r>
              <a:rPr lang="zh-TW" altLang="en-US" dirty="0" smtClean="0">
                <a:latin typeface="+mj-ea"/>
                <a:ea typeface="+mj-ea"/>
              </a:rPr>
              <a:t>空間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en-US" dirty="0" smtClean="0">
                <a:latin typeface="+mj-ea"/>
                <a:ea typeface="+mj-ea"/>
              </a:rPr>
              <a:t> 例如股票市場、電子商務網路市場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市場成立的要件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市場中需有供給</a:t>
            </a:r>
            <a:r>
              <a:rPr lang="zh-TW" altLang="en-US" dirty="0" smtClean="0">
                <a:latin typeface="+mj-ea"/>
                <a:ea typeface="+mj-ea"/>
              </a:rPr>
              <a:t>者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賣方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、需求者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買方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買賣雙方互易的金錢及財貨，協議成交時決定互易的價格和數量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房地產市場的定義</a:t>
            </a:r>
            <a:r>
              <a:rPr lang="en-US" altLang="zh-TW" dirty="0" smtClean="0">
                <a:latin typeface="+mj-ea"/>
                <a:ea typeface="+mj-ea"/>
              </a:rPr>
              <a:t>?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20482" name="Picture 2" descr="http://www.epochtimes.com/i6/50208173714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2952328" cy="20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8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房地產市場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房地產市場</a:t>
            </a:r>
            <a:r>
              <a:rPr lang="zh-TW" altLang="en-US" dirty="0" smtClean="0">
                <a:latin typeface="+mj-ea"/>
                <a:ea typeface="+mj-ea"/>
              </a:rPr>
              <a:t>定義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en-US" dirty="0" smtClean="0">
                <a:latin typeface="+mj-ea"/>
                <a:ea typeface="+mj-ea"/>
              </a:rPr>
              <a:t> 房地產之實體、服務或產權為交易標的所形成之市場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供需雙方參酌房地產的品質進行價格協議，協議達成時決定成交價及成交量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房地產的供給者參考市場的需求，提供符合市場可接受條件之房地產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>
                <a:latin typeface="+mj-ea"/>
                <a:ea typeface="+mj-ea"/>
              </a:rPr>
              <a:t>房地產需求者參考市場上房地產的品質以競價的方式取得</a:t>
            </a:r>
            <a:r>
              <a:rPr lang="zh-TW" altLang="en-US" dirty="0" smtClean="0">
                <a:latin typeface="+mj-ea"/>
                <a:ea typeface="+mj-ea"/>
              </a:rPr>
              <a:t>房地產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供需機制與價格機制達成房地產市場均衡</a:t>
            </a:r>
            <a:endParaRPr lang="en-US" altLang="zh-TW" dirty="0" smtClean="0">
              <a:latin typeface="+mj-ea"/>
              <a:ea typeface="+mj-ea"/>
            </a:endParaRPr>
          </a:p>
        </p:txBody>
      </p:sp>
      <p:pic>
        <p:nvPicPr>
          <p:cNvPr id="6" name="Picture 2" descr="http://graphics8.nytimes.com/images/2014/05/14/world/alt-14chinaecon/alt-14chinaecon-article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28" y="4725144"/>
            <a:ext cx="2555776" cy="17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raphics8.nytimes.com/images/2014/05/14/world/alt-14chinaecon/alt-14chinaecon-article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4750929"/>
            <a:ext cx="2555776" cy="170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1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市場結構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7504" y="1099405"/>
            <a:ext cx="879094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18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完全競爭市場要件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完全訊息</a:t>
            </a:r>
            <a:r>
              <a:rPr lang="en-US" altLang="zh-TW" dirty="0" smtClean="0">
                <a:solidFill>
                  <a:srgbClr val="0070C0"/>
                </a:solidFill>
                <a:latin typeface="+mj-ea"/>
                <a:ea typeface="+mj-ea"/>
              </a:rPr>
              <a:t>: </a:t>
            </a:r>
            <a:r>
              <a:rPr lang="zh-TW" altLang="en-US" dirty="0" smtClean="0">
                <a:latin typeface="+mj-ea"/>
                <a:ea typeface="+mj-ea"/>
              </a:rPr>
              <a:t>所有供需雙方都充分了解市場的供需與價格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同質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產品</a:t>
            </a:r>
            <a:r>
              <a:rPr lang="en-US" altLang="zh-TW" b="1" dirty="0">
                <a:solidFill>
                  <a:srgbClr val="0070C0"/>
                </a:solidFill>
                <a:latin typeface="+mj-ea"/>
                <a:ea typeface="+mj-ea"/>
              </a:rPr>
              <a:t>: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在消費者眼中各生產者所生產的產品毫無差異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市場決定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價格</a:t>
            </a:r>
            <a:r>
              <a:rPr lang="en-US" altLang="zh-TW" b="1" dirty="0">
                <a:solidFill>
                  <a:srgbClr val="0070C0"/>
                </a:solidFill>
                <a:latin typeface="+mj-ea"/>
                <a:ea typeface="+mj-ea"/>
              </a:rPr>
              <a:t>: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個別生產者沒有影響價格的能力，只能接受由市場所決定的價格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不以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價格以外的因素做為買賣時的考慮條件</a:t>
            </a:r>
            <a:r>
              <a:rPr lang="en-US" altLang="zh-TW" b="1" dirty="0">
                <a:solidFill>
                  <a:srgbClr val="0070C0"/>
                </a:solidFill>
                <a:latin typeface="+mj-ea"/>
                <a:ea typeface="+mj-ea"/>
              </a:rPr>
              <a:t>: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市場的資源與產品可以自由流通，交易雙方在市場進行選擇時價格市唯一考慮因素，</a:t>
            </a:r>
            <a:r>
              <a:rPr lang="en-US" altLang="zh-TW" dirty="0" smtClean="0">
                <a:latin typeface="+mj-ea"/>
                <a:ea typeface="+mj-ea"/>
              </a:rPr>
              <a:t>no discrimination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生產者可以自由進出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市場，沒有超額利潤</a:t>
            </a:r>
            <a:r>
              <a:rPr lang="en-US" altLang="zh-TW" b="1" dirty="0">
                <a:solidFill>
                  <a:srgbClr val="0070C0"/>
                </a:solidFill>
                <a:latin typeface="+mj-ea"/>
                <a:ea typeface="+mj-ea"/>
              </a:rPr>
              <a:t>:</a:t>
            </a:r>
            <a:r>
              <a:rPr lang="zh-TW" altLang="en-US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zh-TW" altLang="en-US" dirty="0" smtClean="0">
                <a:latin typeface="+mj-ea"/>
                <a:ea typeface="+mj-ea"/>
              </a:rPr>
              <a:t>只要有利可圖，新生產者可自由地加入這個產業，而經營不善的生產者亦可任意退出。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5765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房地產市場結構與特性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市場資訊不完全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市場分散，具</a:t>
            </a:r>
            <a:r>
              <a:rPr lang="zh-TW" altLang="en-US" dirty="0" smtClean="0">
                <a:latin typeface="+mj-ea"/>
                <a:ea typeface="+mj-ea"/>
              </a:rPr>
              <a:t>區域性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議價成交，差別取價</a:t>
            </a:r>
            <a:r>
              <a:rPr lang="zh-TW" altLang="en-US" dirty="0" smtClean="0">
                <a:latin typeface="+mj-ea"/>
                <a:ea typeface="+mj-ea"/>
              </a:rPr>
              <a:t>明顯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交易金額龐大，進入門檻</a:t>
            </a:r>
            <a:r>
              <a:rPr lang="zh-TW" altLang="en-US" dirty="0" smtClean="0">
                <a:latin typeface="+mj-ea"/>
                <a:ea typeface="+mj-ea"/>
              </a:rPr>
              <a:t>高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供給與需求調整</a:t>
            </a:r>
            <a:r>
              <a:rPr lang="zh-TW" altLang="en-US" dirty="0" smtClean="0">
                <a:latin typeface="+mj-ea"/>
                <a:ea typeface="+mj-ea"/>
              </a:rPr>
              <a:t>緩慢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景氣波動現象</a:t>
            </a:r>
            <a:r>
              <a:rPr lang="zh-TW" altLang="en-US" dirty="0" smtClean="0">
                <a:latin typeface="+mj-ea"/>
                <a:ea typeface="+mj-ea"/>
              </a:rPr>
              <a:t>明顯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公共介入性強，政策敏感度高</a:t>
            </a:r>
          </a:p>
        </p:txBody>
      </p:sp>
    </p:spTree>
    <p:extLst>
      <p:ext uri="{BB962C8B-B14F-4D97-AF65-F5344CB8AC3E}">
        <p14:creationId xmlns:p14="http://schemas.microsoft.com/office/powerpoint/2010/main" val="295356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第三節 房地產次市場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8" name="Picture 4" descr="http://pic7.nipic.com/20100504/4615924_13103202465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808" cy="18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jnimg.focus.cn/images/effect150565_120720596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20893"/>
            <a:ext cx="256222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setmoney.blob.core.windows.net/newsimages/2014/10/30/16555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95" y="-22448"/>
            <a:ext cx="267652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a1.bbkz.net/forum/attachment.php?attachmentid=1313197&amp;stc=1&amp;d=14110225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77" y="46716"/>
            <a:ext cx="106910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05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房地產次市場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房地產市場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整體</a:t>
            </a:r>
            <a:r>
              <a:rPr lang="zh-TW" altLang="en-US" dirty="0" smtClean="0">
                <a:latin typeface="+mj-ea"/>
                <a:ea typeface="+mj-ea"/>
              </a:rPr>
              <a:t>市場包含房地產市場與房地產次市場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房地產市場 </a:t>
            </a:r>
            <a:r>
              <a:rPr lang="en-US" altLang="zh-TW" dirty="0" smtClean="0">
                <a:latin typeface="+mj-ea"/>
                <a:ea typeface="+mj-ea"/>
              </a:rPr>
              <a:t>vs. </a:t>
            </a:r>
            <a:r>
              <a:rPr lang="zh-TW" altLang="en-US" dirty="0" smtClean="0">
                <a:latin typeface="+mj-ea"/>
                <a:ea typeface="+mj-ea"/>
              </a:rPr>
              <a:t>房地產次市場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分析房地產個體市場的供給和需求，必須以一個特定地區、特定類型的次市場作為分析的基礎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由於房地產具有異質性與空間</a:t>
            </a:r>
            <a:r>
              <a:rPr lang="zh-TW" altLang="en-US" dirty="0">
                <a:latin typeface="+mj-ea"/>
                <a:ea typeface="+mj-ea"/>
              </a:rPr>
              <a:t>僵</a:t>
            </a:r>
            <a:r>
              <a:rPr lang="zh-TW" altLang="en-US" dirty="0" smtClean="0">
                <a:latin typeface="+mj-ea"/>
                <a:ea typeface="+mj-ea"/>
              </a:rPr>
              <a:t>固性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使得不同</a:t>
            </a:r>
            <a:r>
              <a:rPr lang="zh-TW" altLang="en-US" dirty="0">
                <a:latin typeface="+mj-ea"/>
                <a:ea typeface="+mj-ea"/>
              </a:rPr>
              <a:t>區分方式下的次市場與房地產產品，具有不同的替代與相互競爭</a:t>
            </a:r>
            <a:r>
              <a:rPr lang="zh-TW" altLang="en-US" dirty="0" smtClean="0">
                <a:latin typeface="+mj-ea"/>
                <a:ea typeface="+mj-ea"/>
              </a:rPr>
              <a:t>程度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相互的價格與數量之間也具備不同的相互影響關係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房地產投資決策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通常依據不同地區的次市場狀況做為判斷當地市場運作趨勢的指標</a:t>
            </a:r>
            <a:r>
              <a:rPr lang="zh-TW" altLang="en-US" dirty="0">
                <a:latin typeface="+mj-ea"/>
                <a:ea typeface="+mj-ea"/>
              </a:rPr>
              <a:t>，並參考不同地區的房地產市場價格與相關資訊進行投資交易的</a:t>
            </a:r>
            <a:r>
              <a:rPr lang="zh-TW" altLang="en-US" dirty="0" smtClean="0">
                <a:latin typeface="+mj-ea"/>
                <a:ea typeface="+mj-ea"/>
              </a:rPr>
              <a:t>決策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>
                <a:latin typeface="+mj-ea"/>
                <a:ea typeface="+mj-ea"/>
              </a:rPr>
              <a:t>認清投資標的在各種不同次市場之間的資訊與</a:t>
            </a:r>
            <a:r>
              <a:rPr lang="zh-TW" altLang="en-US" dirty="0" smtClean="0">
                <a:latin typeface="+mj-ea"/>
                <a:ea typeface="+mj-ea"/>
              </a:rPr>
              <a:t>定位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房地產次市場定義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en-US" dirty="0" smtClean="0">
                <a:latin typeface="+mj-ea"/>
                <a:ea typeface="+mj-ea"/>
              </a:rPr>
              <a:t> 相關研究以「替代性」為基礎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一組具相當替代性的房地產所構成的集合或</a:t>
            </a:r>
            <a:r>
              <a:rPr lang="zh-TW" altLang="en-US" dirty="0" smtClean="0">
                <a:latin typeface="+mj-ea"/>
                <a:ea typeface="+mj-ea"/>
              </a:rPr>
              <a:t>市場，且與其他房地產集合或次市場具有相對較低的替代性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例如自有獨棟透天的住宅市場與出租的住宅大樓市場，分別屬於不同的房地產次市場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>
                <a:latin typeface="+mj-ea"/>
                <a:ea typeface="+mj-ea"/>
              </a:rPr>
              <a:t>產品的</a:t>
            </a:r>
            <a:r>
              <a:rPr lang="zh-TW" altLang="en-US" dirty="0" smtClean="0">
                <a:latin typeface="+mj-ea"/>
                <a:ea typeface="+mj-ea"/>
              </a:rPr>
              <a:t>坪數、建築形態、房廳位數、房間數、車位、公共設施、基地大小、價格或租金等有很大的差異，所訴求的消費者亦屬不同的族群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>
                <a:latin typeface="+mj-ea"/>
                <a:ea typeface="+mj-ea"/>
              </a:rPr>
              <a:t>因此二個次市場的</a:t>
            </a:r>
            <a:r>
              <a:rPr lang="zh-TW" altLang="en-US" dirty="0" smtClean="0">
                <a:latin typeface="+mj-ea"/>
                <a:ea typeface="+mj-ea"/>
              </a:rPr>
              <a:t>供給、需求和價格、數量不宜混為一談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某一家</a:t>
            </a:r>
            <a:r>
              <a:rPr lang="zh-TW" altLang="en-US" dirty="0" smtClean="0">
                <a:latin typeface="+mj-ea"/>
                <a:ea typeface="+mj-ea"/>
              </a:rPr>
              <a:t>戶的家計負責人在台北工作，其小孩亦在台北就讀，就會考慮在台北市或新北市等替代性高的房地產次市場搜尋，而不會考慮台中或高雄的房地產次市場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次市場區分</a:t>
            </a:r>
            <a:r>
              <a:rPr lang="zh-TW" altLang="en-US" dirty="0" smtClean="0">
                <a:latin typeface="+mj-ea"/>
                <a:ea typeface="+mj-ea"/>
              </a:rPr>
              <a:t>屬性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類型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成屋或預售屋、住宅或辦公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、區位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台中或台北、三峽或南港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、權屬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自有或出租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、價格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82759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市場細分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房地產市場可細分為若干個較小的次市場。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從供給面把房地產分為若干個較小、較同質的次市場的</a:t>
            </a:r>
            <a:r>
              <a:rPr lang="zh-TW" altLang="en-US" dirty="0" smtClean="0">
                <a:latin typeface="+mj-ea"/>
                <a:ea typeface="+mj-ea"/>
              </a:rPr>
              <a:t>過程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>
                <a:latin typeface="+mj-ea"/>
                <a:ea typeface="+mj-ea"/>
              </a:rPr>
              <a:t>使用型態次</a:t>
            </a:r>
            <a:r>
              <a:rPr lang="zh-TW" altLang="en-US" dirty="0" smtClean="0">
                <a:latin typeface="+mj-ea"/>
                <a:ea typeface="+mj-ea"/>
              </a:rPr>
              <a:t>市場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>
                <a:latin typeface="+mj-ea"/>
                <a:ea typeface="+mj-ea"/>
              </a:rPr>
              <a:t>空間次</a:t>
            </a:r>
            <a:r>
              <a:rPr lang="zh-TW" altLang="en-US" dirty="0" smtClean="0">
                <a:latin typeface="+mj-ea"/>
                <a:ea typeface="+mj-ea"/>
              </a:rPr>
              <a:t>市場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>
                <a:latin typeface="+mj-ea"/>
                <a:ea typeface="+mj-ea"/>
              </a:rPr>
              <a:t>權屬次</a:t>
            </a:r>
            <a:r>
              <a:rPr lang="zh-TW" altLang="en-US" dirty="0" smtClean="0">
                <a:latin typeface="+mj-ea"/>
                <a:ea typeface="+mj-ea"/>
              </a:rPr>
              <a:t>市場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>
                <a:latin typeface="+mj-ea"/>
                <a:ea typeface="+mj-ea"/>
              </a:rPr>
              <a:t>交易型態次</a:t>
            </a:r>
            <a:r>
              <a:rPr lang="zh-TW" altLang="en-US" dirty="0" smtClean="0">
                <a:latin typeface="+mj-ea"/>
                <a:ea typeface="+mj-ea"/>
              </a:rPr>
              <a:t>市場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>
                <a:latin typeface="+mj-ea"/>
                <a:ea typeface="+mj-ea"/>
              </a:rPr>
              <a:t>產品次</a:t>
            </a:r>
            <a:r>
              <a:rPr lang="zh-TW" altLang="en-US" dirty="0" smtClean="0">
                <a:latin typeface="+mj-ea"/>
                <a:ea typeface="+mj-ea"/>
              </a:rPr>
              <a:t>市場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>
                <a:latin typeface="+mj-ea"/>
                <a:ea typeface="+mj-ea"/>
              </a:rPr>
              <a:t>價格次市場</a:t>
            </a:r>
          </a:p>
        </p:txBody>
      </p:sp>
      <p:pic>
        <p:nvPicPr>
          <p:cNvPr id="23554" name="Picture 2" descr="http://house.qingdaonews.com/images/attachement/jpg/site1/20150126/1c4bd6a71061162fce924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2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市場區隔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將房地產消費者依照其人口屬性、偏好等區分為較小的不同族群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>
                <a:latin typeface="+mj-ea"/>
                <a:ea typeface="+mj-ea"/>
              </a:rPr>
              <a:t>從需求</a:t>
            </a:r>
            <a:r>
              <a:rPr lang="zh-TW" altLang="en-US" dirty="0" smtClean="0">
                <a:latin typeface="+mj-ea"/>
                <a:ea typeface="+mj-ea"/>
              </a:rPr>
              <a:t>面即購屋者角度進行次市場分析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家戶特性次</a:t>
            </a:r>
            <a:r>
              <a:rPr lang="zh-TW" altLang="en-US" dirty="0" smtClean="0">
                <a:latin typeface="+mj-ea"/>
                <a:ea typeface="+mj-ea"/>
              </a:rPr>
              <a:t>市場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經濟變數次</a:t>
            </a:r>
            <a:r>
              <a:rPr lang="zh-TW" altLang="en-US" dirty="0" smtClean="0">
                <a:latin typeface="+mj-ea"/>
                <a:ea typeface="+mj-ea"/>
              </a:rPr>
              <a:t>市場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心理變數次市場</a:t>
            </a:r>
          </a:p>
        </p:txBody>
      </p:sp>
      <p:pic>
        <p:nvPicPr>
          <p:cNvPr id="24578" name="Picture 2" descr="http://www.jhnews.com.cn/zzxb/attachement/jpg/site1/20120514/f04da22a90e7111b6b840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096344" cy="224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17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課程章節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第一節房地產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第二節房地產市場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第三節房地產</a:t>
            </a:r>
            <a:r>
              <a:rPr lang="zh-TW" altLang="en-US" dirty="0">
                <a:latin typeface="+mj-ea"/>
                <a:ea typeface="+mj-ea"/>
              </a:rPr>
              <a:t>次</a:t>
            </a:r>
            <a:r>
              <a:rPr lang="zh-TW" altLang="en-US" dirty="0" smtClean="0">
                <a:latin typeface="+mj-ea"/>
                <a:ea typeface="+mj-ea"/>
              </a:rPr>
              <a:t>市場</a:t>
            </a:r>
            <a:endParaRPr lang="en-US" altLang="zh-TW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AutoShape 2" descr="「不動產投資分析」的圖片搜尋結果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「不動產投資分析」的圖片搜尋結果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 descr="http://eec.uch.edu.tw/web3/course/%5b303052%5d%E7%B6%B2%E7%AB%99%E5%BF%AB%E9%80%9F%E5%9C%96%E7%A4%BA_%E4%B8%8D%E5%8B%95%E7%94%A2%E6%8A%95%E8%B3%87%E5%88%86%E6%9E%90-0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12976"/>
            <a:ext cx="3816424" cy="273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429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補充資料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593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Property 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Rights (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財產權利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) 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and 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Estates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 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(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地產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)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  <a:ea typeface="新細明體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sz="2800" dirty="0">
                <a:ea typeface="新細明體" charset="-120"/>
              </a:rPr>
              <a:t>Real property </a:t>
            </a:r>
            <a:r>
              <a:rPr lang="en-US" altLang="zh-TW" sz="2800" dirty="0" smtClean="0">
                <a:ea typeface="新細明體" charset="-120"/>
              </a:rPr>
              <a:t>(</a:t>
            </a:r>
            <a:r>
              <a:rPr lang="zh-TW" altLang="en-US" sz="2800" dirty="0" smtClean="0">
                <a:ea typeface="新細明體" charset="-120"/>
              </a:rPr>
              <a:t>不動產</a:t>
            </a:r>
            <a:r>
              <a:rPr lang="en-US" altLang="zh-TW" sz="2800" dirty="0" smtClean="0">
                <a:ea typeface="新細明體" charset="-120"/>
              </a:rPr>
              <a:t>)</a:t>
            </a:r>
            <a:r>
              <a:rPr lang="zh-TW" altLang="en-US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vs</a:t>
            </a:r>
            <a:r>
              <a:rPr lang="en-US" altLang="zh-TW" sz="2800" dirty="0">
                <a:ea typeface="新細明體" charset="-120"/>
              </a:rPr>
              <a:t>. personal </a:t>
            </a:r>
            <a:r>
              <a:rPr lang="en-US" altLang="zh-TW" sz="2800" dirty="0" smtClean="0">
                <a:ea typeface="新細明體" charset="-120"/>
              </a:rPr>
              <a:t>property</a:t>
            </a:r>
            <a:r>
              <a:rPr lang="zh-TW" altLang="en-US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(</a:t>
            </a:r>
            <a:r>
              <a:rPr lang="zh-TW" altLang="en-US" sz="2800" dirty="0" smtClean="0">
                <a:ea typeface="新細明體" charset="-120"/>
              </a:rPr>
              <a:t>動產</a:t>
            </a:r>
            <a:r>
              <a:rPr lang="en-US" altLang="zh-TW" sz="2800" dirty="0" smtClean="0">
                <a:ea typeface="新細明體" charset="-120"/>
              </a:rPr>
              <a:t>)</a:t>
            </a:r>
            <a:endParaRPr lang="en-US" altLang="zh-TW" sz="2800" dirty="0">
              <a:ea typeface="新細明體" charset="-120"/>
            </a:endParaRPr>
          </a:p>
          <a:p>
            <a:r>
              <a:rPr lang="en-US" altLang="zh-TW" sz="2800" dirty="0" smtClean="0">
                <a:ea typeface="新細明體" charset="-120"/>
              </a:rPr>
              <a:t>Estates</a:t>
            </a:r>
            <a:r>
              <a:rPr lang="zh-TW" altLang="en-US" sz="2800" dirty="0" smtClean="0">
                <a:ea typeface="新細明體" charset="-120"/>
              </a:rPr>
              <a:t> </a:t>
            </a:r>
            <a:r>
              <a:rPr lang="en-US" altLang="zh-TW" sz="2800" dirty="0" smtClean="0">
                <a:ea typeface="新細明體" charset="-120"/>
              </a:rPr>
              <a:t>(</a:t>
            </a:r>
            <a:r>
              <a:rPr lang="zh-TW" altLang="en-US" sz="2800" dirty="0" smtClean="0">
                <a:ea typeface="新細明體" charset="-120"/>
              </a:rPr>
              <a:t>地產</a:t>
            </a:r>
            <a:r>
              <a:rPr lang="en-US" altLang="zh-TW" sz="2800" dirty="0" smtClean="0">
                <a:ea typeface="新細明體" charset="-120"/>
              </a:rPr>
              <a:t>)</a:t>
            </a:r>
            <a:endParaRPr lang="en-US" altLang="zh-TW" sz="2800" dirty="0">
              <a:ea typeface="新細明體" charset="-120"/>
            </a:endParaRPr>
          </a:p>
          <a:p>
            <a:pPr lvl="1"/>
            <a:r>
              <a:rPr lang="en-US" altLang="zh-TW" sz="2400" dirty="0">
                <a:ea typeface="新細明體" charset="-120"/>
              </a:rPr>
              <a:t>Based on Rights: </a:t>
            </a:r>
            <a:r>
              <a:rPr lang="en-US" altLang="zh-TW" sz="2400" dirty="0" smtClean="0">
                <a:ea typeface="新細明體" charset="-120"/>
              </a:rPr>
              <a:t>Possession</a:t>
            </a:r>
            <a:r>
              <a:rPr lang="zh-TW" altLang="en-US" sz="24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(</a:t>
            </a:r>
            <a:r>
              <a:rPr lang="zh-TW" altLang="en-US" sz="2400" dirty="0" smtClean="0">
                <a:ea typeface="新細明體" charset="-120"/>
              </a:rPr>
              <a:t>目前持有</a:t>
            </a:r>
            <a:r>
              <a:rPr lang="en-US" altLang="zh-TW" sz="2400" dirty="0" smtClean="0">
                <a:ea typeface="新細明體" charset="-120"/>
              </a:rPr>
              <a:t>) </a:t>
            </a:r>
            <a:r>
              <a:rPr lang="en-US" altLang="zh-TW" sz="2400" dirty="0">
                <a:ea typeface="新細明體" charset="-120"/>
              </a:rPr>
              <a:t>vs. Not in </a:t>
            </a:r>
            <a:r>
              <a:rPr lang="en-US" altLang="zh-TW" sz="2400" dirty="0" smtClean="0">
                <a:ea typeface="新細明體" charset="-120"/>
              </a:rPr>
              <a:t>Possession</a:t>
            </a:r>
            <a:r>
              <a:rPr lang="zh-TW" altLang="en-US" sz="24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(</a:t>
            </a:r>
            <a:r>
              <a:rPr lang="zh-TW" altLang="en-US" sz="2400" dirty="0" smtClean="0">
                <a:ea typeface="新細明體" charset="-120"/>
              </a:rPr>
              <a:t>未來持有</a:t>
            </a:r>
            <a:r>
              <a:rPr lang="en-US" altLang="zh-TW" sz="2400" dirty="0" smtClean="0">
                <a:ea typeface="新細明體" charset="-120"/>
              </a:rPr>
              <a:t>)</a:t>
            </a:r>
            <a:endParaRPr lang="en-US" altLang="zh-TW" sz="2400" dirty="0">
              <a:ea typeface="新細明體" charset="-120"/>
            </a:endParaRPr>
          </a:p>
          <a:p>
            <a:pPr lvl="1"/>
            <a:r>
              <a:rPr lang="en-US" altLang="zh-TW" sz="2400" dirty="0">
                <a:ea typeface="新細明體" charset="-120"/>
              </a:rPr>
              <a:t>Based on Possession and Use: </a:t>
            </a:r>
            <a:r>
              <a:rPr lang="en-US" altLang="zh-TW" sz="2400" dirty="0" smtClean="0">
                <a:ea typeface="新細明體" charset="-120"/>
              </a:rPr>
              <a:t>Freehold</a:t>
            </a:r>
            <a:r>
              <a:rPr lang="zh-TW" altLang="en-US" sz="2400" dirty="0" smtClean="0">
                <a:ea typeface="新細明體" charset="-120"/>
              </a:rPr>
              <a:t> </a:t>
            </a:r>
            <a:r>
              <a:rPr lang="en-US" altLang="zh-TW" sz="2400" dirty="0" smtClean="0">
                <a:ea typeface="新細明體" charset="-120"/>
              </a:rPr>
              <a:t>(</a:t>
            </a:r>
            <a:r>
              <a:rPr lang="zh-TW" altLang="en-US" sz="2400" dirty="0" smtClean="0">
                <a:ea typeface="新細明體" charset="-120"/>
              </a:rPr>
              <a:t>無限制日期</a:t>
            </a:r>
            <a:r>
              <a:rPr lang="en-US" altLang="zh-TW" sz="2400" dirty="0" smtClean="0">
                <a:ea typeface="新細明體" charset="-120"/>
              </a:rPr>
              <a:t>) </a:t>
            </a:r>
            <a:r>
              <a:rPr lang="en-US" altLang="zh-TW" sz="2400" dirty="0">
                <a:ea typeface="新細明體" charset="-120"/>
              </a:rPr>
              <a:t>vs. </a:t>
            </a:r>
            <a:r>
              <a:rPr lang="en-US" altLang="zh-TW" sz="2400" dirty="0" smtClean="0">
                <a:ea typeface="新細明體" charset="-120"/>
              </a:rPr>
              <a:t>Leasehold(</a:t>
            </a:r>
            <a:r>
              <a:rPr lang="zh-TW" altLang="en-US" sz="2400" dirty="0" smtClean="0">
                <a:ea typeface="新細明體" charset="-120"/>
              </a:rPr>
              <a:t>有規範期間</a:t>
            </a:r>
            <a:r>
              <a:rPr lang="en-US" altLang="zh-TW" sz="2400" dirty="0" smtClean="0">
                <a:ea typeface="新細明體" charset="-120"/>
              </a:rPr>
              <a:t>)</a:t>
            </a:r>
            <a:endParaRPr lang="en-US" altLang="zh-TW" sz="2400" dirty="0">
              <a:ea typeface="新細明體" charset="-120"/>
            </a:endParaRPr>
          </a:p>
          <a:p>
            <a:r>
              <a:rPr lang="en-US" altLang="zh-TW" sz="2800" dirty="0">
                <a:ea typeface="新細明體" charset="-120"/>
              </a:rPr>
              <a:t>Possessory estates</a:t>
            </a:r>
          </a:p>
          <a:p>
            <a:pPr lvl="1"/>
            <a:r>
              <a:rPr lang="en-US" altLang="zh-TW" sz="2400" dirty="0">
                <a:ea typeface="新細明體" charset="-120"/>
              </a:rPr>
              <a:t>Freehold</a:t>
            </a:r>
          </a:p>
          <a:p>
            <a:pPr lvl="2"/>
            <a:r>
              <a:rPr lang="en-US" altLang="zh-TW" sz="2000" dirty="0">
                <a:ea typeface="新細明體" charset="-120"/>
              </a:rPr>
              <a:t>Fee Simple </a:t>
            </a:r>
            <a:r>
              <a:rPr lang="en-US" altLang="zh-TW" sz="2000" dirty="0" smtClean="0">
                <a:ea typeface="新細明體" charset="-120"/>
              </a:rPr>
              <a:t>Estates</a:t>
            </a:r>
            <a:r>
              <a:rPr lang="zh-TW" altLang="en-US" sz="2000" dirty="0" smtClean="0"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</a:rPr>
              <a:t>(</a:t>
            </a:r>
            <a:r>
              <a:rPr lang="zh-TW" altLang="en-US" sz="2000" dirty="0" smtClean="0">
                <a:ea typeface="新細明體" charset="-120"/>
              </a:rPr>
              <a:t>無限制可被繼承及買賣地產</a:t>
            </a:r>
            <a:r>
              <a:rPr lang="en-US" altLang="zh-TW" sz="2000" dirty="0" smtClean="0">
                <a:ea typeface="新細明體" charset="-120"/>
              </a:rPr>
              <a:t>)</a:t>
            </a:r>
            <a:endParaRPr lang="en-US" altLang="zh-TW" sz="2000" dirty="0">
              <a:ea typeface="新細明體" charset="-120"/>
            </a:endParaRPr>
          </a:p>
          <a:p>
            <a:pPr lvl="2"/>
            <a:r>
              <a:rPr lang="en-US" altLang="zh-TW" sz="2000" dirty="0">
                <a:ea typeface="新細明體" charset="-120"/>
              </a:rPr>
              <a:t>Life </a:t>
            </a:r>
            <a:r>
              <a:rPr lang="en-US" altLang="zh-TW" sz="2000" dirty="0" smtClean="0">
                <a:ea typeface="新細明體" charset="-120"/>
              </a:rPr>
              <a:t>Estates</a:t>
            </a:r>
            <a:r>
              <a:rPr lang="zh-TW" altLang="en-US" sz="2000" dirty="0" smtClean="0">
                <a:ea typeface="新細明體" charset="-120"/>
              </a:rPr>
              <a:t> </a:t>
            </a:r>
            <a:r>
              <a:rPr lang="en-US" altLang="zh-TW" sz="2000" dirty="0" smtClean="0">
                <a:ea typeface="新細明體" charset="-120"/>
              </a:rPr>
              <a:t>(</a:t>
            </a:r>
            <a:r>
              <a:rPr lang="zh-TW" altLang="en-US" sz="2000" dirty="0" smtClean="0">
                <a:ea typeface="新細明體" charset="-120"/>
              </a:rPr>
              <a:t>隨著所有人的生命結束即終止</a:t>
            </a:r>
            <a:r>
              <a:rPr lang="en-US" altLang="zh-TW" sz="2000" dirty="0" smtClean="0">
                <a:ea typeface="新細明體" charset="-120"/>
              </a:rPr>
              <a:t>)</a:t>
            </a:r>
            <a:r>
              <a:rPr lang="zh-TW" altLang="en-US" sz="2000" dirty="0" smtClean="0">
                <a:ea typeface="新細明體" charset="-120"/>
              </a:rPr>
              <a:t> </a:t>
            </a:r>
            <a:endParaRPr lang="en-US" altLang="zh-TW" sz="20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54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Additional Interests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>
                <a:ea typeface="新細明體" charset="-120"/>
              </a:rPr>
              <a:t>An interest is a right or claim on real property, its revenues, or production.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ea typeface="新細明體" charset="-120"/>
              </a:rPr>
              <a:t>A common example of an interest is when an owner of real estate pledges or encumbers his property as a condition for obtaining a mortgage. The lender is said to have a secured interest. </a:t>
            </a:r>
          </a:p>
          <a:p>
            <a:pPr>
              <a:lnSpc>
                <a:spcPct val="90000"/>
              </a:lnSpc>
            </a:pPr>
            <a:r>
              <a:rPr lang="en-US" altLang="zh-TW" sz="2800">
                <a:ea typeface="新細明體" charset="-120"/>
              </a:rPr>
              <a:t>An easement is a nonpossessory interest in land. The right is for the use of the land for a special purpose. </a:t>
            </a:r>
          </a:p>
          <a:p>
            <a:pPr lvl="1">
              <a:lnSpc>
                <a:spcPct val="90000"/>
              </a:lnSpc>
            </a:pPr>
            <a:r>
              <a:rPr lang="en-US" altLang="zh-TW" sz="2400">
                <a:ea typeface="新細明體" charset="-120"/>
              </a:rPr>
              <a:t>Examples include rights of way for road access and utility lines. </a:t>
            </a:r>
          </a:p>
        </p:txBody>
      </p:sp>
    </p:spTree>
    <p:extLst>
      <p:ext uri="{BB962C8B-B14F-4D97-AF65-F5344CB8AC3E}">
        <p14:creationId xmlns:p14="http://schemas.microsoft.com/office/powerpoint/2010/main" val="17823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Title(</a:t>
            </a:r>
            <a:r>
              <a:rPr lang="zh-TW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產權</a:t>
            </a: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) 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Assurance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Title Assurance</a:t>
            </a:r>
          </a:p>
          <a:p>
            <a:r>
              <a:rPr lang="en-US" altLang="zh-TW" dirty="0">
                <a:ea typeface="新細明體" charset="-120"/>
              </a:rPr>
              <a:t>The Meaning of Title</a:t>
            </a:r>
          </a:p>
          <a:p>
            <a:pPr lvl="1"/>
            <a:r>
              <a:rPr lang="en-US" altLang="zh-TW" dirty="0">
                <a:ea typeface="新細明體" charset="-120"/>
              </a:rPr>
              <a:t>Abstract </a:t>
            </a:r>
            <a:r>
              <a:rPr lang="en-US" altLang="zh-TW" dirty="0" smtClean="0">
                <a:ea typeface="新細明體" charset="-120"/>
              </a:rPr>
              <a:t>Term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(</a:t>
            </a:r>
            <a:r>
              <a:rPr lang="zh-TW" altLang="en-US" dirty="0" smtClean="0">
                <a:ea typeface="新細明體" charset="-120"/>
              </a:rPr>
              <a:t>縮寫</a:t>
            </a:r>
            <a:r>
              <a:rPr lang="en-US" altLang="zh-TW" dirty="0" smtClean="0">
                <a:ea typeface="新細明體" charset="-120"/>
              </a:rPr>
              <a:t>)</a:t>
            </a:r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Quantity of Rights </a:t>
            </a:r>
            <a:r>
              <a:rPr lang="en-US" altLang="zh-TW" dirty="0" smtClean="0">
                <a:ea typeface="新細明體" charset="-120"/>
              </a:rPr>
              <a:t>Conveyed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(</a:t>
            </a:r>
            <a:r>
              <a:rPr lang="zh-TW" altLang="en-US" dirty="0" smtClean="0">
                <a:ea typeface="新細明體" charset="-120"/>
              </a:rPr>
              <a:t>權利移轉</a:t>
            </a:r>
            <a:r>
              <a:rPr lang="en-US" altLang="zh-TW" dirty="0" smtClean="0">
                <a:ea typeface="新細明體" charset="-120"/>
              </a:rPr>
              <a:t>)</a:t>
            </a:r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Abstract of </a:t>
            </a:r>
            <a:r>
              <a:rPr lang="en-US" altLang="zh-TW" dirty="0" smtClean="0">
                <a:ea typeface="新細明體" charset="-120"/>
              </a:rPr>
              <a:t>Title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(</a:t>
            </a:r>
            <a:r>
              <a:rPr lang="zh-TW" altLang="en-US" dirty="0" smtClean="0">
                <a:ea typeface="新細明體" charset="-120"/>
              </a:rPr>
              <a:t>產權摘要</a:t>
            </a:r>
            <a:r>
              <a:rPr lang="en-US" altLang="zh-TW" dirty="0" smtClean="0">
                <a:ea typeface="新細明體" charset="-120"/>
              </a:rPr>
              <a:t>)</a:t>
            </a: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04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Title Assurance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Deeds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(</a:t>
            </a:r>
            <a:r>
              <a:rPr lang="zh-TW" altLang="en-US" dirty="0" smtClean="0">
                <a:ea typeface="新細明體" charset="-120"/>
              </a:rPr>
              <a:t>產權移轉契約</a:t>
            </a:r>
            <a:r>
              <a:rPr lang="en-US" altLang="zh-TW" dirty="0" smtClean="0">
                <a:ea typeface="新細明體" charset="-120"/>
              </a:rPr>
              <a:t>)</a:t>
            </a:r>
            <a:endParaRPr lang="en-US" altLang="zh-TW" dirty="0">
              <a:ea typeface="新細明體" charset="-120"/>
            </a:endParaRPr>
          </a:p>
          <a:p>
            <a:pPr lvl="1"/>
            <a:r>
              <a:rPr lang="en-US" altLang="zh-TW" dirty="0">
                <a:ea typeface="新細明體" charset="-120"/>
              </a:rPr>
              <a:t>Grantor &amp; Grantee</a:t>
            </a:r>
          </a:p>
          <a:p>
            <a:pPr lvl="1"/>
            <a:r>
              <a:rPr lang="en-US" altLang="zh-TW" dirty="0">
                <a:ea typeface="新細明體" charset="-120"/>
              </a:rPr>
              <a:t>General Warranty Deed</a:t>
            </a:r>
          </a:p>
          <a:p>
            <a:pPr lvl="2"/>
            <a:r>
              <a:rPr lang="en-US" altLang="zh-TW" dirty="0" smtClean="0">
                <a:ea typeface="新細明體" charset="-120"/>
              </a:rPr>
              <a:t>Covenant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(</a:t>
            </a:r>
            <a:r>
              <a:rPr lang="zh-TW" altLang="en-US" dirty="0" smtClean="0">
                <a:ea typeface="新細明體" charset="-120"/>
              </a:rPr>
              <a:t>契約</a:t>
            </a:r>
            <a:r>
              <a:rPr lang="en-US" altLang="zh-TW" dirty="0" smtClean="0">
                <a:ea typeface="新細明體" charset="-120"/>
              </a:rPr>
              <a:t>) </a:t>
            </a:r>
            <a:r>
              <a:rPr lang="en-US" altLang="zh-TW" dirty="0">
                <a:ea typeface="新細明體" charset="-120"/>
              </a:rPr>
              <a:t>that the grantor has good title</a:t>
            </a:r>
          </a:p>
          <a:p>
            <a:pPr lvl="2"/>
            <a:r>
              <a:rPr lang="en-US" altLang="zh-TW" dirty="0">
                <a:ea typeface="新細明體" charset="-120"/>
              </a:rPr>
              <a:t>Covenant that the grantor has the right to convey the property</a:t>
            </a:r>
          </a:p>
          <a:p>
            <a:pPr lvl="2"/>
            <a:r>
              <a:rPr lang="en-US" altLang="zh-TW" dirty="0">
                <a:ea typeface="新細明體" charset="-120"/>
              </a:rPr>
              <a:t>Covenant to compensate the grantee for loss of property or eviction as a result of a superior claim</a:t>
            </a:r>
          </a:p>
          <a:p>
            <a:pPr lvl="2"/>
            <a:r>
              <a:rPr lang="en-US" altLang="zh-TW" dirty="0">
                <a:ea typeface="新細明體" charset="-120"/>
              </a:rPr>
              <a:t>No encumbrances </a:t>
            </a:r>
            <a:r>
              <a:rPr lang="en-US" altLang="zh-TW" dirty="0" smtClean="0">
                <a:ea typeface="新細明體" charset="-120"/>
              </a:rPr>
              <a:t>(</a:t>
            </a:r>
            <a:r>
              <a:rPr lang="zh-TW" altLang="en-US" dirty="0" smtClean="0">
                <a:ea typeface="新細明體" charset="-120"/>
              </a:rPr>
              <a:t>設定</a:t>
            </a:r>
            <a:r>
              <a:rPr lang="en-US" altLang="zh-TW" dirty="0" smtClean="0">
                <a:ea typeface="新細明體" charset="-120"/>
              </a:rPr>
              <a:t>; </a:t>
            </a:r>
            <a:r>
              <a:rPr lang="zh-TW" altLang="en-US" dirty="0" smtClean="0">
                <a:ea typeface="新細明體" charset="-120"/>
              </a:rPr>
              <a:t>例如抵押設定</a:t>
            </a:r>
            <a:r>
              <a:rPr lang="en-US" altLang="zh-TW" dirty="0" smtClean="0">
                <a:ea typeface="新細明體" charset="-120"/>
              </a:rPr>
              <a:t>)</a:t>
            </a:r>
            <a:r>
              <a:rPr lang="zh-TW" altLang="en-US" dirty="0" smtClean="0">
                <a:ea typeface="新細明體" charset="-120"/>
              </a:rPr>
              <a:t> </a:t>
            </a:r>
            <a:r>
              <a:rPr lang="en-US" altLang="zh-TW" dirty="0" smtClean="0">
                <a:ea typeface="新細明體" charset="-120"/>
              </a:rPr>
              <a:t>on </a:t>
            </a:r>
            <a:r>
              <a:rPr lang="en-US" altLang="zh-TW" dirty="0">
                <a:ea typeface="新細明體" charset="-120"/>
              </a:rPr>
              <a:t>title except those noted</a:t>
            </a:r>
          </a:p>
          <a:p>
            <a:pPr lvl="2">
              <a:buFont typeface="Wingdings" pitchFamily="2" charset="2"/>
              <a:buNone/>
            </a:pPr>
            <a:endParaRPr lang="en-US" altLang="zh-TW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28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Title Assurance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Deeds</a:t>
            </a:r>
          </a:p>
          <a:p>
            <a:pPr lvl="1"/>
            <a:r>
              <a:rPr lang="en-US" altLang="zh-TW">
                <a:ea typeface="新細明體" charset="-120"/>
              </a:rPr>
              <a:t>Special Warranty Deed</a:t>
            </a:r>
          </a:p>
          <a:p>
            <a:pPr lvl="2"/>
            <a:r>
              <a:rPr lang="en-US" altLang="zh-TW">
                <a:ea typeface="新細明體" charset="-120"/>
              </a:rPr>
              <a:t>Limits the covenants to the ownership duration of the current grantor.</a:t>
            </a:r>
          </a:p>
          <a:p>
            <a:pPr lvl="2"/>
            <a:r>
              <a:rPr lang="en-US" altLang="zh-TW">
                <a:ea typeface="新細明體" charset="-120"/>
              </a:rPr>
              <a:t>No guarantees on the ownership of prior grantors.</a:t>
            </a:r>
          </a:p>
          <a:p>
            <a:pPr lvl="1"/>
            <a:r>
              <a:rPr lang="en-US" altLang="zh-TW">
                <a:ea typeface="新細明體" charset="-120"/>
              </a:rPr>
              <a:t>Bargain and Sale Deed</a:t>
            </a:r>
          </a:p>
          <a:p>
            <a:pPr lvl="2"/>
            <a:r>
              <a:rPr lang="en-US" altLang="zh-TW">
                <a:ea typeface="新細明體" charset="-120"/>
              </a:rPr>
              <a:t>Conveys property without seller warranties</a:t>
            </a:r>
          </a:p>
          <a:p>
            <a:pPr lvl="2"/>
            <a:r>
              <a:rPr lang="en-US" altLang="zh-TW">
                <a:ea typeface="新細明體" charset="-120"/>
              </a:rPr>
              <a:t>Sometimes called an “as-is” deed</a:t>
            </a:r>
          </a:p>
        </p:txBody>
      </p:sp>
    </p:spTree>
    <p:extLst>
      <p:ext uri="{BB962C8B-B14F-4D97-AF65-F5344CB8AC3E}">
        <p14:creationId xmlns:p14="http://schemas.microsoft.com/office/powerpoint/2010/main" val="21284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Title Assurance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Deeds </a:t>
            </a:r>
          </a:p>
          <a:p>
            <a:pPr lvl="1"/>
            <a:r>
              <a:rPr lang="en-US" altLang="zh-TW">
                <a:ea typeface="新細明體" charset="-120"/>
              </a:rPr>
              <a:t>Sheriff’s Deed-Trustee Deed</a:t>
            </a:r>
          </a:p>
          <a:p>
            <a:pPr lvl="2"/>
            <a:r>
              <a:rPr lang="en-US" altLang="zh-TW">
                <a:ea typeface="新細明體" charset="-120"/>
              </a:rPr>
              <a:t>Bargain and sale deed received by a buyer from a foreclosure or other forced sale by sheriff or trustee</a:t>
            </a:r>
          </a:p>
          <a:p>
            <a:pPr lvl="2"/>
            <a:r>
              <a:rPr lang="en-US" altLang="zh-TW">
                <a:ea typeface="新細明體" charset="-120"/>
              </a:rPr>
              <a:t>No warranties are added</a:t>
            </a:r>
          </a:p>
          <a:p>
            <a:pPr lvl="1"/>
            <a:r>
              <a:rPr lang="en-US" altLang="zh-TW">
                <a:ea typeface="新細明體" charset="-120"/>
              </a:rPr>
              <a:t>Quitclaim Deed</a:t>
            </a:r>
          </a:p>
          <a:p>
            <a:pPr lvl="2"/>
            <a:r>
              <a:rPr lang="en-US" altLang="zh-TW">
                <a:ea typeface="新細明體" charset="-120"/>
              </a:rPr>
              <a:t>No Covenants</a:t>
            </a:r>
          </a:p>
          <a:p>
            <a:pPr lvl="2"/>
            <a:r>
              <a:rPr lang="en-US" altLang="zh-TW">
                <a:ea typeface="新細明體" charset="-120"/>
              </a:rPr>
              <a:t>The least protection to the grantee</a:t>
            </a:r>
          </a:p>
          <a:p>
            <a:pPr lvl="2"/>
            <a:r>
              <a:rPr lang="en-US" altLang="zh-TW">
                <a:ea typeface="新細明體" charset="-120"/>
              </a:rPr>
              <a:t>Grantor conveys whatever right “may exist”</a:t>
            </a:r>
          </a:p>
          <a:p>
            <a:endParaRPr lang="en-US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50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Title Assurance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Abstract &amp; Opinion</a:t>
            </a:r>
          </a:p>
          <a:p>
            <a:pPr lvl="1"/>
            <a:r>
              <a:rPr lang="en-US" altLang="zh-TW">
                <a:ea typeface="新細明體" charset="-120"/>
              </a:rPr>
              <a:t>Title search</a:t>
            </a:r>
          </a:p>
          <a:p>
            <a:pPr lvl="1"/>
            <a:r>
              <a:rPr lang="en-US" altLang="zh-TW">
                <a:ea typeface="新細明體" charset="-120"/>
              </a:rPr>
              <a:t>Study of relevant records</a:t>
            </a:r>
          </a:p>
          <a:p>
            <a:pPr lvl="1"/>
            <a:r>
              <a:rPr lang="en-US" altLang="zh-TW">
                <a:ea typeface="新細明體" charset="-120"/>
              </a:rPr>
              <a:t>Lawyer’s opinion on title</a:t>
            </a:r>
          </a:p>
          <a:p>
            <a:pPr lvl="2"/>
            <a:r>
              <a:rPr lang="en-US" altLang="zh-TW">
                <a:ea typeface="新細明體" charset="-120"/>
              </a:rPr>
              <a:t>Is it good and marketable?</a:t>
            </a:r>
          </a:p>
          <a:p>
            <a:pPr lvl="2"/>
            <a:r>
              <a:rPr lang="en-US" altLang="zh-TW">
                <a:ea typeface="新細明體" charset="-120"/>
              </a:rPr>
              <a:t>Are there any clouds on title?</a:t>
            </a:r>
          </a:p>
          <a:p>
            <a:pPr lvl="2"/>
            <a:r>
              <a:rPr lang="en-US" altLang="zh-TW">
                <a:ea typeface="新細明體" charset="-120"/>
              </a:rPr>
              <a:t>Is there a break in the chain of title?</a:t>
            </a:r>
          </a:p>
        </p:txBody>
      </p:sp>
    </p:spTree>
    <p:extLst>
      <p:ext uri="{BB962C8B-B14F-4D97-AF65-F5344CB8AC3E}">
        <p14:creationId xmlns:p14="http://schemas.microsoft.com/office/powerpoint/2010/main" val="37727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Title Insurance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65238"/>
            <a:ext cx="8229600" cy="4525962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>
                <a:ea typeface="新細明體" charset="-120"/>
              </a:rPr>
              <a:t>Why Title Insurance and not Abstract and Opinion?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TW" sz="2800">
                <a:ea typeface="新細明體" charset="-120"/>
              </a:rPr>
              <a:t>Definite contract liability to the premium payer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TW" sz="2800">
                <a:ea typeface="新細明體" charset="-120"/>
              </a:rPr>
              <a:t>Reserves sufficient to meet insured losses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TW" sz="2800">
                <a:ea typeface="新細明體" charset="-120"/>
              </a:rPr>
              <a:t>Supervision by an agency of the state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TW" sz="2800">
                <a:ea typeface="新細明體" charset="-120"/>
              </a:rPr>
              <a:t>Protection to the policyholder against financial loss because of any kind of title defect, disclosed or hidden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>
                <a:ea typeface="新細明體" charset="-120"/>
              </a:rPr>
              <a:t>While an abstract and opinion method may still be used because of cost considerations, in general title insurance is used. As a general rule, lenders will require that a buyer use title insurance.</a:t>
            </a:r>
            <a:r>
              <a:rPr lang="en-US" altLang="zh-TW" sz="2400">
                <a:ea typeface="新細明體" charset="-120"/>
              </a:rPr>
              <a:t>  </a:t>
            </a:r>
          </a:p>
          <a:p>
            <a:pPr marL="990600" lvl="1" indent="-533400">
              <a:lnSpc>
                <a:spcPct val="90000"/>
              </a:lnSpc>
            </a:pPr>
            <a:endParaRPr lang="en-US" altLang="zh-TW" sz="240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30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z="400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Title Assurance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Title Insurance</a:t>
            </a:r>
          </a:p>
          <a:p>
            <a:pPr lvl="1"/>
            <a:r>
              <a:rPr lang="en-US" altLang="zh-TW">
                <a:ea typeface="新細明體" charset="-120"/>
              </a:rPr>
              <a:t>One time premium </a:t>
            </a:r>
          </a:p>
          <a:p>
            <a:pPr lvl="1"/>
            <a:r>
              <a:rPr lang="en-US" altLang="zh-TW">
                <a:ea typeface="新細明體" charset="-120"/>
              </a:rPr>
              <a:t>Unseen Hazards in the Public Record</a:t>
            </a:r>
          </a:p>
          <a:p>
            <a:pPr lvl="2"/>
            <a:r>
              <a:rPr lang="en-US" altLang="zh-TW">
                <a:ea typeface="新細明體" charset="-120"/>
              </a:rPr>
              <a:t>Risk is spread among many property owners</a:t>
            </a:r>
          </a:p>
          <a:p>
            <a:pPr lvl="1"/>
            <a:r>
              <a:rPr lang="en-US" altLang="zh-TW">
                <a:ea typeface="新細明體" charset="-120"/>
              </a:rPr>
              <a:t>Owners’ Policy</a:t>
            </a:r>
          </a:p>
          <a:p>
            <a:pPr lvl="2"/>
            <a:r>
              <a:rPr lang="en-US" altLang="zh-TW">
                <a:ea typeface="新細明體" charset="-120"/>
              </a:rPr>
              <a:t>Insures the interest of a new owner</a:t>
            </a:r>
          </a:p>
          <a:p>
            <a:pPr lvl="1"/>
            <a:r>
              <a:rPr lang="en-US" altLang="zh-TW">
                <a:ea typeface="新細明體" charset="-120"/>
              </a:rPr>
              <a:t>Lender’s Policy</a:t>
            </a:r>
          </a:p>
          <a:p>
            <a:pPr lvl="2"/>
            <a:r>
              <a:rPr lang="en-US" altLang="zh-TW">
                <a:ea typeface="新細明體" charset="-120"/>
              </a:rPr>
              <a:t>Insures the interest of the lender</a:t>
            </a:r>
          </a:p>
        </p:txBody>
      </p:sp>
    </p:spTree>
    <p:extLst>
      <p:ext uri="{BB962C8B-B14F-4D97-AF65-F5344CB8AC3E}">
        <p14:creationId xmlns:p14="http://schemas.microsoft.com/office/powerpoint/2010/main" val="22551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第一節 房地產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AutoShape 2" descr="「房地產」的圖片搜尋結果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4340" name="Picture 4" descr="http://pic1a.nipic.com/2008-08-19/20088198251860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2442456" cy="18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ic1a.nipic.com/2008-08-19/20088198251860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626"/>
            <a:ext cx="2442456" cy="18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pic1a.nipic.com/2008-08-19/20088198251860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2442456" cy="18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ic1a.nipic.com/2008-08-19/200881982518608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44" y="21012"/>
            <a:ext cx="2442456" cy="18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6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Recording Acts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Recording protects the interest of the owner 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Constructive Notice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A person is deemed to have whatever information is in the public record</a:t>
            </a:r>
          </a:p>
          <a:p>
            <a:pPr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Mechanics Liens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May be recorded “after the fact” 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Seller’s affidavit</a:t>
            </a:r>
          </a:p>
          <a:p>
            <a:pPr lvl="1">
              <a:lnSpc>
                <a:spcPct val="90000"/>
              </a:lnSpc>
            </a:pPr>
            <a:r>
              <a:rPr lang="en-US" altLang="zh-TW">
                <a:ea typeface="新細明體" charset="-120"/>
              </a:rPr>
              <a:t>Lien waiver</a:t>
            </a:r>
          </a:p>
        </p:txBody>
      </p:sp>
    </p:spTree>
    <p:extLst>
      <p:ext uri="{BB962C8B-B14F-4D97-AF65-F5344CB8AC3E}">
        <p14:creationId xmlns:p14="http://schemas.microsoft.com/office/powerpoint/2010/main" val="22842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274638"/>
            <a:ext cx="8382000" cy="1143000"/>
          </a:xfrm>
        </p:spPr>
        <p:txBody>
          <a:bodyPr/>
          <a:lstStyle/>
          <a:p>
            <a:r>
              <a:rPr lang="en-US" altLang="zh-TW" sz="4000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Limitations on Property Rights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Government Restrictions</a:t>
            </a:r>
          </a:p>
          <a:p>
            <a:pPr lvl="1"/>
            <a:r>
              <a:rPr lang="en-US" altLang="zh-TW">
                <a:ea typeface="新細明體" charset="-120"/>
              </a:rPr>
              <a:t>Police Power</a:t>
            </a:r>
          </a:p>
          <a:p>
            <a:pPr lvl="2"/>
            <a:r>
              <a:rPr lang="en-US" altLang="zh-TW">
                <a:ea typeface="新細明體" charset="-120"/>
              </a:rPr>
              <a:t>Zoning, building codes, etc. </a:t>
            </a:r>
          </a:p>
          <a:p>
            <a:pPr lvl="1"/>
            <a:r>
              <a:rPr lang="en-US" altLang="zh-TW">
                <a:ea typeface="新細明體" charset="-120"/>
              </a:rPr>
              <a:t>Eminent Domain</a:t>
            </a:r>
          </a:p>
          <a:p>
            <a:pPr lvl="2"/>
            <a:r>
              <a:rPr lang="en-US" altLang="zh-TW">
                <a:ea typeface="新細明體" charset="-120"/>
              </a:rPr>
              <a:t>Eminent domain is relatively expansive; depending on the state, government has relatively broad powers on what property they may take possession of through eminent domain and for what purpose. </a:t>
            </a:r>
          </a:p>
        </p:txBody>
      </p:sp>
    </p:spTree>
    <p:extLst>
      <p:ext uri="{BB962C8B-B14F-4D97-AF65-F5344CB8AC3E}">
        <p14:creationId xmlns:p14="http://schemas.microsoft.com/office/powerpoint/2010/main" val="41054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Limitations on Property Rights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>
                <a:ea typeface="新細明體" charset="-120"/>
              </a:rPr>
              <a:t>Private Restrictions</a:t>
            </a:r>
          </a:p>
          <a:p>
            <a:pPr lvl="1"/>
            <a:r>
              <a:rPr lang="en-US" altLang="zh-TW">
                <a:ea typeface="新細明體" charset="-120"/>
              </a:rPr>
              <a:t>Deed restrictions</a:t>
            </a:r>
          </a:p>
          <a:p>
            <a:pPr lvl="1"/>
            <a:r>
              <a:rPr lang="en-US" altLang="zh-TW">
                <a:ea typeface="新細明體" charset="-120"/>
              </a:rPr>
              <a:t>Subdivision restrictions</a:t>
            </a:r>
          </a:p>
          <a:p>
            <a:endParaRPr lang="en-US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32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房地產之定義與範圍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定義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房地產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民間通俗說法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 </a:t>
            </a:r>
            <a:r>
              <a:rPr lang="en-US" altLang="zh-TW" dirty="0" smtClean="0">
                <a:latin typeface="+mj-ea"/>
                <a:ea typeface="+mj-ea"/>
              </a:rPr>
              <a:t>vs. </a:t>
            </a:r>
            <a:r>
              <a:rPr lang="zh-TW" altLang="en-US" dirty="0" smtClean="0">
                <a:latin typeface="+mj-ea"/>
                <a:ea typeface="+mj-ea"/>
              </a:rPr>
              <a:t>不動產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正式的法律用語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民法第</a:t>
            </a:r>
            <a:r>
              <a:rPr lang="en-US" altLang="zh-TW" dirty="0" smtClean="0">
                <a:latin typeface="+mj-ea"/>
                <a:ea typeface="+mj-ea"/>
              </a:rPr>
              <a:t>66</a:t>
            </a:r>
            <a:r>
              <a:rPr lang="zh-TW" altLang="en-US" dirty="0" smtClean="0">
                <a:latin typeface="+mj-ea"/>
                <a:ea typeface="+mj-ea"/>
              </a:rPr>
              <a:t>條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稱</a:t>
            </a:r>
            <a:r>
              <a:rPr lang="zh-TW" altLang="en-US" dirty="0">
                <a:latin typeface="+mj-ea"/>
                <a:ea typeface="+mj-ea"/>
              </a:rPr>
              <a:t>不動產者，謂土地及其定著物</a:t>
            </a:r>
            <a:r>
              <a:rPr lang="zh-TW" altLang="en-US" dirty="0" smtClean="0">
                <a:latin typeface="+mj-ea"/>
                <a:ea typeface="+mj-ea"/>
              </a:rPr>
              <a:t>。 不動產</a:t>
            </a:r>
            <a:r>
              <a:rPr lang="zh-TW" altLang="en-US" dirty="0">
                <a:latin typeface="+mj-ea"/>
                <a:ea typeface="+mj-ea"/>
              </a:rPr>
              <a:t>之出產物，尚未分離者，為該不動產之部分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範圍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土地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r>
              <a:rPr lang="zh-TW" altLang="en-US" dirty="0" smtClean="0">
                <a:latin typeface="+mj-ea"/>
                <a:ea typeface="+mj-ea"/>
              </a:rPr>
              <a:t> 尚未開發的素地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土地之定著</a:t>
            </a:r>
            <a:r>
              <a:rPr lang="zh-TW" altLang="en-US" dirty="0" smtClean="0">
                <a:latin typeface="+mj-ea"/>
                <a:ea typeface="+mj-ea"/>
              </a:rPr>
              <a:t>物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  <a:endParaRPr lang="en-US" altLang="zh-TW" dirty="0">
              <a:latin typeface="+mj-ea"/>
              <a:ea typeface="+mj-ea"/>
            </a:endParaRP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土地改良物</a:t>
            </a:r>
            <a:r>
              <a:rPr lang="en-US" altLang="zh-TW" dirty="0" smtClean="0">
                <a:latin typeface="+mj-ea"/>
                <a:ea typeface="+mj-ea"/>
              </a:rPr>
              <a:t>:</a:t>
            </a:r>
          </a:p>
          <a:p>
            <a:pPr lvl="3"/>
            <a:r>
              <a:rPr lang="zh-TW" altLang="en-US" dirty="0">
                <a:latin typeface="+mj-ea"/>
                <a:ea typeface="+mj-ea"/>
              </a:rPr>
              <a:t>建築改良</a:t>
            </a:r>
            <a:r>
              <a:rPr lang="zh-TW" altLang="en-US" dirty="0" smtClean="0">
                <a:latin typeface="+mj-ea"/>
                <a:ea typeface="+mj-ea"/>
              </a:rPr>
              <a:t>物</a:t>
            </a:r>
            <a:endParaRPr lang="en-US" altLang="zh-TW" dirty="0" smtClean="0">
              <a:latin typeface="+mj-ea"/>
              <a:ea typeface="+mj-ea"/>
            </a:endParaRPr>
          </a:p>
          <a:p>
            <a:pPr lvl="3"/>
            <a:r>
              <a:rPr lang="zh-TW" altLang="en-US" dirty="0">
                <a:latin typeface="+mj-ea"/>
                <a:ea typeface="+mj-ea"/>
              </a:rPr>
              <a:t>農作改良</a:t>
            </a:r>
            <a:r>
              <a:rPr lang="zh-TW" altLang="en-US" dirty="0" smtClean="0">
                <a:latin typeface="+mj-ea"/>
                <a:ea typeface="+mj-ea"/>
              </a:rPr>
              <a:t>物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>
                <a:latin typeface="+mj-ea"/>
                <a:ea typeface="+mj-ea"/>
              </a:rPr>
              <a:t>非土地改良</a:t>
            </a:r>
            <a:r>
              <a:rPr lang="zh-TW" altLang="en-US" dirty="0" smtClean="0">
                <a:latin typeface="+mj-ea"/>
                <a:ea typeface="+mj-ea"/>
              </a:rPr>
              <a:t>物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不動產的範圍明顯較房地產廣泛</a:t>
            </a:r>
          </a:p>
        </p:txBody>
      </p:sp>
      <p:pic>
        <p:nvPicPr>
          <p:cNvPr id="15362" name="Picture 2" descr="项目选址意见书依据范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26878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79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不動產與房地產之範圍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2913" y="2059656"/>
            <a:ext cx="82581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3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不動產與房地產之內涵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3" y="1124744"/>
            <a:ext cx="7784674" cy="548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8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房地產之特性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43608" y="1628800"/>
            <a:ext cx="3106688" cy="468052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自然實質特性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數量</a:t>
            </a:r>
            <a:r>
              <a:rPr lang="zh-TW" altLang="en-US" dirty="0" smtClean="0">
                <a:latin typeface="+mj-ea"/>
                <a:ea typeface="+mj-ea"/>
              </a:rPr>
              <a:t>固定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不可</a:t>
            </a:r>
            <a:r>
              <a:rPr lang="zh-TW" altLang="en-US" dirty="0" smtClean="0">
                <a:latin typeface="+mj-ea"/>
                <a:ea typeface="+mj-ea"/>
              </a:rPr>
              <a:t>移動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耐久性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異質</a:t>
            </a:r>
            <a:r>
              <a:rPr lang="zh-TW" altLang="en-US" dirty="0" smtClean="0">
                <a:latin typeface="+mj-ea"/>
                <a:ea typeface="+mj-ea"/>
              </a:rPr>
              <a:t>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積載</a:t>
            </a:r>
            <a:r>
              <a:rPr lang="zh-TW" altLang="en-US" dirty="0" smtClean="0">
                <a:latin typeface="+mj-ea"/>
                <a:ea typeface="+mj-ea"/>
              </a:rPr>
              <a:t>力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滋養</a:t>
            </a:r>
            <a:r>
              <a:rPr lang="zh-TW" altLang="en-US" dirty="0" smtClean="0">
                <a:latin typeface="+mj-ea"/>
                <a:ea typeface="+mj-ea"/>
              </a:rPr>
              <a:t>力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>
                <a:latin typeface="+mj-ea"/>
                <a:ea typeface="+mj-ea"/>
              </a:rPr>
              <a:t>供給</a:t>
            </a:r>
            <a:r>
              <a:rPr lang="zh-TW" altLang="en-US" dirty="0" smtClean="0">
                <a:latin typeface="+mj-ea"/>
                <a:ea typeface="+mj-ea"/>
              </a:rPr>
              <a:t>力</a:t>
            </a: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0" y="1659592"/>
            <a:ext cx="3106688" cy="457772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+mj-ea"/>
                <a:ea typeface="+mj-ea"/>
              </a:rPr>
              <a:t>人文經濟特性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供給彈性小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昂貴性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消費財兼投資財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投資改良的可能性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用途多樣性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社經位置的可變性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分割合併的可能性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所有權可分割性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所有權與其他物權共存性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商品兼具價格交叉彈性</a:t>
            </a:r>
            <a:endParaRPr lang="en-US" altLang="zh-TW" dirty="0" smtClean="0">
              <a:latin typeface="+mj-ea"/>
              <a:ea typeface="+mj-ea"/>
            </a:endParaRP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開發使用具外部性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16388" name="Picture 4" descr="http://pic6.nipic.com/20100323/4450969_161653944919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22157"/>
            <a:ext cx="1656184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人文奥运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4373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86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房地產生命週期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10883627"/>
              </p:ext>
            </p:extLst>
          </p:nvPr>
        </p:nvGraphicFramePr>
        <p:xfrm>
          <a:off x="457200" y="1219200"/>
          <a:ext cx="829126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020"/>
                <a:gridCol w="771540"/>
                <a:gridCol w="1584176"/>
                <a:gridCol w="3168352"/>
                <a:gridCol w="1584176"/>
              </a:tblGrid>
              <a:tr h="30789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階段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內容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執照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參與者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角色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證照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rowSpan="4">
                  <a:txBody>
                    <a:bodyPr/>
                    <a:lstStyle/>
                    <a:p>
                      <a:r>
                        <a:rPr lang="zh-TW" altLang="en-US" dirty="0" smtClean="0"/>
                        <a:t>投資</a:t>
                      </a:r>
                      <a:endParaRPr lang="zh-TW" alt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zh-TW" altLang="en-US" dirty="0" smtClean="0"/>
                        <a:t>雜項建照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土地開發者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取得開發所需土地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建設公司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募集房地產開發所需資金，並整合相關不動產專業，進行產品定位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不動產估價師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土地估價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不動產估價師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金融機構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土地融資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rowSpan="3">
                  <a:txBody>
                    <a:bodyPr/>
                    <a:lstStyle/>
                    <a:p>
                      <a:r>
                        <a:rPr lang="zh-TW" altLang="en-US" dirty="0" smtClean="0"/>
                        <a:t>規劃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生產</a:t>
                      </a:r>
                      <a:endParaRPr lang="zh-TW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dirty="0" smtClean="0"/>
                        <a:t>建照執照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建築師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建築物與社區之規畫設計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建築師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營造廠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房屋施工建照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土木、結構、測量、水利技師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金融機構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建築融資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rowSpan="3">
                  <a:txBody>
                    <a:bodyPr/>
                    <a:lstStyle/>
                    <a:p>
                      <a:r>
                        <a:rPr lang="zh-TW" altLang="en-US" dirty="0" smtClean="0"/>
                        <a:t>交易</a:t>
                      </a:r>
                      <a:endParaRPr lang="zh-TW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代銷公司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企劃、廣告、房屋銷售、簽約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不動產經紀人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地政士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產權移轉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地政士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金融保險機構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房屋貸款、保險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0" name="Picture 2" descr="http://www.greeninside.com.tw/wp-content/uploads/2011/06/%E7%94%9F%E5%91%BD%E9%80%B1%E6%9C%9F%E7%9A%84%E4%B8%8D%E5%90%8C%E9%9A%8E%E6%AE%B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624"/>
            <a:ext cx="374441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6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房地產生命週期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94419873"/>
              </p:ext>
            </p:extLst>
          </p:nvPr>
        </p:nvGraphicFramePr>
        <p:xfrm>
          <a:off x="457200" y="1219200"/>
          <a:ext cx="821925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204"/>
                <a:gridCol w="843364"/>
                <a:gridCol w="1872208"/>
                <a:gridCol w="2664296"/>
                <a:gridCol w="1656183"/>
              </a:tblGrid>
              <a:tr h="30789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階段</a:t>
                      </a:r>
                      <a:r>
                        <a:rPr lang="en-US" altLang="zh-TW" dirty="0" smtClean="0"/>
                        <a:t>/</a:t>
                      </a:r>
                      <a:r>
                        <a:rPr lang="zh-TW" altLang="en-US" dirty="0" smtClean="0"/>
                        <a:t>內容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執照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參與者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角色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證照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rowSpan="3">
                  <a:txBody>
                    <a:bodyPr/>
                    <a:lstStyle/>
                    <a:p>
                      <a:r>
                        <a:rPr lang="zh-TW" altLang="en-US" dirty="0" smtClean="0"/>
                        <a:t>使用</a:t>
                      </a:r>
                      <a:endParaRPr lang="zh-TW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zh-TW" altLang="en-US" dirty="0" smtClean="0"/>
                        <a:t>使用執照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物業管理公司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房地產與社區管理維護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裝潢公司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室內設計、裝潢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搬家公司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協助家戶搬遷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中古交易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仲介公司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房屋銷售、簽約、履約保證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不動產經紀人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rowSpan="2">
                  <a:txBody>
                    <a:bodyPr/>
                    <a:lstStyle/>
                    <a:p>
                      <a:r>
                        <a:rPr lang="zh-TW" altLang="en-US" dirty="0" smtClean="0"/>
                        <a:t>更新</a:t>
                      </a:r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dirty="0" smtClean="0"/>
                        <a:t>拆除執照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都市更新公司或建設公司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籌畫更新流程與協調參與者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無</a:t>
                      </a:r>
                      <a:endParaRPr lang="zh-TW" altLang="en-US" dirty="0"/>
                    </a:p>
                  </a:txBody>
                  <a:tcPr/>
                </a:tc>
              </a:tr>
              <a:tr h="30789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不動產估價師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房地產與權利估價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不動產估價師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greeninside.com.tw/wp-content/uploads/2011/06/%E7%94%9F%E5%91%BD%E9%80%B1%E6%9C%9F%E7%9A%84%E4%B8%8D%E5%90%8C%E9%9A%8E%E6%AE%B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624"/>
            <a:ext cx="374441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59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618</TotalTime>
  <Words>1807</Words>
  <Application>Microsoft Office PowerPoint</Application>
  <PresentationFormat>如螢幕大小 (4:3)</PresentationFormat>
  <Paragraphs>269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原創</vt:lpstr>
      <vt:lpstr>不動產投資分析-房地產市場概論 </vt:lpstr>
      <vt:lpstr>課程章節</vt:lpstr>
      <vt:lpstr>第一節 房地產</vt:lpstr>
      <vt:lpstr>房地產之定義與範圍</vt:lpstr>
      <vt:lpstr>不動產與房地產之範圍</vt:lpstr>
      <vt:lpstr>不動產與房地產之內涵</vt:lpstr>
      <vt:lpstr>房地產之特性</vt:lpstr>
      <vt:lpstr>房地產生命週期</vt:lpstr>
      <vt:lpstr>房地產生命週期(續)</vt:lpstr>
      <vt:lpstr>第二節 房地產市場</vt:lpstr>
      <vt:lpstr>市場</vt:lpstr>
      <vt:lpstr>房地產市場</vt:lpstr>
      <vt:lpstr>市場結構</vt:lpstr>
      <vt:lpstr>完全競爭市場要件</vt:lpstr>
      <vt:lpstr>房地產市場結構與特性</vt:lpstr>
      <vt:lpstr>第三節 房地產次市場</vt:lpstr>
      <vt:lpstr>房地產次市場</vt:lpstr>
      <vt:lpstr>市場細分</vt:lpstr>
      <vt:lpstr>市場區隔</vt:lpstr>
      <vt:lpstr>補充資料</vt:lpstr>
      <vt:lpstr>Property Rights (財產權利) and Estates (地產)</vt:lpstr>
      <vt:lpstr>Additional Interests</vt:lpstr>
      <vt:lpstr>Title(產權) Assurance</vt:lpstr>
      <vt:lpstr>Title Assurance</vt:lpstr>
      <vt:lpstr>Title Assurance</vt:lpstr>
      <vt:lpstr>Title Assurance</vt:lpstr>
      <vt:lpstr>Title Assurance</vt:lpstr>
      <vt:lpstr>Title Insurance</vt:lpstr>
      <vt:lpstr>Title Assurance</vt:lpstr>
      <vt:lpstr>Recording Acts</vt:lpstr>
      <vt:lpstr>Limitations on Property Rights</vt:lpstr>
      <vt:lpstr>Limitations on Property Rights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不動產投資分析-教學大綱</dc:title>
  <dc:creator>yckuo</dc:creator>
  <cp:lastModifiedBy>yckuo</cp:lastModifiedBy>
  <cp:revision>38</cp:revision>
  <dcterms:created xsi:type="dcterms:W3CDTF">2015-02-24T01:31:30Z</dcterms:created>
  <dcterms:modified xsi:type="dcterms:W3CDTF">2015-03-10T03:56:41Z</dcterms:modified>
</cp:coreProperties>
</file>