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矩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矩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等腰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直線接點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A2AA15-5D9E-49C0-9925-4596AE2705C9}" type="datetimeFigureOut">
              <a:rPr lang="zh-TW" altLang="en-US" smtClean="0"/>
              <a:t>2015/2/24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86C0324-379A-4972-B5F2-F3832131A5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8" name="直線接點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接點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等腰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不動產投資分析</a:t>
            </a:r>
            <a:r>
              <a:rPr lang="en-US" altLang="zh-TW" dirty="0" smtClean="0"/>
              <a:t>-</a:t>
            </a:r>
            <a:r>
              <a:rPr lang="zh-TW" altLang="en-US" dirty="0" smtClean="0"/>
              <a:t>教學</a:t>
            </a:r>
            <a:r>
              <a:rPr lang="zh-TW" altLang="en-US" dirty="0"/>
              <a:t>大綱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郭燿</a:t>
            </a:r>
            <a:r>
              <a:rPr lang="zh-TW" altLang="en-US" dirty="0" smtClean="0"/>
              <a:t>禎 博士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2830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基本資料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/>
              <a:t>背景資料</a:t>
            </a:r>
          </a:p>
          <a:p>
            <a:pPr lvl="1"/>
            <a:r>
              <a:rPr lang="zh-TW" altLang="en-US" b="1" dirty="0"/>
              <a:t>博士</a:t>
            </a:r>
            <a:r>
              <a:rPr lang="en-US" altLang="zh-TW" dirty="0"/>
              <a:t>: University of Texas at Austin (Construction engineering and project management): </a:t>
            </a:r>
          </a:p>
          <a:p>
            <a:pPr lvl="1"/>
            <a:r>
              <a:rPr lang="zh-TW" altLang="en-US" b="1" dirty="0"/>
              <a:t>碩士</a:t>
            </a:r>
            <a:r>
              <a:rPr lang="en-US" altLang="zh-TW" dirty="0"/>
              <a:t>: Ohio State University(Construction Management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b="1" dirty="0" smtClean="0"/>
              <a:t>學士</a:t>
            </a:r>
            <a:r>
              <a:rPr lang="en-US" altLang="zh-TW" dirty="0" smtClean="0"/>
              <a:t>:</a:t>
            </a:r>
            <a:r>
              <a:rPr lang="zh-TW" altLang="en-US" dirty="0" smtClean="0"/>
              <a:t> 中興大學土木工程學系</a:t>
            </a:r>
            <a:endParaRPr lang="en-US" altLang="zh-TW" dirty="0"/>
          </a:p>
          <a:p>
            <a:r>
              <a:rPr lang="zh-TW" altLang="en-US" dirty="0" smtClean="0"/>
              <a:t>經歷</a:t>
            </a:r>
            <a:endParaRPr lang="zh-TW" altLang="en-US" dirty="0"/>
          </a:p>
          <a:p>
            <a:pPr lvl="1"/>
            <a:r>
              <a:rPr lang="zh-TW" altLang="en-US" dirty="0"/>
              <a:t>產業界 </a:t>
            </a:r>
            <a:r>
              <a:rPr lang="en-US" altLang="zh-TW" dirty="0"/>
              <a:t>8</a:t>
            </a:r>
            <a:r>
              <a:rPr lang="zh-TW" altLang="en-US" dirty="0" smtClean="0"/>
              <a:t>年</a:t>
            </a:r>
            <a:endParaRPr lang="en-US" altLang="zh-TW" dirty="0" smtClean="0"/>
          </a:p>
          <a:p>
            <a:pPr lvl="2"/>
            <a:r>
              <a:rPr lang="zh-TW" altLang="en-US" b="1" dirty="0"/>
              <a:t>中興</a:t>
            </a:r>
            <a:r>
              <a:rPr lang="zh-TW" altLang="en-US" b="1" dirty="0" smtClean="0"/>
              <a:t>大學</a:t>
            </a:r>
            <a:r>
              <a:rPr lang="zh-TW" altLang="en-US" dirty="0" smtClean="0"/>
              <a:t>專任研究助理 </a:t>
            </a:r>
            <a:r>
              <a:rPr lang="en-US" altLang="zh-TW" dirty="0" smtClean="0"/>
              <a:t>(1992~1993)</a:t>
            </a:r>
          </a:p>
          <a:p>
            <a:pPr lvl="2"/>
            <a:r>
              <a:rPr lang="zh-TW" altLang="en-US" b="1" dirty="0" smtClean="0"/>
              <a:t>中華工程公司</a:t>
            </a:r>
            <a:r>
              <a:rPr lang="zh-TW" altLang="en-US" dirty="0" smtClean="0"/>
              <a:t>助理工程師、正工程師、段長、專業工程師 </a:t>
            </a:r>
            <a:r>
              <a:rPr lang="en-US" altLang="zh-TW" dirty="0" smtClean="0"/>
              <a:t>(1995~1999)</a:t>
            </a:r>
          </a:p>
          <a:p>
            <a:pPr lvl="2"/>
            <a:r>
              <a:rPr lang="zh-TW" altLang="en-US" b="1" dirty="0"/>
              <a:t>中興工程</a:t>
            </a:r>
            <a:r>
              <a:rPr lang="zh-TW" altLang="en-US" b="1" dirty="0" smtClean="0"/>
              <a:t>顧問公司</a:t>
            </a:r>
            <a:r>
              <a:rPr lang="zh-TW" altLang="en-US" dirty="0" smtClean="0"/>
              <a:t>工程師、主辦工程師 </a:t>
            </a:r>
            <a:r>
              <a:rPr lang="en-US" altLang="zh-TW" dirty="0" smtClean="0"/>
              <a:t>(1999~2000)</a:t>
            </a:r>
          </a:p>
          <a:p>
            <a:pPr lvl="2"/>
            <a:r>
              <a:rPr lang="zh-TW" altLang="en-US" b="1" dirty="0"/>
              <a:t>台灣營建</a:t>
            </a:r>
            <a:r>
              <a:rPr lang="zh-TW" altLang="en-US" b="1" dirty="0" smtClean="0"/>
              <a:t>研究院 </a:t>
            </a:r>
            <a:r>
              <a:rPr lang="zh-TW" altLang="en-US" dirty="0" smtClean="0"/>
              <a:t>副研究員、營管組組長 </a:t>
            </a:r>
            <a:r>
              <a:rPr lang="en-US" altLang="zh-TW" dirty="0" smtClean="0"/>
              <a:t>(2004~2006)</a:t>
            </a:r>
            <a:endParaRPr lang="zh-TW" altLang="en-US" dirty="0"/>
          </a:p>
          <a:p>
            <a:pPr lvl="1"/>
            <a:r>
              <a:rPr lang="zh-TW" altLang="en-US" dirty="0"/>
              <a:t>研究單位及學術界 </a:t>
            </a:r>
            <a:r>
              <a:rPr lang="en-US" altLang="zh-TW" dirty="0"/>
              <a:t>9</a:t>
            </a:r>
            <a:r>
              <a:rPr lang="zh-TW" altLang="en-US" dirty="0"/>
              <a:t>年</a:t>
            </a:r>
          </a:p>
          <a:p>
            <a:pPr lvl="2"/>
            <a:r>
              <a:rPr lang="zh-TW" altLang="en-US" dirty="0"/>
              <a:t>現職</a:t>
            </a:r>
            <a:r>
              <a:rPr lang="en-US" altLang="zh-TW" dirty="0"/>
              <a:t>: </a:t>
            </a:r>
            <a:r>
              <a:rPr lang="zh-TW" altLang="en-US" b="1" dirty="0"/>
              <a:t>開南大學財務金融系</a:t>
            </a:r>
            <a:r>
              <a:rPr lang="zh-TW" altLang="en-US" dirty="0"/>
              <a:t>專任</a:t>
            </a:r>
            <a:r>
              <a:rPr lang="zh-TW" altLang="en-US" dirty="0" smtClean="0"/>
              <a:t>副教授 </a:t>
            </a:r>
            <a:r>
              <a:rPr lang="en-US" altLang="zh-TW" dirty="0" smtClean="0"/>
              <a:t>(2014~)</a:t>
            </a:r>
          </a:p>
          <a:p>
            <a:pPr lvl="2"/>
            <a:r>
              <a:rPr lang="zh-TW" altLang="en-US" b="1" dirty="0" smtClean="0"/>
              <a:t>德州運輸研究中心</a:t>
            </a:r>
            <a:r>
              <a:rPr lang="zh-TW" altLang="en-US" dirty="0" smtClean="0"/>
              <a:t>研究助理 </a:t>
            </a:r>
            <a:r>
              <a:rPr lang="en-US" altLang="zh-TW" dirty="0" smtClean="0"/>
              <a:t>(2001~2004)</a:t>
            </a:r>
          </a:p>
          <a:p>
            <a:pPr lvl="2"/>
            <a:r>
              <a:rPr lang="zh-TW" altLang="en-US" b="1" dirty="0" smtClean="0"/>
              <a:t>開南大學風險管理學系、物業管理學系、創新及專案管理研究所</a:t>
            </a:r>
            <a:r>
              <a:rPr lang="zh-TW" altLang="en-US" dirty="0" smtClean="0"/>
              <a:t>助理教授 </a:t>
            </a:r>
            <a:r>
              <a:rPr lang="en-US" altLang="zh-TW" dirty="0" smtClean="0"/>
              <a:t>(2006~2011)</a:t>
            </a:r>
          </a:p>
          <a:p>
            <a:pPr lvl="2"/>
            <a:r>
              <a:rPr lang="zh-TW" altLang="en-US" b="1" dirty="0"/>
              <a:t>開南</a:t>
            </a:r>
            <a:r>
              <a:rPr lang="zh-TW" altLang="en-US" b="1" dirty="0" smtClean="0"/>
              <a:t>大學</a:t>
            </a:r>
            <a:r>
              <a:rPr lang="zh-TW" altLang="en-US" b="1" dirty="0"/>
              <a:t>創新及專案管理</a:t>
            </a:r>
            <a:r>
              <a:rPr lang="zh-TW" altLang="en-US" b="1" dirty="0" smtClean="0"/>
              <a:t>研究所、財金系</a:t>
            </a:r>
            <a:r>
              <a:rPr lang="zh-TW" altLang="en-US" dirty="0" smtClean="0"/>
              <a:t>副教授 </a:t>
            </a:r>
            <a:r>
              <a:rPr lang="en-US" altLang="zh-TW" dirty="0" smtClean="0"/>
              <a:t>(2012~)</a:t>
            </a:r>
            <a:endParaRPr lang="en-US" altLang="zh-TW" dirty="0"/>
          </a:p>
          <a:p>
            <a:pPr lvl="2"/>
            <a:endParaRPr lang="zh-TW" altLang="en-US" dirty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45835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教師聯絡</a:t>
            </a:r>
            <a:r>
              <a:rPr lang="zh-TW" altLang="en-US" dirty="0"/>
              <a:t>資訊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教研</a:t>
            </a:r>
            <a:r>
              <a:rPr lang="zh-TW" altLang="en-US" dirty="0"/>
              <a:t>室</a:t>
            </a:r>
            <a:r>
              <a:rPr lang="en-US" altLang="zh-TW" dirty="0"/>
              <a:t>: A629</a:t>
            </a:r>
          </a:p>
          <a:p>
            <a:r>
              <a:rPr lang="zh-TW" altLang="en-US" dirty="0"/>
              <a:t>校內分機</a:t>
            </a:r>
            <a:r>
              <a:rPr lang="en-US" altLang="zh-TW" dirty="0"/>
              <a:t>: 03-341-2500 ext:6196</a:t>
            </a:r>
          </a:p>
          <a:p>
            <a:r>
              <a:rPr lang="en-US" altLang="zh-TW" dirty="0"/>
              <a:t>E mail: </a:t>
            </a:r>
            <a:r>
              <a:rPr lang="en-US" altLang="zh-TW" dirty="0" smtClean="0"/>
              <a:t>yckuo@mail.knu.edu.tw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40153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教科書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使用教材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William B. </a:t>
            </a:r>
            <a:r>
              <a:rPr lang="en-US" altLang="zh-TW" dirty="0" err="1" smtClean="0"/>
              <a:t>Brueggeman</a:t>
            </a:r>
            <a:r>
              <a:rPr lang="en-US" altLang="zh-TW" dirty="0" smtClean="0"/>
              <a:t> and Jeffrey D. Fisher (2011) </a:t>
            </a:r>
            <a:r>
              <a:rPr lang="en-US" altLang="zh-TW" i="1" dirty="0" smtClean="0"/>
              <a:t>REAL ESTATE FINANCE AND INVESTMENTS, </a:t>
            </a:r>
            <a:r>
              <a:rPr lang="en-US" altLang="zh-TW" dirty="0" err="1" smtClean="0"/>
              <a:t>McGRAW</a:t>
            </a:r>
            <a:r>
              <a:rPr lang="en-US" altLang="zh-TW" dirty="0" smtClean="0"/>
              <a:t> HILL/Irwin, Fourteenth Edition, ISBN: 978-007-128918-4 </a:t>
            </a:r>
            <a:r>
              <a:rPr lang="en-US" altLang="zh-TW" i="1" dirty="0" smtClean="0"/>
              <a:t> </a:t>
            </a:r>
          </a:p>
          <a:p>
            <a:r>
              <a:rPr lang="zh-TW" altLang="en-US" dirty="0"/>
              <a:t>參考</a:t>
            </a:r>
            <a:r>
              <a:rPr lang="zh-TW" altLang="en-US" dirty="0" smtClean="0"/>
              <a:t>教材</a:t>
            </a:r>
            <a:endParaRPr lang="en-US" altLang="zh-TW" dirty="0" smtClean="0"/>
          </a:p>
          <a:p>
            <a:pPr lvl="1"/>
            <a:r>
              <a:rPr lang="en-US" altLang="zh-TW" dirty="0"/>
              <a:t>STEVE BERGES  (2004) </a:t>
            </a:r>
            <a:r>
              <a:rPr lang="en-US" altLang="zh-TW" i="1" dirty="0"/>
              <a:t>The Complete Guide </a:t>
            </a:r>
            <a:r>
              <a:rPr lang="en-US" altLang="zh-TW" i="1" dirty="0" smtClean="0"/>
              <a:t>to </a:t>
            </a:r>
            <a:r>
              <a:rPr lang="en-US" altLang="zh-TW" i="1" dirty="0"/>
              <a:t>REAL ESTATE FINANCE for INVESTMENT PROPERTIES</a:t>
            </a:r>
            <a:r>
              <a:rPr lang="en-US" altLang="zh-TW" dirty="0"/>
              <a:t>, John Wiley &amp; Sons, Inc., ISBN: 0-471-64712-8</a:t>
            </a:r>
          </a:p>
          <a:p>
            <a:pPr lvl="1"/>
            <a:r>
              <a:rPr lang="zh-TW" altLang="en-US" dirty="0" smtClean="0"/>
              <a:t>張</a:t>
            </a:r>
            <a:r>
              <a:rPr lang="zh-TW" altLang="en-US" dirty="0"/>
              <a:t>金鶚、花敬群、彭建文、</a:t>
            </a:r>
            <a:r>
              <a:rPr lang="zh-TW" altLang="en-US" dirty="0" smtClean="0"/>
              <a:t>楊宗憲 </a:t>
            </a:r>
            <a:r>
              <a:rPr lang="en-US" altLang="zh-TW" dirty="0" smtClean="0"/>
              <a:t>(2013)</a:t>
            </a:r>
            <a:r>
              <a:rPr lang="zh-TW" altLang="en-US" dirty="0" smtClean="0"/>
              <a:t> </a:t>
            </a:r>
            <a:r>
              <a:rPr lang="zh-TW" altLang="en-US" i="1" dirty="0"/>
              <a:t>房地產市場分析理論與</a:t>
            </a:r>
            <a:r>
              <a:rPr lang="zh-TW" altLang="en-US" i="1" dirty="0" smtClean="0"/>
              <a:t>實務，</a:t>
            </a:r>
            <a:r>
              <a:rPr lang="zh-TW" altLang="en-US" dirty="0" smtClean="0"/>
              <a:t>華泰文化，</a:t>
            </a:r>
            <a:r>
              <a:rPr lang="en-US" altLang="zh-TW" dirty="0" smtClean="0"/>
              <a:t> ISBN:978-957-43-0891-0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4717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課程內容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不動產投資</a:t>
            </a:r>
            <a:r>
              <a:rPr lang="en-US" altLang="zh-TW" dirty="0" smtClean="0"/>
              <a:t>:</a:t>
            </a:r>
            <a:r>
              <a:rPr lang="zh-TW" altLang="en-US" dirty="0" smtClean="0"/>
              <a:t> 基本法令概念</a:t>
            </a:r>
            <a:endParaRPr lang="en-US" altLang="zh-TW" dirty="0" smtClean="0"/>
          </a:p>
          <a:p>
            <a:r>
              <a:rPr lang="zh-TW" altLang="en-US" dirty="0" smtClean="0"/>
              <a:t>不動產融資</a:t>
            </a:r>
            <a:r>
              <a:rPr lang="en-US" altLang="zh-TW" dirty="0" smtClean="0"/>
              <a:t>:</a:t>
            </a:r>
            <a:r>
              <a:rPr lang="zh-TW" altLang="en-US" dirty="0" smtClean="0"/>
              <a:t> 抵押契約及貸款</a:t>
            </a:r>
            <a:endParaRPr lang="en-US" altLang="zh-TW" dirty="0" smtClean="0"/>
          </a:p>
          <a:p>
            <a:r>
              <a:rPr lang="zh-TW" altLang="en-US" dirty="0" smtClean="0"/>
              <a:t>貸款基礎理論</a:t>
            </a:r>
            <a:endParaRPr lang="zh-TW" altLang="en-US" dirty="0"/>
          </a:p>
          <a:p>
            <a:r>
              <a:rPr lang="zh-TW" altLang="en-US" dirty="0" smtClean="0"/>
              <a:t>固定利率貸款</a:t>
            </a:r>
            <a:endParaRPr lang="zh-TW" altLang="en-US" dirty="0"/>
          </a:p>
          <a:p>
            <a:r>
              <a:rPr lang="zh-TW" altLang="en-US" dirty="0" smtClean="0"/>
              <a:t>浮動利率貸款</a:t>
            </a:r>
            <a:endParaRPr lang="zh-TW" altLang="en-US" dirty="0"/>
          </a:p>
          <a:p>
            <a:r>
              <a:rPr lang="zh-TW" altLang="en-US" dirty="0" smtClean="0"/>
              <a:t>貸款分析及應用</a:t>
            </a:r>
            <a:endParaRPr lang="zh-TW" altLang="en-US" dirty="0"/>
          </a:p>
          <a:p>
            <a:r>
              <a:rPr lang="zh-TW" altLang="en-US" dirty="0" smtClean="0"/>
              <a:t>不動產投資收入</a:t>
            </a:r>
            <a:r>
              <a:rPr lang="en-US" altLang="zh-TW" dirty="0" smtClean="0"/>
              <a:t>:</a:t>
            </a:r>
            <a:r>
              <a:rPr lang="zh-TW" altLang="en-US" dirty="0" smtClean="0"/>
              <a:t> 長租、短租及市場</a:t>
            </a:r>
            <a:endParaRPr lang="zh-TW" altLang="en-US" dirty="0"/>
          </a:p>
          <a:p>
            <a:r>
              <a:rPr lang="zh-TW" altLang="en-US" dirty="0" smtClean="0"/>
              <a:t>投資型不動產的價值</a:t>
            </a:r>
            <a:r>
              <a:rPr lang="en-US" altLang="zh-TW" dirty="0" smtClean="0"/>
              <a:t>:</a:t>
            </a:r>
            <a:r>
              <a:rPr lang="zh-TW" altLang="en-US" dirty="0" smtClean="0"/>
              <a:t> 估價及市場價值</a:t>
            </a:r>
            <a:endParaRPr lang="zh-TW" altLang="en-US" dirty="0"/>
          </a:p>
          <a:p>
            <a:r>
              <a:rPr lang="zh-TW" altLang="en-US" dirty="0"/>
              <a:t>投資型不動產</a:t>
            </a:r>
            <a:r>
              <a:rPr lang="zh-TW" altLang="en-US" dirty="0" smtClean="0"/>
              <a:t>的投資分析及稅務分析</a:t>
            </a:r>
            <a:endParaRPr lang="zh-TW" altLang="en-US" dirty="0"/>
          </a:p>
          <a:p>
            <a:r>
              <a:rPr lang="zh-TW" altLang="en-US" dirty="0" smtClean="0"/>
              <a:t>財務槓桿</a:t>
            </a:r>
            <a:endParaRPr lang="en-US" altLang="zh-TW" dirty="0" smtClean="0"/>
          </a:p>
          <a:p>
            <a:r>
              <a:rPr lang="zh-TW" altLang="en-US" dirty="0"/>
              <a:t>風險</a:t>
            </a:r>
            <a:r>
              <a:rPr lang="zh-TW" altLang="en-US" dirty="0" smtClean="0"/>
              <a:t>分析</a:t>
            </a:r>
            <a:endParaRPr lang="en-US" altLang="zh-TW" dirty="0" smtClean="0"/>
          </a:p>
          <a:p>
            <a:r>
              <a:rPr lang="zh-TW" altLang="en-US" dirty="0"/>
              <a:t>不動產開發案的融資</a:t>
            </a:r>
          </a:p>
        </p:txBody>
      </p:sp>
    </p:spTree>
    <p:extLst>
      <p:ext uri="{BB962C8B-B14F-4D97-AF65-F5344CB8AC3E}">
        <p14:creationId xmlns:p14="http://schemas.microsoft.com/office/powerpoint/2010/main" val="4275429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原創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原創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原創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62</TotalTime>
  <Words>329</Words>
  <Application>Microsoft Office PowerPoint</Application>
  <PresentationFormat>如螢幕大小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原創</vt:lpstr>
      <vt:lpstr>不動產投資分析-教學大綱 </vt:lpstr>
      <vt:lpstr>基本資料</vt:lpstr>
      <vt:lpstr>教師聯絡資訊</vt:lpstr>
      <vt:lpstr>教科書</vt:lpstr>
      <vt:lpstr>課程內容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不動產投資分析-教學大綱</dc:title>
  <dc:creator>yckuo</dc:creator>
  <cp:lastModifiedBy>yckuo</cp:lastModifiedBy>
  <cp:revision>6</cp:revision>
  <dcterms:created xsi:type="dcterms:W3CDTF">2015-02-24T01:31:30Z</dcterms:created>
  <dcterms:modified xsi:type="dcterms:W3CDTF">2015-02-24T02:34:28Z</dcterms:modified>
</cp:coreProperties>
</file>