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7"/>
  </p:notesMasterIdLst>
  <p:sldIdLst>
    <p:sldId id="256" r:id="rId3"/>
    <p:sldId id="257" r:id="rId4"/>
    <p:sldId id="277" r:id="rId5"/>
    <p:sldId id="276" r:id="rId6"/>
    <p:sldId id="278" r:id="rId7"/>
    <p:sldId id="258" r:id="rId8"/>
    <p:sldId id="262" r:id="rId9"/>
    <p:sldId id="264" r:id="rId10"/>
    <p:sldId id="265" r:id="rId11"/>
    <p:sldId id="266" r:id="rId12"/>
    <p:sldId id="270" r:id="rId13"/>
    <p:sldId id="279" r:id="rId14"/>
    <p:sldId id="293" r:id="rId15"/>
    <p:sldId id="294" r:id="rId16"/>
    <p:sldId id="284" r:id="rId17"/>
    <p:sldId id="285" r:id="rId18"/>
    <p:sldId id="287" r:id="rId19"/>
    <p:sldId id="316" r:id="rId20"/>
    <p:sldId id="321" r:id="rId21"/>
    <p:sldId id="322" r:id="rId22"/>
    <p:sldId id="323" r:id="rId23"/>
    <p:sldId id="324" r:id="rId24"/>
    <p:sldId id="327" r:id="rId25"/>
    <p:sldId id="328" r:id="rId26"/>
    <p:sldId id="329" r:id="rId27"/>
    <p:sldId id="330" r:id="rId28"/>
    <p:sldId id="331" r:id="rId29"/>
    <p:sldId id="332" r:id="rId30"/>
    <p:sldId id="333" r:id="rId31"/>
    <p:sldId id="334" r:id="rId32"/>
    <p:sldId id="337" r:id="rId33"/>
    <p:sldId id="335" r:id="rId34"/>
    <p:sldId id="336" r:id="rId35"/>
    <p:sldId id="338" r:id="rId36"/>
    <p:sldId id="339" r:id="rId37"/>
    <p:sldId id="340" r:id="rId38"/>
    <p:sldId id="341" r:id="rId39"/>
    <p:sldId id="342" r:id="rId40"/>
    <p:sldId id="343" r:id="rId41"/>
    <p:sldId id="344" r:id="rId42"/>
    <p:sldId id="345" r:id="rId43"/>
    <p:sldId id="346" r:id="rId44"/>
    <p:sldId id="347" r:id="rId45"/>
    <p:sldId id="349" r:id="rId4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7" autoAdjust="0"/>
    <p:restoredTop sz="86335" autoAdjust="0"/>
  </p:normalViewPr>
  <p:slideViewPr>
    <p:cSldViewPr showGuides="1">
      <p:cViewPr>
        <p:scale>
          <a:sx n="55" d="100"/>
          <a:sy n="55" d="100"/>
        </p:scale>
        <p:origin x="-1710" y="-492"/>
      </p:cViewPr>
      <p:guideLst>
        <p:guide orient="horz" pos="436"/>
        <p:guide pos="2880"/>
      </p:guideLst>
    </p:cSldViewPr>
  </p:slideViewPr>
  <p:outlineViewPr>
    <p:cViewPr>
      <p:scale>
        <a:sx n="33" d="100"/>
        <a:sy n="33" d="100"/>
      </p:scale>
      <p:origin x="0" y="12101"/>
    </p:cViewPr>
  </p:outlineViewPr>
  <p:notesTextViewPr>
    <p:cViewPr>
      <p:scale>
        <a:sx n="1" d="1"/>
        <a:sy n="1" d="1"/>
      </p:scale>
      <p:origin x="0" y="0"/>
    </p:cViewPr>
  </p:notesTextViewPr>
  <p:sorterViewPr>
    <p:cViewPr>
      <p:scale>
        <a:sx n="58" d="100"/>
        <a:sy n="58" d="100"/>
      </p:scale>
      <p:origin x="0" y="13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868883-6F85-4AE6-9AFF-B885029C2DBE}" type="datetimeFigureOut">
              <a:rPr lang="zh-TW" altLang="en-US" smtClean="0"/>
              <a:t>2015/5/25</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D89933-55B0-4ABC-8865-609BF5FC8244}" type="slidenum">
              <a:rPr lang="zh-TW" altLang="en-US" smtClean="0"/>
              <a:t>‹#›</a:t>
            </a:fld>
            <a:endParaRPr lang="zh-TW" altLang="en-US"/>
          </a:p>
        </p:txBody>
      </p:sp>
    </p:spTree>
    <p:extLst>
      <p:ext uri="{BB962C8B-B14F-4D97-AF65-F5344CB8AC3E}">
        <p14:creationId xmlns:p14="http://schemas.microsoft.com/office/powerpoint/2010/main" val="3318612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圖像版面配置區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0810D752-3DF7-4003-8A71-7B53180185BC}" type="slidenum">
              <a:rPr lang="ja-JP" altLang="en-US" smtClean="0"/>
              <a:pPr>
                <a:defRPr/>
              </a:pPr>
              <a:t>13</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048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9B8244D-24C0-400F-B589-C29EDAD7BF35}" type="slidenum">
              <a:rPr lang="ja-JP" altLang="en-US">
                <a:solidFill>
                  <a:prstClr val="black"/>
                </a:solidFill>
              </a:rPr>
              <a:pPr>
                <a:defRPr/>
              </a:pPr>
              <a:t>19</a:t>
            </a:fld>
            <a:endParaRPr lang="ja-JP"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048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EF7887C-FB02-4E08-999B-D100A64DB0B8}" type="slidenum">
              <a:rPr lang="ja-JP" altLang="en-US">
                <a:solidFill>
                  <a:prstClr val="black"/>
                </a:solidFill>
              </a:rPr>
              <a:pPr>
                <a:defRPr/>
              </a:pPr>
              <a:t>23</a:t>
            </a:fld>
            <a:endParaRPr lang="ja-JP"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圖像版面配置區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B61D28A0-0674-451B-999C-8B8189DB78DC}" type="slidenum">
              <a:rPr lang="ja-JP" altLang="en-US">
                <a:solidFill>
                  <a:prstClr val="black"/>
                </a:solidFill>
              </a:rPr>
              <a:pPr>
                <a:defRPr/>
              </a:pPr>
              <a:t>26</a:t>
            </a:fld>
            <a:endParaRPr lang="ja-JP"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圖像版面配置區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39A19D4F-9863-41E0-A57A-F44B7D870099}" type="slidenum">
              <a:rPr lang="ja-JP" altLang="en-US">
                <a:solidFill>
                  <a:prstClr val="black"/>
                </a:solidFill>
              </a:rPr>
              <a:pPr>
                <a:defRPr/>
              </a:pPr>
              <a:t>32</a:t>
            </a:fld>
            <a:endParaRPr lang="ja-JP"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投影片圖像版面配置區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3F5C76C4-7CE9-42C0-8A5A-6B3FE9F456B0}" type="slidenum">
              <a:rPr lang="ja-JP" altLang="en-US">
                <a:solidFill>
                  <a:prstClr val="black"/>
                </a:solidFill>
              </a:rPr>
              <a:pPr>
                <a:defRPr/>
              </a:pPr>
              <a:t>36</a:t>
            </a:fld>
            <a:endParaRPr lang="ja-JP"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lgn="ctr">
              <a:defRPr>
                <a:latin typeface="SimHei" panose="02010609060101010101" pitchFamily="49" charset="-122"/>
                <a:ea typeface="SimHei" panose="02010609060101010101" pitchFamily="49" charset="-122"/>
              </a:defRPr>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b="0">
                <a:solidFill>
                  <a:schemeClr val="tx1">
                    <a:tint val="75000"/>
                  </a:schemeClr>
                </a:solidFill>
                <a:latin typeface="SimHei" panose="02010609060101010101" pitchFamily="49" charset="-122"/>
                <a:ea typeface="SimHei" panose="02010609060101010101" pitchFamily="49"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FF312D4D-E6E4-4B35-BD50-11300DA4B89F}" type="datetime1">
              <a:rPr lang="zh-TW" altLang="en-US" smtClean="0"/>
              <a:t>2015/5/25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0E02FEA-681D-471C-A651-6DE24E6B8F4F}" type="slidenum">
              <a:rPr lang="zh-TW" altLang="en-US" smtClean="0"/>
              <a:t>‹#›</a:t>
            </a:fld>
            <a:endParaRPr lang="zh-TW" altLang="en-US"/>
          </a:p>
        </p:txBody>
      </p:sp>
    </p:spTree>
    <p:extLst>
      <p:ext uri="{BB962C8B-B14F-4D97-AF65-F5344CB8AC3E}">
        <p14:creationId xmlns:p14="http://schemas.microsoft.com/office/powerpoint/2010/main" val="3986232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7337750-848C-458D-A780-152A26685797}" type="datetime1">
              <a:rPr lang="zh-TW" altLang="en-US" smtClean="0"/>
              <a:t>2015/5/25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0E02FEA-681D-471C-A651-6DE24E6B8F4F}" type="slidenum">
              <a:rPr lang="zh-TW" altLang="en-US" smtClean="0"/>
              <a:t>‹#›</a:t>
            </a:fld>
            <a:endParaRPr lang="zh-TW" altLang="en-US"/>
          </a:p>
        </p:txBody>
      </p:sp>
    </p:spTree>
    <p:extLst>
      <p:ext uri="{BB962C8B-B14F-4D97-AF65-F5344CB8AC3E}">
        <p14:creationId xmlns:p14="http://schemas.microsoft.com/office/powerpoint/2010/main" val="533476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8188E2E-C161-4556-BC22-9A45B373978F}" type="datetime1">
              <a:rPr lang="zh-TW" altLang="en-US" smtClean="0"/>
              <a:t>2015/5/25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0E02FEA-681D-471C-A651-6DE24E6B8F4F}" type="slidenum">
              <a:rPr lang="zh-TW" altLang="en-US" smtClean="0"/>
              <a:t>‹#›</a:t>
            </a:fld>
            <a:endParaRPr lang="zh-TW" altLang="en-US"/>
          </a:p>
        </p:txBody>
      </p:sp>
    </p:spTree>
    <p:extLst>
      <p:ext uri="{BB962C8B-B14F-4D97-AF65-F5344CB8AC3E}">
        <p14:creationId xmlns:p14="http://schemas.microsoft.com/office/powerpoint/2010/main" val="1026226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4" name="図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7" y="-9525"/>
            <a:ext cx="913960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2"/>
          <p:cNvSpPr txBox="1">
            <a:spLocks noChangeArrowheads="1"/>
          </p:cNvSpPr>
          <p:nvPr userDrawn="1"/>
        </p:nvSpPr>
        <p:spPr bwMode="auto">
          <a:xfrm>
            <a:off x="155331" y="53975"/>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0"/>
              </a:spcBef>
              <a:spcAft>
                <a:spcPct val="0"/>
              </a:spcAft>
              <a:defRPr/>
            </a:pPr>
            <a:r>
              <a:rPr lang="zh-TW" altLang="en-US" smtClean="0">
                <a:solidFill>
                  <a:prstClr val="white"/>
                </a:solidFill>
                <a:latin typeface="微軟正黑體" pitchFamily="34" charset="-120"/>
                <a:ea typeface="微軟正黑體" pitchFamily="34" charset="-120"/>
              </a:rPr>
              <a:t>大魯閣草衙道</a:t>
            </a:r>
            <a:endParaRPr lang="en-US" altLang="ja-JP" b="1" smtClean="0">
              <a:solidFill>
                <a:prstClr val="white"/>
              </a:solidFill>
              <a:latin typeface="微軟正黑體" pitchFamily="34" charset="-120"/>
              <a:ea typeface="微軟正黑體" pitchFamily="34" charset="-120"/>
            </a:endParaRPr>
          </a:p>
        </p:txBody>
      </p:sp>
      <p:sp>
        <p:nvSpPr>
          <p:cNvPr id="2" name="タイトル 1"/>
          <p:cNvSpPr>
            <a:spLocks noGrp="1"/>
          </p:cNvSpPr>
          <p:nvPr>
            <p:ph type="ctrTitle"/>
          </p:nvPr>
        </p:nvSpPr>
        <p:spPr>
          <a:xfrm>
            <a:off x="685800" y="2130429"/>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6" name="日付プレースホルダー 3"/>
          <p:cNvSpPr>
            <a:spLocks noGrp="1"/>
          </p:cNvSpPr>
          <p:nvPr>
            <p:ph type="dt" sz="half" idx="10"/>
          </p:nvPr>
        </p:nvSpPr>
        <p:spPr/>
        <p:txBody>
          <a:bodyPr/>
          <a:lstStyle>
            <a:lvl1pPr>
              <a:defRPr/>
            </a:lvl1pPr>
          </a:lstStyle>
          <a:p>
            <a:pPr>
              <a:defRPr/>
            </a:pPr>
            <a:fld id="{F13F6B25-D3F1-4D8A-A7AC-0D90246CB69D}" type="datetime1">
              <a:rPr lang="zh-TW" altLang="en-US" smtClean="0">
                <a:solidFill>
                  <a:prstClr val="black">
                    <a:tint val="75000"/>
                  </a:prstClr>
                </a:solidFill>
              </a:rPr>
              <a:t>2015/5/25</a:t>
            </a:fld>
            <a:endParaRPr lang="ja-JP" altLang="en-US">
              <a:solidFill>
                <a:prstClr val="black">
                  <a:tint val="75000"/>
                </a:prstClr>
              </a:solidFill>
            </a:endParaRPr>
          </a:p>
        </p:txBody>
      </p:sp>
      <p:sp>
        <p:nvSpPr>
          <p:cNvPr id="7"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8" name="スライド番号プレースホルダー 5"/>
          <p:cNvSpPr>
            <a:spLocks noGrp="1"/>
          </p:cNvSpPr>
          <p:nvPr>
            <p:ph type="sldNum" sz="quarter" idx="12"/>
          </p:nvPr>
        </p:nvSpPr>
        <p:spPr>
          <a:xfrm>
            <a:off x="8388424" y="6309320"/>
            <a:ext cx="530469" cy="365125"/>
          </a:xfrm>
        </p:spPr>
        <p:txBody>
          <a:bodyPr/>
          <a:lstStyle>
            <a:lvl1pPr algn="ctr">
              <a:defRPr b="1">
                <a:solidFill>
                  <a:schemeClr val="tx1"/>
                </a:solidFill>
                <a:latin typeface="Cooper Std Black" pitchFamily="18" charset="0"/>
              </a:defRPr>
            </a:lvl1pPr>
          </a:lstStyle>
          <a:p>
            <a:pPr>
              <a:defRPr/>
            </a:pPr>
            <a:fld id="{1A0B330C-1107-4A7C-93D5-AA32261A77F0}" type="slidenum">
              <a:rPr lang="en-US" altLang="ja-JP" smtClean="0"/>
              <a:t>‹#›</a:t>
            </a:fld>
            <a:endParaRPr lang="ja-JP" altLang="en-US" dirty="0"/>
          </a:p>
        </p:txBody>
      </p:sp>
    </p:spTree>
    <p:extLst>
      <p:ext uri="{BB962C8B-B14F-4D97-AF65-F5344CB8AC3E}">
        <p14:creationId xmlns:p14="http://schemas.microsoft.com/office/powerpoint/2010/main" val="1105042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版面配置區 13"/>
          <p:cNvSpPr>
            <a:spLocks noGrp="1"/>
          </p:cNvSpPr>
          <p:nvPr>
            <p:ph type="dt" sz="half" idx="10"/>
          </p:nvPr>
        </p:nvSpPr>
        <p:spPr/>
        <p:txBody>
          <a:bodyPr/>
          <a:lstStyle>
            <a:lvl1pPr>
              <a:defRPr/>
            </a:lvl1pPr>
          </a:lstStyle>
          <a:p>
            <a:pPr>
              <a:defRPr/>
            </a:pPr>
            <a:fld id="{DA6FD317-69D6-45F5-97A1-A38D25E56F08}" type="datetime1">
              <a:rPr lang="zh-TW" altLang="en-US" smtClean="0">
                <a:solidFill>
                  <a:prstClr val="black">
                    <a:tint val="75000"/>
                  </a:prstClr>
                </a:solidFill>
              </a:rPr>
              <a:t>2015/5/25</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22"/>
          <p:cNvSpPr>
            <a:spLocks noGrp="1"/>
          </p:cNvSpPr>
          <p:nvPr>
            <p:ph type="sldNum" sz="quarter" idx="12"/>
          </p:nvPr>
        </p:nvSpPr>
        <p:spPr/>
        <p:txBody>
          <a:bodyPr/>
          <a:lstStyle>
            <a:lvl1pPr>
              <a:defRPr/>
            </a:lvl1pPr>
          </a:lstStyle>
          <a:p>
            <a:pPr>
              <a:defRPr/>
            </a:pPr>
            <a:fld id="{B0D70C2F-C9EF-4F24-AE7F-D21891C6456B}"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1019549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845840"/>
            <a:ext cx="82296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2204864"/>
            <a:ext cx="8229600" cy="3921299"/>
          </a:xfrm>
        </p:spPr>
        <p:txBody>
          <a:bodyPr/>
          <a:lstStyle>
            <a:lvl1pPr>
              <a:defRPr b="0"/>
            </a:lvl1pPr>
            <a:lvl2pPr>
              <a:defRPr b="0"/>
            </a:lvl2pPr>
            <a:lvl3pPr>
              <a:defRPr b="0"/>
            </a:lvl3pPr>
            <a:lvl4pPr>
              <a:defRPr b="0"/>
            </a:lvl4pPr>
            <a:lvl5pPr>
              <a:defRPr b="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DAC4A3A-6CC2-48F8-BBEC-FC475CDDF28C}" type="datetime1">
              <a:rPr lang="zh-TW" altLang="en-US" smtClean="0"/>
              <a:t>2015/5/25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E1F36F8-FA99-4426-B217-41A957B35101}" type="slidenum">
              <a:rPr lang="zh-TW" altLang="en-US" smtClean="0"/>
              <a:t>‹#›</a:t>
            </a:fld>
            <a:endParaRPr lang="zh-TW" altLang="en-US" dirty="0"/>
          </a:p>
        </p:txBody>
      </p:sp>
    </p:spTree>
    <p:extLst>
      <p:ext uri="{BB962C8B-B14F-4D97-AF65-F5344CB8AC3E}">
        <p14:creationId xmlns:p14="http://schemas.microsoft.com/office/powerpoint/2010/main" val="3698804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072E077F-407D-454B-9204-8916BEF5E2AC}" type="datetime1">
              <a:rPr lang="zh-TW" altLang="en-US" smtClean="0"/>
              <a:t>2015/5/25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0E02FEA-681D-471C-A651-6DE24E6B8F4F}" type="slidenum">
              <a:rPr lang="zh-TW" altLang="en-US" smtClean="0"/>
              <a:t>‹#›</a:t>
            </a:fld>
            <a:endParaRPr lang="zh-TW" altLang="en-US"/>
          </a:p>
        </p:txBody>
      </p:sp>
    </p:spTree>
    <p:extLst>
      <p:ext uri="{BB962C8B-B14F-4D97-AF65-F5344CB8AC3E}">
        <p14:creationId xmlns:p14="http://schemas.microsoft.com/office/powerpoint/2010/main" val="451353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484A36E7-6CC7-4AA2-B52F-28816B6A47E9}" type="datetime1">
              <a:rPr lang="zh-TW" altLang="en-US" smtClean="0"/>
              <a:t>2015/5/25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0E02FEA-681D-471C-A651-6DE24E6B8F4F}" type="slidenum">
              <a:rPr lang="zh-TW" altLang="en-US" smtClean="0"/>
              <a:t>‹#›</a:t>
            </a:fld>
            <a:endParaRPr lang="zh-TW" altLang="en-US"/>
          </a:p>
        </p:txBody>
      </p:sp>
    </p:spTree>
    <p:extLst>
      <p:ext uri="{BB962C8B-B14F-4D97-AF65-F5344CB8AC3E}">
        <p14:creationId xmlns:p14="http://schemas.microsoft.com/office/powerpoint/2010/main" val="2505502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8157F8C7-E9D2-4E39-A6F1-D2DBB3F22801}" type="datetime1">
              <a:rPr lang="zh-TW" altLang="en-US" smtClean="0"/>
              <a:t>2015/5/25</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F0E02FEA-681D-471C-A651-6DE24E6B8F4F}" type="slidenum">
              <a:rPr lang="zh-TW" altLang="en-US" smtClean="0"/>
              <a:t>‹#›</a:t>
            </a:fld>
            <a:endParaRPr lang="zh-TW" altLang="en-US"/>
          </a:p>
        </p:txBody>
      </p:sp>
    </p:spTree>
    <p:extLst>
      <p:ext uri="{BB962C8B-B14F-4D97-AF65-F5344CB8AC3E}">
        <p14:creationId xmlns:p14="http://schemas.microsoft.com/office/powerpoint/2010/main" val="1909892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259BEE20-457B-453C-ABA3-66D3B9A6E5D7}" type="datetime1">
              <a:rPr lang="zh-TW" altLang="en-US" smtClean="0"/>
              <a:t>2015/5/25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F0E02FEA-681D-471C-A651-6DE24E6B8F4F}" type="slidenum">
              <a:rPr lang="zh-TW" altLang="en-US" smtClean="0"/>
              <a:t>‹#›</a:t>
            </a:fld>
            <a:endParaRPr lang="zh-TW" altLang="en-US"/>
          </a:p>
        </p:txBody>
      </p:sp>
    </p:spTree>
    <p:extLst>
      <p:ext uri="{BB962C8B-B14F-4D97-AF65-F5344CB8AC3E}">
        <p14:creationId xmlns:p14="http://schemas.microsoft.com/office/powerpoint/2010/main" val="3429565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F29B827-7AFF-42FF-BEBF-BA597440718E}" type="datetime1">
              <a:rPr lang="zh-TW" altLang="en-US" smtClean="0"/>
              <a:t>2015/5/25</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F0E02FEA-681D-471C-A651-6DE24E6B8F4F}" type="slidenum">
              <a:rPr lang="zh-TW" altLang="en-US" smtClean="0"/>
              <a:t>‹#›</a:t>
            </a:fld>
            <a:endParaRPr lang="zh-TW" altLang="en-US"/>
          </a:p>
        </p:txBody>
      </p:sp>
    </p:spTree>
    <p:extLst>
      <p:ext uri="{BB962C8B-B14F-4D97-AF65-F5344CB8AC3E}">
        <p14:creationId xmlns:p14="http://schemas.microsoft.com/office/powerpoint/2010/main" val="1737046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BE3451BD-B478-4071-9B08-5E49C9AEFFD0}" type="datetime1">
              <a:rPr lang="zh-TW" altLang="en-US" smtClean="0"/>
              <a:t>2015/5/25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0E02FEA-681D-471C-A651-6DE24E6B8F4F}" type="slidenum">
              <a:rPr lang="zh-TW" altLang="en-US" smtClean="0"/>
              <a:t>‹#›</a:t>
            </a:fld>
            <a:endParaRPr lang="zh-TW" altLang="en-US"/>
          </a:p>
        </p:txBody>
      </p:sp>
    </p:spTree>
    <p:extLst>
      <p:ext uri="{BB962C8B-B14F-4D97-AF65-F5344CB8AC3E}">
        <p14:creationId xmlns:p14="http://schemas.microsoft.com/office/powerpoint/2010/main" val="2491312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E0AAABCA-BB65-4A22-8E04-238619A5F613}" type="datetime1">
              <a:rPr lang="zh-TW" altLang="en-US" smtClean="0"/>
              <a:t>2015/5/25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0E02FEA-681D-471C-A651-6DE24E6B8F4F}" type="slidenum">
              <a:rPr lang="zh-TW" altLang="en-US" smtClean="0"/>
              <a:t>‹#›</a:t>
            </a:fld>
            <a:endParaRPr lang="zh-TW" altLang="en-US"/>
          </a:p>
        </p:txBody>
      </p:sp>
    </p:spTree>
    <p:extLst>
      <p:ext uri="{BB962C8B-B14F-4D97-AF65-F5344CB8AC3E}">
        <p14:creationId xmlns:p14="http://schemas.microsoft.com/office/powerpoint/2010/main" val="4155314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B105F1-D06D-409D-B3EE-E3DF4CEB9B1F}" type="datetime1">
              <a:rPr lang="zh-TW" altLang="en-US" smtClean="0"/>
              <a:t>2015/5/25</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E02FEA-681D-471C-A651-6DE24E6B8F4F}" type="slidenum">
              <a:rPr lang="zh-TW" altLang="en-US" smtClean="0"/>
              <a:t>‹#›</a:t>
            </a:fld>
            <a:endParaRPr lang="zh-TW" altLang="en-US"/>
          </a:p>
        </p:txBody>
      </p:sp>
    </p:spTree>
    <p:extLst>
      <p:ext uri="{BB962C8B-B14F-4D97-AF65-F5344CB8AC3E}">
        <p14:creationId xmlns:p14="http://schemas.microsoft.com/office/powerpoint/2010/main" val="2446085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spcBef>
          <a:spcPct val="0"/>
        </a:spcBef>
        <a:buNone/>
        <a:defRPr sz="3600" kern="1200">
          <a:solidFill>
            <a:schemeClr val="tx1"/>
          </a:solidFill>
          <a:latin typeface="NSimSun" panose="02010609030101010101" pitchFamily="49" charset="-122"/>
          <a:ea typeface="NSimSun" panose="02010609030101010101" pitchFamily="49" charset="-122"/>
          <a:cs typeface="+mj-cs"/>
        </a:defRPr>
      </a:lvl1pPr>
    </p:titleStyle>
    <p:bodyStyle>
      <a:lvl1pPr marL="342900" indent="-342900" algn="l" defTabSz="914400" rtl="0" eaLnBrk="1" latinLnBrk="0" hangingPunct="1">
        <a:spcBef>
          <a:spcPct val="20000"/>
        </a:spcBef>
        <a:buSzPct val="80000"/>
        <a:buFont typeface="Wingdings" panose="05000000000000000000" pitchFamily="2" charset="2"/>
        <a:buChar char="l"/>
        <a:defRPr sz="2800" b="1" kern="1200">
          <a:solidFill>
            <a:schemeClr val="tx1"/>
          </a:solidFill>
          <a:latin typeface="NSimSun" panose="02010609030101010101" pitchFamily="49" charset="-122"/>
          <a:ea typeface="NSimSun" panose="02010609030101010101" pitchFamily="49" charset="-122"/>
          <a:cs typeface="+mn-cs"/>
        </a:defRPr>
      </a:lvl1pPr>
      <a:lvl2pPr marL="742950" indent="-285750" algn="l" defTabSz="914400" rtl="0" eaLnBrk="1" latinLnBrk="0" hangingPunct="1">
        <a:spcBef>
          <a:spcPct val="20000"/>
        </a:spcBef>
        <a:buSzPct val="70000"/>
        <a:buFont typeface="Wingdings" panose="05000000000000000000" pitchFamily="2" charset="2"/>
        <a:buChar char="n"/>
        <a:defRPr sz="2400" b="1" kern="1200">
          <a:solidFill>
            <a:schemeClr val="tx1"/>
          </a:solidFill>
          <a:latin typeface="NSimSun" panose="02010609030101010101" pitchFamily="49" charset="-122"/>
          <a:ea typeface="NSimSun" panose="02010609030101010101" pitchFamily="49" charset="-122"/>
          <a:cs typeface="+mn-cs"/>
        </a:defRPr>
      </a:lvl2pPr>
      <a:lvl3pPr marL="1143000" indent="-228600" algn="l" defTabSz="914400" rtl="0" eaLnBrk="1" latinLnBrk="0" hangingPunct="1">
        <a:spcBef>
          <a:spcPct val="20000"/>
        </a:spcBef>
        <a:buFont typeface="Arial" panose="020B0604020202020204" pitchFamily="34" charset="0"/>
        <a:buChar char="•"/>
        <a:defRPr sz="2000" b="1" kern="1200">
          <a:solidFill>
            <a:schemeClr val="tx1"/>
          </a:solidFill>
          <a:latin typeface="NSimSun" panose="02010609030101010101" pitchFamily="49" charset="-122"/>
          <a:ea typeface="NSimSun" panose="02010609030101010101" pitchFamily="49" charset="-122"/>
          <a:cs typeface="+mn-cs"/>
        </a:defRPr>
      </a:lvl3pPr>
      <a:lvl4pPr marL="1600200" indent="-228600" algn="l" defTabSz="914400" rtl="0" eaLnBrk="1" latinLnBrk="0" hangingPunct="1">
        <a:spcBef>
          <a:spcPct val="20000"/>
        </a:spcBef>
        <a:buFont typeface="Arial" panose="020B0604020202020204" pitchFamily="34" charset="0"/>
        <a:buChar char="–"/>
        <a:defRPr sz="1800" b="1" kern="1200">
          <a:solidFill>
            <a:schemeClr val="tx1"/>
          </a:solidFill>
          <a:latin typeface="NSimSun" panose="02010609030101010101" pitchFamily="49" charset="-122"/>
          <a:ea typeface="NSimSun" panose="02010609030101010101" pitchFamily="49" charset="-122"/>
          <a:cs typeface="+mn-cs"/>
        </a:defRPr>
      </a:lvl4pPr>
      <a:lvl5pPr marL="2057400" indent="-228600" algn="l" defTabSz="914400" rtl="0" eaLnBrk="1" latinLnBrk="0" hangingPunct="1">
        <a:spcBef>
          <a:spcPct val="20000"/>
        </a:spcBef>
        <a:buFont typeface="Arial" panose="020B0604020202020204" pitchFamily="34" charset="0"/>
        <a:buChar char="»"/>
        <a:defRPr sz="1400" b="1" kern="1200">
          <a:solidFill>
            <a:schemeClr val="tx1"/>
          </a:solidFill>
          <a:latin typeface="NSimSun" panose="02010609030101010101" pitchFamily="49" charset="-122"/>
          <a:ea typeface="NSimSun" panose="02010609030101010101" pitchFamily="49"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9" name="日付プレースホルダー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ea typeface="+mn-ea"/>
              </a:defRPr>
            </a:lvl1pPr>
          </a:lstStyle>
          <a:p>
            <a:pPr>
              <a:defRPr/>
            </a:pPr>
            <a:fld id="{B6B4676C-20B3-4C21-ABA5-D99D4E7CD95C}" type="datetime1">
              <a:rPr kumimoji="1" lang="zh-TW" altLang="en-US" smtClean="0">
                <a:solidFill>
                  <a:prstClr val="black">
                    <a:tint val="75000"/>
                  </a:prstClr>
                </a:solidFill>
              </a:rPr>
              <a:t>2015/5/25</a:t>
            </a:fld>
            <a:endParaRPr kumimoji="1" lang="ja-JP" altLang="en-US">
              <a:solidFill>
                <a:prstClr val="black">
                  <a:tint val="75000"/>
                </a:prstClr>
              </a:solidFill>
            </a:endParaRPr>
          </a:p>
        </p:txBody>
      </p:sp>
      <p:sp>
        <p:nvSpPr>
          <p:cNvPr id="10" name="フッター プレースホルダー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kumimoji="1" lang="ja-JP" altLang="en-US">
              <a:solidFill>
                <a:prstClr val="black">
                  <a:tint val="75000"/>
                </a:prstClr>
              </a:solidFill>
            </a:endParaRPr>
          </a:p>
        </p:txBody>
      </p:sp>
      <p:sp>
        <p:nvSpPr>
          <p:cNvPr id="11" name="スライド番号プレースホルダー 5"/>
          <p:cNvSpPr>
            <a:spLocks noGrp="1"/>
          </p:cNvSpPr>
          <p:nvPr>
            <p:ph type="sldNum" sz="quarter" idx="4"/>
          </p:nvPr>
        </p:nvSpPr>
        <p:spPr>
          <a:xfrm>
            <a:off x="8560778" y="44450"/>
            <a:ext cx="530469" cy="365125"/>
          </a:xfrm>
          <a:prstGeom prst="rect">
            <a:avLst/>
          </a:prstGeom>
        </p:spPr>
        <p:txBody>
          <a:bodyPr vert="horz" lIns="91440" tIns="45720" rIns="91440" bIns="45720" rtlCol="0" anchor="ctr"/>
          <a:lstStyle>
            <a:lvl1pPr algn="ctr" fontAlgn="auto">
              <a:spcBef>
                <a:spcPts val="0"/>
              </a:spcBef>
              <a:spcAft>
                <a:spcPts val="0"/>
              </a:spcAft>
              <a:defRPr sz="1200" b="1">
                <a:solidFill>
                  <a:schemeClr val="bg1"/>
                </a:solidFill>
                <a:latin typeface="Cooper Std Black" pitchFamily="18" charset="0"/>
                <a:ea typeface="+mn-ea"/>
              </a:defRPr>
            </a:lvl1pPr>
          </a:lstStyle>
          <a:p>
            <a:pPr>
              <a:defRPr/>
            </a:pPr>
            <a:r>
              <a:rPr kumimoji="1" lang="en-US" altLang="ja-JP">
                <a:solidFill>
                  <a:prstClr val="white"/>
                </a:solidFill>
              </a:rPr>
              <a:t>&lt;#&gt;</a:t>
            </a:r>
            <a:endParaRPr kumimoji="1" lang="ja-JP" altLang="en-US">
              <a:solidFill>
                <a:prstClr val="white"/>
              </a:solidFill>
            </a:endParaRPr>
          </a:p>
        </p:txBody>
      </p:sp>
    </p:spTree>
    <p:extLst>
      <p:ext uri="{BB962C8B-B14F-4D97-AF65-F5344CB8AC3E}">
        <p14:creationId xmlns:p14="http://schemas.microsoft.com/office/powerpoint/2010/main" val="3221562201"/>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p:txStyles>
    <p:titleStyle>
      <a:lvl1pPr algn="ctr" rtl="0" eaLnBrk="0" fontAlgn="base" hangingPunct="0">
        <a:spcBef>
          <a:spcPct val="0"/>
        </a:spcBef>
        <a:spcAft>
          <a:spcPct val="0"/>
        </a:spcAft>
        <a:defRPr kumimoji="1" sz="4400" kern="1200">
          <a:solidFill>
            <a:schemeClr val="tx1"/>
          </a:solidFill>
          <a:latin typeface="Arial" pitchFamily="34" charset="0"/>
          <a:ea typeface="+mj-ea"/>
          <a:cs typeface="+mj-cs"/>
        </a:defRPr>
      </a:lvl1pPr>
      <a:lvl2pPr algn="ctr" rtl="0" eaLnBrk="0" fontAlgn="base" hangingPunct="0">
        <a:spcBef>
          <a:spcPct val="0"/>
        </a:spcBef>
        <a:spcAft>
          <a:spcPct val="0"/>
        </a:spcAft>
        <a:defRPr kumimoji="1" sz="4400">
          <a:solidFill>
            <a:schemeClr val="tx1"/>
          </a:solidFill>
          <a:latin typeface="Arial" pitchFamily="34" charset="0"/>
          <a:ea typeface="MS PGothic" pitchFamily="34" charset="-128"/>
        </a:defRPr>
      </a:lvl2pPr>
      <a:lvl3pPr algn="ctr" rtl="0" eaLnBrk="0" fontAlgn="base" hangingPunct="0">
        <a:spcBef>
          <a:spcPct val="0"/>
        </a:spcBef>
        <a:spcAft>
          <a:spcPct val="0"/>
        </a:spcAft>
        <a:defRPr kumimoji="1" sz="4400">
          <a:solidFill>
            <a:schemeClr val="tx1"/>
          </a:solidFill>
          <a:latin typeface="Arial" pitchFamily="34" charset="0"/>
          <a:ea typeface="MS PGothic" pitchFamily="34" charset="-128"/>
        </a:defRPr>
      </a:lvl3pPr>
      <a:lvl4pPr algn="ctr" rtl="0" eaLnBrk="0" fontAlgn="base" hangingPunct="0">
        <a:spcBef>
          <a:spcPct val="0"/>
        </a:spcBef>
        <a:spcAft>
          <a:spcPct val="0"/>
        </a:spcAft>
        <a:defRPr kumimoji="1" sz="4400">
          <a:solidFill>
            <a:schemeClr val="tx1"/>
          </a:solidFill>
          <a:latin typeface="Arial" pitchFamily="34" charset="0"/>
          <a:ea typeface="MS PGothic" pitchFamily="34" charset="-128"/>
        </a:defRPr>
      </a:lvl4pPr>
      <a:lvl5pPr algn="ctr" rtl="0" eaLnBrk="0" fontAlgn="base" hangingPunct="0">
        <a:spcBef>
          <a:spcPct val="0"/>
        </a:spcBef>
        <a:spcAft>
          <a:spcPct val="0"/>
        </a:spcAft>
        <a:defRPr kumimoji="1" sz="4400">
          <a:solidFill>
            <a:schemeClr val="tx1"/>
          </a:solidFill>
          <a:latin typeface="Arial" pitchFamily="34" charset="0"/>
          <a:ea typeface="MS PGothic" pitchFamily="34" charset="-128"/>
        </a:defRPr>
      </a:lvl5pPr>
      <a:lvl6pPr marL="457200" algn="ctr" rtl="0" fontAlgn="base">
        <a:spcBef>
          <a:spcPct val="0"/>
        </a:spcBef>
        <a:spcAft>
          <a:spcPct val="0"/>
        </a:spcAft>
        <a:defRPr kumimoji="1" sz="4400">
          <a:solidFill>
            <a:schemeClr val="tx1"/>
          </a:solidFill>
          <a:latin typeface="Calibri" pitchFamily="34" charset="0"/>
          <a:ea typeface="MS PGothic" pitchFamily="34" charset="-128"/>
        </a:defRPr>
      </a:lvl6pPr>
      <a:lvl7pPr marL="914400" algn="ctr" rtl="0" fontAlgn="base">
        <a:spcBef>
          <a:spcPct val="0"/>
        </a:spcBef>
        <a:spcAft>
          <a:spcPct val="0"/>
        </a:spcAft>
        <a:defRPr kumimoji="1" sz="4400">
          <a:solidFill>
            <a:schemeClr val="tx1"/>
          </a:solidFill>
          <a:latin typeface="Calibri" pitchFamily="34" charset="0"/>
          <a:ea typeface="MS PGothic" pitchFamily="34" charset="-128"/>
        </a:defRPr>
      </a:lvl7pPr>
      <a:lvl8pPr marL="1371600" algn="ctr" rtl="0" fontAlgn="base">
        <a:spcBef>
          <a:spcPct val="0"/>
        </a:spcBef>
        <a:spcAft>
          <a:spcPct val="0"/>
        </a:spcAft>
        <a:defRPr kumimoji="1" sz="4400">
          <a:solidFill>
            <a:schemeClr val="tx1"/>
          </a:solidFill>
          <a:latin typeface="Calibri" pitchFamily="34" charset="0"/>
          <a:ea typeface="MS PGothic" pitchFamily="34" charset="-128"/>
        </a:defRPr>
      </a:lvl8pPr>
      <a:lvl9pPr marL="1828800" algn="ctr" rtl="0" fontAlgn="base">
        <a:spcBef>
          <a:spcPct val="0"/>
        </a:spcBef>
        <a:spcAft>
          <a:spcPct val="0"/>
        </a:spcAft>
        <a:defRPr kumimoji="1" sz="4400">
          <a:solidFill>
            <a:schemeClr val="tx1"/>
          </a:solidFill>
          <a:latin typeface="Calibri" pitchFamily="34" charset="0"/>
          <a:ea typeface="MS PGothic" pitchFamily="34"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Arial" pitchFamily="34" charset="0"/>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Arial"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Arial" pitchFamily="34" charset="0"/>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png"/><Relationship Id="rId1" Type="http://schemas.openxmlformats.org/officeDocument/2006/relationships/slideLayout" Target="../slideLayouts/slideLayout1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1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3.jpeg"/></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8.jpg"/><Relationship Id="rId7" Type="http://schemas.openxmlformats.org/officeDocument/2006/relationships/image" Target="../media/image52.jpg"/><Relationship Id="rId2" Type="http://schemas.openxmlformats.org/officeDocument/2006/relationships/image" Target="../media/image47.jpg"/><Relationship Id="rId1" Type="http://schemas.openxmlformats.org/officeDocument/2006/relationships/slideLayout" Target="../slideLayouts/slideLayout12.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13.xml"/><Relationship Id="rId4" Type="http://schemas.openxmlformats.org/officeDocument/2006/relationships/image" Target="../media/image59.png"/></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763688" y="2130425"/>
            <a:ext cx="5616624" cy="1470025"/>
          </a:xfrm>
        </p:spPr>
        <p:txBody>
          <a:bodyPr>
            <a:normAutofit/>
          </a:bodyPr>
          <a:lstStyle/>
          <a:p>
            <a:pPr algn="dist"/>
            <a:r>
              <a:rPr lang="en-US" altLang="zh-TW" sz="4400" dirty="0" smtClean="0">
                <a:latin typeface="Arial Unicode MS" panose="020B0604020202020204" pitchFamily="34" charset="-120"/>
                <a:ea typeface="Arial Unicode MS" panose="020B0604020202020204" pitchFamily="34" charset="-120"/>
                <a:cs typeface="Arial Unicode MS" panose="020B0604020202020204" pitchFamily="34" charset="-120"/>
              </a:rPr>
              <a:t>BOT</a:t>
            </a:r>
            <a:r>
              <a:rPr lang="zh-TW" altLang="en-US" sz="4400" dirty="0" smtClean="0"/>
              <a:t>限制下的突破</a:t>
            </a:r>
            <a:r>
              <a:rPr lang="en-US" altLang="zh-TW" sz="4400" dirty="0" smtClean="0"/>
              <a:t/>
            </a:r>
            <a:br>
              <a:rPr lang="en-US" altLang="zh-TW" sz="4400" dirty="0" smtClean="0"/>
            </a:br>
            <a:r>
              <a:rPr lang="en-US" altLang="zh-TW" sz="900" dirty="0" smtClean="0"/>
              <a:t>  </a:t>
            </a:r>
            <a:r>
              <a:rPr lang="en-US" altLang="zh-TW" dirty="0" smtClean="0"/>
              <a:t/>
            </a:r>
            <a:br>
              <a:rPr lang="en-US" altLang="zh-TW" dirty="0" smtClean="0"/>
            </a:br>
            <a:r>
              <a:rPr lang="zh-TW" altLang="en-US" sz="2800" dirty="0" smtClean="0"/>
              <a:t>以高雄捷運開發案為例</a:t>
            </a:r>
            <a:endParaRPr lang="zh-TW" altLang="en-US" sz="2800" dirty="0"/>
          </a:p>
        </p:txBody>
      </p:sp>
      <p:sp>
        <p:nvSpPr>
          <p:cNvPr id="3" name="副標題 2"/>
          <p:cNvSpPr>
            <a:spLocks noGrp="1"/>
          </p:cNvSpPr>
          <p:nvPr>
            <p:ph type="subTitle" idx="1"/>
          </p:nvPr>
        </p:nvSpPr>
        <p:spPr>
          <a:xfrm>
            <a:off x="3059832" y="4340696"/>
            <a:ext cx="2952328" cy="1752600"/>
          </a:xfrm>
        </p:spPr>
        <p:txBody>
          <a:bodyPr>
            <a:normAutofit/>
          </a:bodyPr>
          <a:lstStyle/>
          <a:p>
            <a:pPr algn="dist"/>
            <a:r>
              <a:rPr lang="zh-TW" altLang="en-US" sz="2000" dirty="0" smtClean="0">
                <a:solidFill>
                  <a:schemeClr val="tx1"/>
                </a:solidFill>
              </a:rPr>
              <a:t>高雄捷運公司    </a:t>
            </a:r>
            <a:endParaRPr lang="en-US" altLang="zh-TW" sz="2000" dirty="0" smtClean="0">
              <a:solidFill>
                <a:schemeClr val="tx1"/>
              </a:solidFill>
            </a:endParaRPr>
          </a:p>
          <a:p>
            <a:pPr algn="dist"/>
            <a:r>
              <a:rPr lang="zh-TW" altLang="en-US" sz="2000" dirty="0" smtClean="0">
                <a:solidFill>
                  <a:schemeClr val="tx1"/>
                </a:solidFill>
              </a:rPr>
              <a:t>開發行銷處   郭世寧</a:t>
            </a:r>
            <a:endParaRPr lang="en-US" altLang="zh-TW" sz="2000" dirty="0" smtClean="0">
              <a:solidFill>
                <a:schemeClr val="tx1"/>
              </a:solidFill>
            </a:endParaRPr>
          </a:p>
          <a:p>
            <a:pPr algn="dist"/>
            <a:r>
              <a:rPr lang="en-US" altLang="zh-TW" sz="2000" dirty="0" smtClean="0">
                <a:solidFill>
                  <a:schemeClr val="tx1"/>
                </a:solidFill>
              </a:rPr>
              <a:t>104</a:t>
            </a:r>
            <a:r>
              <a:rPr lang="zh-TW" altLang="en-US" sz="2000" dirty="0" smtClean="0">
                <a:solidFill>
                  <a:schemeClr val="tx1"/>
                </a:solidFill>
              </a:rPr>
              <a:t>年</a:t>
            </a:r>
            <a:r>
              <a:rPr lang="en-US" altLang="zh-TW" sz="2000" dirty="0" smtClean="0">
                <a:solidFill>
                  <a:schemeClr val="tx1"/>
                </a:solidFill>
              </a:rPr>
              <a:t>6</a:t>
            </a:r>
            <a:r>
              <a:rPr lang="zh-TW" altLang="en-US" sz="2000" dirty="0" smtClean="0">
                <a:solidFill>
                  <a:schemeClr val="tx1"/>
                </a:solidFill>
              </a:rPr>
              <a:t>月</a:t>
            </a:r>
            <a:endParaRPr lang="zh-TW" altLang="en-US" sz="2000" dirty="0">
              <a:solidFill>
                <a:schemeClr val="tx1"/>
              </a:solidFill>
            </a:endParaRPr>
          </a:p>
        </p:txBody>
      </p:sp>
      <p:sp>
        <p:nvSpPr>
          <p:cNvPr id="4" name="日期版面配置區 3"/>
          <p:cNvSpPr>
            <a:spLocks noGrp="1"/>
          </p:cNvSpPr>
          <p:nvPr>
            <p:ph type="dt" sz="half" idx="10"/>
          </p:nvPr>
        </p:nvSpPr>
        <p:spPr/>
        <p:txBody>
          <a:bodyPr/>
          <a:lstStyle/>
          <a:p>
            <a:fld id="{7016540C-1548-4DC9-B192-4E3A77F2087E}" type="datetime1">
              <a:rPr lang="zh-TW" altLang="en-US" smtClean="0"/>
              <a:t>2015/5/25</a:t>
            </a:fld>
            <a:endParaRPr lang="zh-TW" altLang="en-US"/>
          </a:p>
        </p:txBody>
      </p:sp>
      <p:sp>
        <p:nvSpPr>
          <p:cNvPr id="5" name="投影片編號版面配置區 4"/>
          <p:cNvSpPr>
            <a:spLocks noGrp="1"/>
          </p:cNvSpPr>
          <p:nvPr>
            <p:ph type="sldNum" sz="quarter" idx="12"/>
          </p:nvPr>
        </p:nvSpPr>
        <p:spPr/>
        <p:txBody>
          <a:bodyPr/>
          <a:lstStyle/>
          <a:p>
            <a:fld id="{F0E02FEA-681D-471C-A651-6DE24E6B8F4F}" type="slidenum">
              <a:rPr lang="zh-TW" altLang="en-US" smtClean="0"/>
              <a:t>1</a:t>
            </a:fld>
            <a:endParaRPr lang="zh-TW" altLang="en-US"/>
          </a:p>
        </p:txBody>
      </p:sp>
    </p:spTree>
    <p:extLst>
      <p:ext uri="{BB962C8B-B14F-4D97-AF65-F5344CB8AC3E}">
        <p14:creationId xmlns:p14="http://schemas.microsoft.com/office/powerpoint/2010/main" val="2757303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3861048"/>
            <a:ext cx="3105658" cy="2544584"/>
          </a:xfrm>
          <a:prstGeom prst="rect">
            <a:avLst/>
          </a:prstGeom>
        </p:spPr>
      </p:pic>
      <p:sp>
        <p:nvSpPr>
          <p:cNvPr id="2" name="標題 1"/>
          <p:cNvSpPr>
            <a:spLocks noGrp="1"/>
          </p:cNvSpPr>
          <p:nvPr>
            <p:ph type="title"/>
          </p:nvPr>
        </p:nvSpPr>
        <p:spPr/>
        <p:txBody>
          <a:bodyPr/>
          <a:lstStyle/>
          <a:p>
            <a:r>
              <a:rPr lang="zh-TW" altLang="en-US" dirty="0" smtClean="0"/>
              <a:t>過度樂觀</a:t>
            </a:r>
            <a:endParaRPr lang="zh-TW" altLang="en-US" dirty="0"/>
          </a:p>
        </p:txBody>
      </p:sp>
      <p:sp>
        <p:nvSpPr>
          <p:cNvPr id="3" name="內容版面配置區 2"/>
          <p:cNvSpPr>
            <a:spLocks noGrp="1"/>
          </p:cNvSpPr>
          <p:nvPr>
            <p:ph idx="1"/>
          </p:nvPr>
        </p:nvSpPr>
        <p:spPr/>
        <p:txBody>
          <a:bodyPr/>
          <a:lstStyle/>
          <a:p>
            <a:r>
              <a:rPr lang="zh-TW" altLang="en-US" dirty="0" smtClean="0"/>
              <a:t>捷運計畫將土地開發成果視為萬靈丹</a:t>
            </a:r>
            <a:endParaRPr lang="en-US" altLang="zh-TW" dirty="0" smtClean="0"/>
          </a:p>
          <a:p>
            <a:r>
              <a:rPr lang="zh-TW" altLang="en-US" dirty="0" smtClean="0"/>
              <a:t>卻又重重設限以防特許廠商淪為地皮炒作者</a:t>
            </a:r>
            <a:endParaRPr lang="en-US" altLang="zh-TW" dirty="0" smtClean="0"/>
          </a:p>
        </p:txBody>
      </p:sp>
      <p:sp>
        <p:nvSpPr>
          <p:cNvPr id="4" name="日期版面配置區 3"/>
          <p:cNvSpPr>
            <a:spLocks noGrp="1"/>
          </p:cNvSpPr>
          <p:nvPr>
            <p:ph type="dt" sz="half" idx="10"/>
          </p:nvPr>
        </p:nvSpPr>
        <p:spPr/>
        <p:txBody>
          <a:bodyPr/>
          <a:lstStyle/>
          <a:p>
            <a:fld id="{9F9AEB3D-1925-4EED-82DC-5B57A6B12979}" type="datetime1">
              <a:rPr lang="zh-TW" altLang="en-US" smtClean="0"/>
              <a:t>2015/5/25</a:t>
            </a:fld>
            <a:endParaRPr lang="zh-TW" altLang="en-US"/>
          </a:p>
        </p:txBody>
      </p:sp>
      <p:sp>
        <p:nvSpPr>
          <p:cNvPr id="5" name="投影片編號版面配置區 4"/>
          <p:cNvSpPr>
            <a:spLocks noGrp="1"/>
          </p:cNvSpPr>
          <p:nvPr>
            <p:ph type="sldNum" sz="quarter" idx="12"/>
          </p:nvPr>
        </p:nvSpPr>
        <p:spPr/>
        <p:txBody>
          <a:bodyPr/>
          <a:lstStyle/>
          <a:p>
            <a:fld id="{7E1F36F8-FA99-4426-B217-41A957B35101}" type="slidenum">
              <a:rPr lang="zh-TW" altLang="en-US" smtClean="0"/>
              <a:t>10</a:t>
            </a:fld>
            <a:endParaRPr lang="zh-TW" altLang="en-US" dirty="0"/>
          </a:p>
        </p:txBody>
      </p:sp>
    </p:spTree>
    <p:extLst>
      <p:ext uri="{BB962C8B-B14F-4D97-AF65-F5344CB8AC3E}">
        <p14:creationId xmlns:p14="http://schemas.microsoft.com/office/powerpoint/2010/main" val="30802206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3861048"/>
            <a:ext cx="3105658" cy="2544584"/>
          </a:xfrm>
          <a:prstGeom prst="rect">
            <a:avLst/>
          </a:prstGeom>
        </p:spPr>
      </p:pic>
      <p:sp>
        <p:nvSpPr>
          <p:cNvPr id="2" name="標題 1"/>
          <p:cNvSpPr>
            <a:spLocks noGrp="1"/>
          </p:cNvSpPr>
          <p:nvPr>
            <p:ph type="title"/>
          </p:nvPr>
        </p:nvSpPr>
        <p:spPr/>
        <p:txBody>
          <a:bodyPr/>
          <a:lstStyle/>
          <a:p>
            <a:r>
              <a:rPr lang="zh-TW" altLang="en-US" dirty="0" smtClean="0"/>
              <a:t>突破重圍</a:t>
            </a:r>
            <a:endParaRPr lang="zh-TW" altLang="en-US" dirty="0"/>
          </a:p>
        </p:txBody>
      </p:sp>
      <p:sp>
        <p:nvSpPr>
          <p:cNvPr id="3" name="內容版面配置區 2"/>
          <p:cNvSpPr>
            <a:spLocks noGrp="1"/>
          </p:cNvSpPr>
          <p:nvPr>
            <p:ph idx="1"/>
          </p:nvPr>
        </p:nvSpPr>
        <p:spPr/>
        <p:txBody>
          <a:bodyPr/>
          <a:lstStyle/>
          <a:p>
            <a:r>
              <a:rPr lang="zh-TW" altLang="en-US" dirty="0" smtClean="0"/>
              <a:t>高雄捷運計畫開始十年成效</a:t>
            </a:r>
            <a:endParaRPr lang="en-US" altLang="zh-TW" dirty="0" smtClean="0"/>
          </a:p>
          <a:p>
            <a:r>
              <a:rPr lang="zh-TW" altLang="en-US" dirty="0" smtClean="0"/>
              <a:t>政府協助</a:t>
            </a:r>
            <a:endParaRPr lang="en-US" altLang="zh-TW" dirty="0" smtClean="0"/>
          </a:p>
          <a:p>
            <a:r>
              <a:rPr lang="zh-TW" altLang="en-US" dirty="0" smtClean="0"/>
              <a:t>公私三方合作</a:t>
            </a:r>
            <a:endParaRPr lang="en-US" altLang="zh-TW" dirty="0" smtClean="0"/>
          </a:p>
        </p:txBody>
      </p:sp>
      <p:sp>
        <p:nvSpPr>
          <p:cNvPr id="4" name="日期版面配置區 3"/>
          <p:cNvSpPr>
            <a:spLocks noGrp="1"/>
          </p:cNvSpPr>
          <p:nvPr>
            <p:ph type="dt" sz="half" idx="10"/>
          </p:nvPr>
        </p:nvSpPr>
        <p:spPr/>
        <p:txBody>
          <a:bodyPr/>
          <a:lstStyle/>
          <a:p>
            <a:fld id="{6AD9D902-5C13-4567-9114-5FE1E551FA32}" type="datetime1">
              <a:rPr lang="zh-TW" altLang="en-US" smtClean="0"/>
              <a:t>2015/5/25</a:t>
            </a:fld>
            <a:endParaRPr lang="zh-TW" altLang="en-US"/>
          </a:p>
        </p:txBody>
      </p:sp>
      <p:sp>
        <p:nvSpPr>
          <p:cNvPr id="5" name="投影片編號版面配置區 4"/>
          <p:cNvSpPr>
            <a:spLocks noGrp="1"/>
          </p:cNvSpPr>
          <p:nvPr>
            <p:ph type="sldNum" sz="quarter" idx="12"/>
          </p:nvPr>
        </p:nvSpPr>
        <p:spPr/>
        <p:txBody>
          <a:bodyPr/>
          <a:lstStyle/>
          <a:p>
            <a:fld id="{7E1F36F8-FA99-4426-B217-41A957B35101}" type="slidenum">
              <a:rPr lang="zh-TW" altLang="en-US" smtClean="0"/>
              <a:t>11</a:t>
            </a:fld>
            <a:endParaRPr lang="zh-TW" altLang="en-US" dirty="0"/>
          </a:p>
        </p:txBody>
      </p:sp>
    </p:spTree>
    <p:extLst>
      <p:ext uri="{BB962C8B-B14F-4D97-AF65-F5344CB8AC3E}">
        <p14:creationId xmlns:p14="http://schemas.microsoft.com/office/powerpoint/2010/main" val="552104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3861048"/>
            <a:ext cx="3105658" cy="2544584"/>
          </a:xfrm>
          <a:prstGeom prst="rect">
            <a:avLst/>
          </a:prstGeom>
        </p:spPr>
      </p:pic>
      <p:sp>
        <p:nvSpPr>
          <p:cNvPr id="2" name="標題 1"/>
          <p:cNvSpPr>
            <a:spLocks noGrp="1"/>
          </p:cNvSpPr>
          <p:nvPr>
            <p:ph type="title"/>
          </p:nvPr>
        </p:nvSpPr>
        <p:spPr>
          <a:xfrm>
            <a:off x="722313" y="2708920"/>
            <a:ext cx="7772400" cy="1362075"/>
          </a:xfrm>
        </p:spPr>
        <p:txBody>
          <a:bodyPr/>
          <a:lstStyle/>
          <a:p>
            <a:r>
              <a:rPr lang="zh-TW" altLang="en-US" dirty="0" smtClean="0"/>
              <a:t>高雄捷運南機廠</a:t>
            </a:r>
            <a:endParaRPr lang="zh-TW" altLang="en-US" dirty="0"/>
          </a:p>
        </p:txBody>
      </p:sp>
      <p:sp>
        <p:nvSpPr>
          <p:cNvPr id="4" name="日期版面配置區 3"/>
          <p:cNvSpPr>
            <a:spLocks noGrp="1"/>
          </p:cNvSpPr>
          <p:nvPr>
            <p:ph type="dt" sz="half" idx="10"/>
          </p:nvPr>
        </p:nvSpPr>
        <p:spPr/>
        <p:txBody>
          <a:bodyPr/>
          <a:lstStyle/>
          <a:p>
            <a:fld id="{10BA2F3E-C57F-42E1-B90B-028559CC0613}" type="datetime1">
              <a:rPr lang="zh-TW" altLang="en-US" smtClean="0"/>
              <a:t>2015/5/25</a:t>
            </a:fld>
            <a:endParaRPr lang="zh-TW" altLang="en-US"/>
          </a:p>
        </p:txBody>
      </p:sp>
      <p:sp>
        <p:nvSpPr>
          <p:cNvPr id="5" name="投影片編號版面配置區 4"/>
          <p:cNvSpPr>
            <a:spLocks noGrp="1"/>
          </p:cNvSpPr>
          <p:nvPr>
            <p:ph type="sldNum" sz="quarter" idx="12"/>
          </p:nvPr>
        </p:nvSpPr>
        <p:spPr/>
        <p:txBody>
          <a:bodyPr/>
          <a:lstStyle/>
          <a:p>
            <a:fld id="{7E1F36F8-FA99-4426-B217-41A957B35101}" type="slidenum">
              <a:rPr lang="zh-TW" altLang="en-US" smtClean="0"/>
              <a:t>12</a:t>
            </a:fld>
            <a:endParaRPr lang="zh-TW" altLang="en-US" dirty="0"/>
          </a:p>
        </p:txBody>
      </p:sp>
    </p:spTree>
    <p:extLst>
      <p:ext uri="{BB962C8B-B14F-4D97-AF65-F5344CB8AC3E}">
        <p14:creationId xmlns:p14="http://schemas.microsoft.com/office/powerpoint/2010/main" val="25714177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群組 23"/>
          <p:cNvGrpSpPr>
            <a:grpSpLocks/>
          </p:cNvGrpSpPr>
          <p:nvPr/>
        </p:nvGrpSpPr>
        <p:grpSpPr bwMode="auto">
          <a:xfrm>
            <a:off x="4862146" y="2933701"/>
            <a:ext cx="3823189" cy="3465513"/>
            <a:chOff x="4998005" y="863715"/>
            <a:chExt cx="4648200" cy="5791200"/>
          </a:xfrm>
        </p:grpSpPr>
        <p:pic>
          <p:nvPicPr>
            <p:cNvPr id="8207"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8005" y="863715"/>
              <a:ext cx="4648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08" name="群組 22"/>
            <p:cNvGrpSpPr>
              <a:grpSpLocks/>
            </p:cNvGrpSpPr>
            <p:nvPr/>
          </p:nvGrpSpPr>
          <p:grpSpPr bwMode="auto">
            <a:xfrm>
              <a:off x="7293530" y="5352808"/>
              <a:ext cx="1241149" cy="1189395"/>
              <a:chOff x="7293530" y="5352808"/>
              <a:chExt cx="1241149" cy="1189395"/>
            </a:xfrm>
          </p:grpSpPr>
          <p:sp>
            <p:nvSpPr>
              <p:cNvPr id="19" name="文字方塊 18"/>
              <p:cNvSpPr txBox="1"/>
              <p:nvPr/>
            </p:nvSpPr>
            <p:spPr bwMode="auto">
              <a:xfrm>
                <a:off x="8144314" y="5352358"/>
                <a:ext cx="390171" cy="925850"/>
              </a:xfrm>
              <a:prstGeom prst="rect">
                <a:avLst/>
              </a:prstGeom>
              <a:solidFill>
                <a:schemeClr val="accent6">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defRPr/>
                </a:pPr>
                <a:r>
                  <a:rPr lang="zh-TW" altLang="en-US" sz="1500" b="1" dirty="0">
                    <a:solidFill>
                      <a:srgbClr val="FF0000"/>
                    </a:solidFill>
                    <a:latin typeface="Book Antiqua" pitchFamily="18" charset="0"/>
                    <a:ea typeface="微軟正黑體" pitchFamily="34" charset="-120"/>
                  </a:rPr>
                  <a:t>基地</a:t>
                </a:r>
              </a:p>
            </p:txBody>
          </p:sp>
          <p:cxnSp>
            <p:nvCxnSpPr>
              <p:cNvPr id="8210" name="直線接點 88"/>
              <p:cNvCxnSpPr>
                <a:cxnSpLocks noChangeShapeType="1"/>
                <a:endCxn id="19" idx="1"/>
              </p:cNvCxnSpPr>
              <p:nvPr/>
            </p:nvCxnSpPr>
            <p:spPr bwMode="auto">
              <a:xfrm flipV="1">
                <a:off x="7518286" y="5815716"/>
                <a:ext cx="626145" cy="557628"/>
              </a:xfrm>
              <a:prstGeom prst="line">
                <a:avLst/>
              </a:prstGeom>
              <a:noFill/>
              <a:ln w="28575" algn="ctr">
                <a:solidFill>
                  <a:srgbClr val="C00000"/>
                </a:solidFill>
                <a:round/>
                <a:headEnd/>
                <a:tailEnd/>
              </a:ln>
              <a:extLst>
                <a:ext uri="{909E8E84-426E-40DD-AFC4-6F175D3DCCD1}">
                  <a14:hiddenFill xmlns:a14="http://schemas.microsoft.com/office/drawing/2010/main">
                    <a:noFill/>
                  </a14:hiddenFill>
                </a:ext>
              </a:extLst>
            </p:spPr>
          </p:cxnSp>
          <p:sp>
            <p:nvSpPr>
              <p:cNvPr id="21" name="橢圓 20"/>
              <p:cNvSpPr>
                <a:spLocks noChangeAspect="1"/>
              </p:cNvSpPr>
              <p:nvPr/>
            </p:nvSpPr>
            <p:spPr bwMode="auto">
              <a:xfrm>
                <a:off x="7292708" y="6310043"/>
                <a:ext cx="235172" cy="233452"/>
              </a:xfrm>
              <a:prstGeom prst="ellipse">
                <a:avLst/>
              </a:prstGeom>
              <a:solidFill>
                <a:srgbClr val="FF0000"/>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anchor="ctr"/>
              <a:lstStyle/>
              <a:p>
                <a:pPr algn="ctr" defTabSz="957341">
                  <a:defRPr/>
                </a:pPr>
                <a:endParaRPr lang="zh-TW" altLang="en-US" sz="1200" dirty="0">
                  <a:solidFill>
                    <a:schemeClr val="tx1"/>
                  </a:solidFill>
                </a:endParaRPr>
              </a:p>
            </p:txBody>
          </p:sp>
        </p:grpSp>
      </p:grpSp>
      <p:sp>
        <p:nvSpPr>
          <p:cNvPr id="8195" name="テキスト ボックス 16"/>
          <p:cNvSpPr txBox="1">
            <a:spLocks noChangeArrowheads="1"/>
          </p:cNvSpPr>
          <p:nvPr/>
        </p:nvSpPr>
        <p:spPr bwMode="auto">
          <a:xfrm>
            <a:off x="1538654" y="0"/>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en-US" sz="2000">
                <a:solidFill>
                  <a:schemeClr val="bg1"/>
                </a:solidFill>
                <a:latin typeface="微軟正黑體" pitchFamily="34" charset="-120"/>
                <a:ea typeface="微軟正黑體" pitchFamily="34" charset="-120"/>
                <a:cs typeface="A-OTF 新ゴ Pro M"/>
              </a:rPr>
              <a:t>基地位置</a:t>
            </a:r>
            <a:endParaRPr lang="en-US" altLang="ja-JP" sz="2000">
              <a:solidFill>
                <a:schemeClr val="bg1"/>
              </a:solidFill>
              <a:latin typeface="微軟正黑體" pitchFamily="34" charset="-120"/>
              <a:ea typeface="微軟正黑體" pitchFamily="34" charset="-120"/>
              <a:cs typeface="A-OTF 新ゴ Pro M"/>
            </a:endParaRPr>
          </a:p>
        </p:txBody>
      </p:sp>
      <p:pic>
        <p:nvPicPr>
          <p:cNvPr id="819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192" y="1089026"/>
            <a:ext cx="3864220" cy="519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字方塊 8"/>
          <p:cNvSpPr txBox="1"/>
          <p:nvPr/>
        </p:nvSpPr>
        <p:spPr bwMode="auto">
          <a:xfrm>
            <a:off x="2661139" y="5319713"/>
            <a:ext cx="1062404" cy="323850"/>
          </a:xfrm>
          <a:prstGeom prst="rect">
            <a:avLst/>
          </a:prstGeom>
          <a:solidFill>
            <a:schemeClr val="accent6">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defRPr/>
            </a:pPr>
            <a:r>
              <a:rPr lang="zh-TW" altLang="en-US" sz="1500" b="1" dirty="0">
                <a:solidFill>
                  <a:srgbClr val="FF0000"/>
                </a:solidFill>
                <a:latin typeface="Book Antiqua" pitchFamily="18" charset="0"/>
                <a:ea typeface="微軟正黑體" pitchFamily="34" charset="-120"/>
              </a:rPr>
              <a:t>基地</a:t>
            </a:r>
          </a:p>
        </p:txBody>
      </p:sp>
      <p:cxnSp>
        <p:nvCxnSpPr>
          <p:cNvPr id="8198" name="直線接點 88"/>
          <p:cNvCxnSpPr>
            <a:cxnSpLocks noChangeShapeType="1"/>
            <a:stCxn id="12" idx="7"/>
            <a:endCxn id="9" idx="1"/>
          </p:cNvCxnSpPr>
          <p:nvPr/>
        </p:nvCxnSpPr>
        <p:spPr bwMode="auto">
          <a:xfrm flipV="1">
            <a:off x="2261089" y="5481639"/>
            <a:ext cx="400050" cy="268287"/>
          </a:xfrm>
          <a:prstGeom prst="line">
            <a:avLst/>
          </a:prstGeom>
          <a:noFill/>
          <a:ln w="28575" algn="ctr">
            <a:solidFill>
              <a:srgbClr val="C00000"/>
            </a:solidFill>
            <a:round/>
            <a:headEnd/>
            <a:tailEnd/>
          </a:ln>
          <a:extLst>
            <a:ext uri="{909E8E84-426E-40DD-AFC4-6F175D3DCCD1}">
              <a14:hiddenFill xmlns:a14="http://schemas.microsoft.com/office/drawing/2010/main">
                <a:noFill/>
              </a14:hiddenFill>
            </a:ext>
          </a:extLst>
        </p:spPr>
      </p:cxnSp>
      <p:sp>
        <p:nvSpPr>
          <p:cNvPr id="12" name="橢圓 11"/>
          <p:cNvSpPr>
            <a:spLocks noChangeAspect="1"/>
          </p:cNvSpPr>
          <p:nvPr/>
        </p:nvSpPr>
        <p:spPr bwMode="auto">
          <a:xfrm>
            <a:off x="2129205" y="5727700"/>
            <a:ext cx="155331" cy="153988"/>
          </a:xfrm>
          <a:prstGeom prst="ellipse">
            <a:avLst/>
          </a:prstGeom>
          <a:solidFill>
            <a:srgbClr val="FF0000"/>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anchor="ctr"/>
          <a:lstStyle/>
          <a:p>
            <a:pPr algn="ctr" defTabSz="957341">
              <a:defRPr/>
            </a:pPr>
            <a:endParaRPr lang="zh-TW" altLang="en-US" sz="1200" dirty="0">
              <a:solidFill>
                <a:schemeClr val="tx1"/>
              </a:solidFill>
            </a:endParaRPr>
          </a:p>
        </p:txBody>
      </p:sp>
      <p:sp>
        <p:nvSpPr>
          <p:cNvPr id="13" name="文字方塊 12"/>
          <p:cNvSpPr txBox="1"/>
          <p:nvPr/>
        </p:nvSpPr>
        <p:spPr>
          <a:xfrm>
            <a:off x="1115158" y="1443039"/>
            <a:ext cx="954107" cy="276999"/>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pPr>
              <a:defRPr/>
            </a:pPr>
            <a:r>
              <a:rPr lang="zh-TW" altLang="en-US" sz="1200" dirty="0"/>
              <a:t>左營高鐵站</a:t>
            </a:r>
          </a:p>
        </p:txBody>
      </p:sp>
      <p:sp>
        <p:nvSpPr>
          <p:cNvPr id="14" name="文字方塊 13"/>
          <p:cNvSpPr txBox="1"/>
          <p:nvPr/>
        </p:nvSpPr>
        <p:spPr>
          <a:xfrm>
            <a:off x="2993782" y="6213476"/>
            <a:ext cx="1107996" cy="276999"/>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pPr>
              <a:defRPr/>
            </a:pPr>
            <a:r>
              <a:rPr lang="zh-TW" altLang="en-US" sz="1200" dirty="0">
                <a:solidFill>
                  <a:srgbClr val="006600"/>
                </a:solidFill>
              </a:rPr>
              <a:t>高雄國際機場</a:t>
            </a:r>
          </a:p>
        </p:txBody>
      </p:sp>
      <p:sp>
        <p:nvSpPr>
          <p:cNvPr id="15" name="文字方塊 14"/>
          <p:cNvSpPr txBox="1"/>
          <p:nvPr/>
        </p:nvSpPr>
        <p:spPr>
          <a:xfrm>
            <a:off x="106974" y="4730751"/>
            <a:ext cx="1107996" cy="276999"/>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pPr>
              <a:defRPr/>
            </a:pPr>
            <a:r>
              <a:rPr lang="zh-TW" altLang="en-US" sz="1200" dirty="0">
                <a:solidFill>
                  <a:srgbClr val="006600"/>
                </a:solidFill>
              </a:rPr>
              <a:t>高雄國際港一</a:t>
            </a:r>
          </a:p>
        </p:txBody>
      </p:sp>
      <p:sp>
        <p:nvSpPr>
          <p:cNvPr id="16" name="文字方塊 15"/>
          <p:cNvSpPr txBox="1"/>
          <p:nvPr/>
        </p:nvSpPr>
        <p:spPr>
          <a:xfrm>
            <a:off x="912935" y="3378201"/>
            <a:ext cx="954107" cy="276999"/>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pPr>
              <a:defRPr/>
            </a:pPr>
            <a:r>
              <a:rPr lang="zh-TW" altLang="en-US" sz="1200" dirty="0"/>
              <a:t>高雄火車站</a:t>
            </a:r>
          </a:p>
        </p:txBody>
      </p:sp>
      <p:sp>
        <p:nvSpPr>
          <p:cNvPr id="17" name="文字方塊 16"/>
          <p:cNvSpPr txBox="1"/>
          <p:nvPr/>
        </p:nvSpPr>
        <p:spPr>
          <a:xfrm>
            <a:off x="439616" y="6213476"/>
            <a:ext cx="1107996" cy="276999"/>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pPr>
              <a:defRPr/>
            </a:pPr>
            <a:r>
              <a:rPr lang="zh-TW" altLang="en-US" sz="1200" dirty="0">
                <a:solidFill>
                  <a:srgbClr val="006600"/>
                </a:solidFill>
              </a:rPr>
              <a:t>高雄國際港二</a:t>
            </a:r>
          </a:p>
        </p:txBody>
      </p:sp>
      <p:sp>
        <p:nvSpPr>
          <p:cNvPr id="8205" name="矩形 21"/>
          <p:cNvSpPr>
            <a:spLocks noChangeArrowheads="1"/>
          </p:cNvSpPr>
          <p:nvPr/>
        </p:nvSpPr>
        <p:spPr bwMode="auto">
          <a:xfrm>
            <a:off x="4572000" y="638175"/>
            <a:ext cx="3864220"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buFont typeface="Arial" pitchFamily="34" charset="0"/>
              <a:buChar char="•"/>
            </a:pPr>
            <a:r>
              <a:rPr lang="zh-TW" altLang="en-US" sz="2000" b="1" dirty="0">
                <a:solidFill>
                  <a:srgbClr val="FF0000"/>
                </a:solidFill>
                <a:latin typeface="微軟正黑體" pitchFamily="34" charset="-120"/>
                <a:ea typeface="微軟正黑體" pitchFamily="34" charset="-120"/>
              </a:rPr>
              <a:t>基地</a:t>
            </a:r>
            <a:r>
              <a:rPr lang="en-US" altLang="zh-TW" sz="2000" b="1" dirty="0">
                <a:solidFill>
                  <a:srgbClr val="FF0000"/>
                </a:solidFill>
                <a:latin typeface="微軟正黑體" pitchFamily="34" charset="-120"/>
                <a:ea typeface="微軟正黑體" pitchFamily="34" charset="-120"/>
              </a:rPr>
              <a:t>:</a:t>
            </a:r>
          </a:p>
          <a:p>
            <a:pPr lvl="1" eaLnBrk="1" hangingPunct="1">
              <a:buFont typeface="Arial" pitchFamily="34" charset="0"/>
              <a:buChar char="•"/>
            </a:pPr>
            <a:r>
              <a:rPr lang="zh-TW" altLang="en-US" sz="1600" b="1" dirty="0">
                <a:latin typeface="微軟正黑體" pitchFamily="34" charset="-120"/>
                <a:ea typeface="微軟正黑體" pitchFamily="34" charset="-120"/>
              </a:rPr>
              <a:t>位於高雄捷運</a:t>
            </a:r>
            <a:r>
              <a:rPr lang="zh-TW" altLang="zh-TW" sz="1600" b="1" dirty="0">
                <a:latin typeface="微軟正黑體" pitchFamily="34" charset="-120"/>
                <a:ea typeface="微軟正黑體" pitchFamily="34" charset="-120"/>
              </a:rPr>
              <a:t>南機廠</a:t>
            </a:r>
            <a:r>
              <a:rPr lang="zh-TW" altLang="en-US" sz="1600" b="1" dirty="0">
                <a:latin typeface="微軟正黑體" pitchFamily="34" charset="-120"/>
                <a:ea typeface="微軟正黑體" pitchFamily="34" charset="-120"/>
              </a:rPr>
              <a:t>，佔地</a:t>
            </a:r>
            <a:r>
              <a:rPr lang="en-US" altLang="zh-TW" sz="1600" b="1" dirty="0">
                <a:latin typeface="微軟正黑體" pitchFamily="34" charset="-120"/>
                <a:ea typeface="微軟正黑體" pitchFamily="34" charset="-120"/>
              </a:rPr>
              <a:t>8.7</a:t>
            </a:r>
            <a:r>
              <a:rPr lang="zh-TW" altLang="en-US" sz="1600" b="1" dirty="0" smtClean="0">
                <a:latin typeface="微軟正黑體" pitchFamily="34" charset="-120"/>
                <a:ea typeface="微軟正黑體" pitchFamily="34" charset="-120"/>
              </a:rPr>
              <a:t>公頃</a:t>
            </a:r>
            <a:r>
              <a:rPr lang="zh-TW" altLang="en-US" sz="1600" b="1" dirty="0" smtClean="0">
                <a:solidFill>
                  <a:srgbClr val="0000CC"/>
                </a:solidFill>
                <a:latin typeface="微軟正黑體" pitchFamily="34" charset="-120"/>
                <a:ea typeface="微軟正黑體" pitchFamily="34" charset="-120"/>
              </a:rPr>
              <a:t>。</a:t>
            </a:r>
            <a:endParaRPr lang="en-US" altLang="zh-TW" sz="1600" b="1" dirty="0">
              <a:solidFill>
                <a:srgbClr val="0000CC"/>
              </a:solidFill>
              <a:latin typeface="微軟正黑體" pitchFamily="34" charset="-120"/>
              <a:ea typeface="微軟正黑體" pitchFamily="34" charset="-120"/>
            </a:endParaRPr>
          </a:p>
          <a:p>
            <a:pPr lvl="1" eaLnBrk="1" hangingPunct="1">
              <a:buFont typeface="Arial" pitchFamily="34" charset="0"/>
              <a:buChar char="•"/>
            </a:pPr>
            <a:endParaRPr lang="en-US" altLang="zh-TW" sz="1600" b="1" dirty="0">
              <a:latin typeface="微軟正黑體" pitchFamily="34" charset="-120"/>
              <a:ea typeface="微軟正黑體" pitchFamily="34" charset="-120"/>
            </a:endParaRPr>
          </a:p>
          <a:p>
            <a:pPr lvl="1" eaLnBrk="1" hangingPunct="1">
              <a:buFont typeface="Arial" pitchFamily="34" charset="0"/>
              <a:buChar char="•"/>
            </a:pPr>
            <a:r>
              <a:rPr lang="zh-TW" altLang="zh-TW" sz="1600" b="1" dirty="0">
                <a:latin typeface="微軟正黑體" pitchFamily="34" charset="-120"/>
                <a:ea typeface="微軟正黑體" pitchFamily="34" charset="-120"/>
              </a:rPr>
              <a:t>基地內有</a:t>
            </a:r>
            <a:r>
              <a:rPr lang="zh-TW" altLang="zh-TW" sz="1600" b="1" dirty="0">
                <a:solidFill>
                  <a:srgbClr val="0000CC"/>
                </a:solidFill>
                <a:latin typeface="微軟正黑體" pitchFamily="34" charset="-120"/>
                <a:ea typeface="微軟正黑體" pitchFamily="34" charset="-120"/>
              </a:rPr>
              <a:t>高雄捷運紅線</a:t>
            </a:r>
            <a:r>
              <a:rPr lang="en-US" altLang="zh-TW" sz="1600" b="1" dirty="0">
                <a:solidFill>
                  <a:srgbClr val="0000CC"/>
                </a:solidFill>
                <a:latin typeface="微軟正黑體" pitchFamily="34" charset="-120"/>
                <a:ea typeface="微軟正黑體" pitchFamily="34" charset="-120"/>
              </a:rPr>
              <a:t>R4A</a:t>
            </a:r>
            <a:r>
              <a:rPr lang="zh-TW" altLang="zh-TW" sz="1600" b="1" dirty="0">
                <a:solidFill>
                  <a:srgbClr val="0000CC"/>
                </a:solidFill>
                <a:latin typeface="微軟正黑體" pitchFamily="34" charset="-120"/>
                <a:ea typeface="微軟正黑體" pitchFamily="34" charset="-120"/>
              </a:rPr>
              <a:t>草衙站</a:t>
            </a:r>
            <a:r>
              <a:rPr lang="zh-TW" altLang="zh-TW" sz="1600" b="1" dirty="0">
                <a:latin typeface="微軟正黑體" pitchFamily="34" charset="-120"/>
                <a:ea typeface="微軟正黑體" pitchFamily="34" charset="-120"/>
              </a:rPr>
              <a:t>出入口，並緊鄰中山高速公路交流道，是目前國內面積最大、離市區最近且緊鄰捷運站的商業用地。</a:t>
            </a:r>
            <a:endParaRPr lang="en-US" altLang="zh-TW" sz="1600" b="1" dirty="0">
              <a:latin typeface="微軟正黑體" pitchFamily="34" charset="-120"/>
              <a:ea typeface="微軟正黑體" pitchFamily="34" charset="-120"/>
            </a:endParaRPr>
          </a:p>
        </p:txBody>
      </p:sp>
      <p:sp>
        <p:nvSpPr>
          <p:cNvPr id="8206" name="テキスト ボックス 16"/>
          <p:cNvSpPr txBox="1">
            <a:spLocks noChangeArrowheads="1"/>
          </p:cNvSpPr>
          <p:nvPr/>
        </p:nvSpPr>
        <p:spPr bwMode="auto">
          <a:xfrm>
            <a:off x="8771792" y="0"/>
            <a:ext cx="3064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en-US" altLang="ja-JP" sz="1600" b="1">
                <a:solidFill>
                  <a:schemeClr val="bg1"/>
                </a:solidFill>
                <a:latin typeface="微軟正黑體" pitchFamily="34" charset="-120"/>
                <a:ea typeface="微軟正黑體" pitchFamily="34" charset="-120"/>
                <a:cs typeface="A-OTF 新ゴ Pro M"/>
              </a:rPr>
              <a:t>5</a:t>
            </a:r>
          </a:p>
        </p:txBody>
      </p:sp>
      <p:sp>
        <p:nvSpPr>
          <p:cNvPr id="2" name="日期版面配置區 1"/>
          <p:cNvSpPr>
            <a:spLocks noGrp="1"/>
          </p:cNvSpPr>
          <p:nvPr>
            <p:ph type="dt" sz="half" idx="10"/>
          </p:nvPr>
        </p:nvSpPr>
        <p:spPr/>
        <p:txBody>
          <a:bodyPr/>
          <a:lstStyle/>
          <a:p>
            <a:fld id="{D06E6DA6-CB08-4F2E-A150-4B2AAE2ABEC5}" type="datetime1">
              <a:rPr lang="zh-TW" altLang="en-US" smtClean="0"/>
              <a:t>2015/5/25</a:t>
            </a:fld>
            <a:endParaRPr lang="zh-TW" altLang="en-US"/>
          </a:p>
        </p:txBody>
      </p:sp>
      <p:sp>
        <p:nvSpPr>
          <p:cNvPr id="3" name="投影片編號版面配置區 2"/>
          <p:cNvSpPr>
            <a:spLocks noGrp="1"/>
          </p:cNvSpPr>
          <p:nvPr>
            <p:ph type="sldNum" sz="quarter" idx="12"/>
          </p:nvPr>
        </p:nvSpPr>
        <p:spPr/>
        <p:txBody>
          <a:bodyPr/>
          <a:lstStyle/>
          <a:p>
            <a:fld id="{F0E02FEA-681D-471C-A651-6DE24E6B8F4F}" type="slidenum">
              <a:rPr lang="zh-TW" altLang="en-US" smtClean="0"/>
              <a:t>13</a:t>
            </a:fld>
            <a:endParaRPr lang="zh-TW" altLang="en-US"/>
          </a:p>
        </p:txBody>
      </p:sp>
    </p:spTree>
    <p:extLst>
      <p:ext uri="{BB962C8B-B14F-4D97-AF65-F5344CB8AC3E}">
        <p14:creationId xmlns:p14="http://schemas.microsoft.com/office/powerpoint/2010/main" val="17605261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群組 37"/>
          <p:cNvGrpSpPr>
            <a:grpSpLocks/>
          </p:cNvGrpSpPr>
          <p:nvPr/>
        </p:nvGrpSpPr>
        <p:grpSpPr bwMode="auto">
          <a:xfrm>
            <a:off x="666750" y="1989138"/>
            <a:ext cx="7104185" cy="4552950"/>
            <a:chOff x="677525" y="1620747"/>
            <a:chExt cx="7695905" cy="4553558"/>
          </a:xfrm>
        </p:grpSpPr>
        <p:pic>
          <p:nvPicPr>
            <p:cNvPr id="92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525" y="1621355"/>
              <a:ext cx="7283450"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矩形 28"/>
            <p:cNvSpPr/>
            <p:nvPr/>
          </p:nvSpPr>
          <p:spPr>
            <a:xfrm>
              <a:off x="4728670" y="1620747"/>
              <a:ext cx="3644760" cy="31055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grpSp>
        <p:nvGrpSpPr>
          <p:cNvPr id="9219" name="群組 29"/>
          <p:cNvGrpSpPr>
            <a:grpSpLocks/>
          </p:cNvGrpSpPr>
          <p:nvPr/>
        </p:nvGrpSpPr>
        <p:grpSpPr bwMode="auto">
          <a:xfrm>
            <a:off x="4821116" y="1089026"/>
            <a:ext cx="3794434" cy="3484563"/>
            <a:chOff x="4367213" y="1752600"/>
            <a:chExt cx="5092576" cy="4756150"/>
          </a:xfrm>
        </p:grpSpPr>
        <p:pic>
          <p:nvPicPr>
            <p:cNvPr id="9223" name="図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67213" y="1752600"/>
              <a:ext cx="4906962"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正方形/長方形 18"/>
            <p:cNvSpPr/>
            <p:nvPr/>
          </p:nvSpPr>
          <p:spPr>
            <a:xfrm>
              <a:off x="4750724" y="4643125"/>
              <a:ext cx="1444032" cy="346575"/>
            </a:xfrm>
            <a:prstGeom prst="rect">
              <a:avLst/>
            </a:prstGeom>
            <a:ln>
              <a:noFill/>
            </a:ln>
            <a:effectLst>
              <a:outerShdw blurRad="50800" dist="38100" dir="2700000" algn="tl" rotWithShape="0">
                <a:prstClr val="black">
                  <a:alpha val="40000"/>
                </a:prstClr>
              </a:outerShdw>
            </a:effectLst>
          </p:spPr>
          <p:txBody>
            <a:bodyPr wrap="none">
              <a:spAutoFit/>
            </a:bodyPr>
            <a:lstStyle/>
            <a:p>
              <a:pPr fontAlgn="auto">
                <a:spcBef>
                  <a:spcPts val="0"/>
                </a:spcBef>
                <a:spcAft>
                  <a:spcPts val="0"/>
                </a:spcAft>
                <a:defRPr/>
              </a:pPr>
              <a:r>
                <a:rPr lang="zh-TW" altLang="en-US" sz="1050" b="1" dirty="0">
                  <a:solidFill>
                    <a:srgbClr val="92D050"/>
                  </a:solidFill>
                  <a:effectLst>
                    <a:outerShdw blurRad="38100" dist="38100" dir="2700000" algn="tl">
                      <a:srgbClr val="000000">
                        <a:alpha val="43137"/>
                      </a:srgbClr>
                    </a:outerShdw>
                  </a:effectLst>
                  <a:latin typeface="小塚ゴシック Pro R" pitchFamily="34" charset="-128"/>
                  <a:ea typeface="小塚ゴシック Pro R" pitchFamily="34" charset="-128"/>
                </a:rPr>
                <a:t>中山四路</a:t>
              </a:r>
              <a:r>
                <a:rPr lang="en-US" altLang="zh-TW" sz="1050" b="1" dirty="0">
                  <a:solidFill>
                    <a:srgbClr val="92D050"/>
                  </a:solidFill>
                  <a:effectLst>
                    <a:outerShdw blurRad="38100" dist="38100" dir="2700000" algn="tl">
                      <a:srgbClr val="000000">
                        <a:alpha val="43137"/>
                      </a:srgbClr>
                    </a:outerShdw>
                  </a:effectLst>
                  <a:latin typeface="小塚ゴシック Pro R" pitchFamily="34" charset="-128"/>
                  <a:ea typeface="小塚ゴシック Pro R" pitchFamily="34" charset="-128"/>
                </a:rPr>
                <a:t>(60</a:t>
              </a:r>
              <a:r>
                <a:rPr lang="ja-JP" altLang="en-US" sz="1050" b="1" dirty="0">
                  <a:solidFill>
                    <a:srgbClr val="92D050"/>
                  </a:solidFill>
                  <a:effectLst>
                    <a:outerShdw blurRad="38100" dist="38100" dir="2700000" algn="tl">
                      <a:srgbClr val="000000">
                        <a:alpha val="43137"/>
                      </a:srgbClr>
                    </a:outerShdw>
                  </a:effectLst>
                  <a:latin typeface="小塚ゴシック Pro R" pitchFamily="34" charset="-128"/>
                  <a:ea typeface="小塚ゴシック Pro R" pitchFamily="34" charset="-128"/>
                </a:rPr>
                <a:t>米</a:t>
              </a:r>
              <a:r>
                <a:rPr lang="en-US" altLang="zh-TW" sz="1050" b="1" dirty="0">
                  <a:solidFill>
                    <a:srgbClr val="92D050"/>
                  </a:solidFill>
                  <a:effectLst>
                    <a:outerShdw blurRad="38100" dist="38100" dir="2700000" algn="tl">
                      <a:srgbClr val="000000">
                        <a:alpha val="43137"/>
                      </a:srgbClr>
                    </a:outerShdw>
                  </a:effectLst>
                  <a:latin typeface="小塚ゴシック Pro R" pitchFamily="34" charset="-128"/>
                  <a:ea typeface="小塚ゴシック Pro R" pitchFamily="34" charset="-128"/>
                </a:rPr>
                <a:t>)</a:t>
              </a:r>
              <a:endParaRPr lang="ja-JP" altLang="en-US" sz="1050" b="1" dirty="0">
                <a:solidFill>
                  <a:srgbClr val="92D050"/>
                </a:solidFill>
                <a:effectLst>
                  <a:outerShdw blurRad="38100" dist="38100" dir="2700000" algn="tl">
                    <a:srgbClr val="000000">
                      <a:alpha val="43137"/>
                    </a:srgbClr>
                  </a:outerShdw>
                </a:effectLst>
                <a:latin typeface="小塚ゴシック Pro R" pitchFamily="34" charset="-128"/>
                <a:ea typeface="小塚ゴシック Pro R" pitchFamily="34" charset="-128"/>
              </a:endParaRPr>
            </a:p>
          </p:txBody>
        </p:sp>
        <p:sp>
          <p:nvSpPr>
            <p:cNvPr id="33" name="正方形/長方形 19"/>
            <p:cNvSpPr/>
            <p:nvPr/>
          </p:nvSpPr>
          <p:spPr>
            <a:xfrm>
              <a:off x="6979014" y="5319170"/>
              <a:ext cx="1263312" cy="346575"/>
            </a:xfrm>
            <a:prstGeom prst="rect">
              <a:avLst/>
            </a:prstGeom>
            <a:ln>
              <a:noFill/>
            </a:ln>
            <a:effectLst>
              <a:outerShdw blurRad="50800" dist="38100" dir="2700000" algn="tl" rotWithShape="0">
                <a:prstClr val="black">
                  <a:alpha val="40000"/>
                </a:prstClr>
              </a:outerShdw>
            </a:effectLst>
          </p:spPr>
          <p:txBody>
            <a:bodyPr wrap="none">
              <a:spAutoFit/>
            </a:bodyPr>
            <a:lstStyle/>
            <a:p>
              <a:pPr fontAlgn="auto">
                <a:spcBef>
                  <a:spcPts val="0"/>
                </a:spcBef>
                <a:spcAft>
                  <a:spcPts val="0"/>
                </a:spcAft>
                <a:defRPr/>
              </a:pPr>
              <a:r>
                <a:rPr lang="zh-TW" altLang="en-US" sz="1050" b="1" dirty="0">
                  <a:solidFill>
                    <a:srgbClr val="92D050"/>
                  </a:solidFill>
                  <a:effectLst>
                    <a:outerShdw blurRad="38100" dist="38100" dir="2700000" algn="tl">
                      <a:srgbClr val="000000">
                        <a:alpha val="43137"/>
                      </a:srgbClr>
                    </a:outerShdw>
                  </a:effectLst>
                  <a:latin typeface="小塚ゴシック Pro R" pitchFamily="34" charset="-128"/>
                  <a:ea typeface="小塚ゴシック Pro R" pitchFamily="34" charset="-128"/>
                </a:rPr>
                <a:t>中</a:t>
              </a:r>
              <a:r>
                <a:rPr lang="ja-JP" altLang="en-US" sz="1050" b="1" dirty="0">
                  <a:solidFill>
                    <a:srgbClr val="92D050"/>
                  </a:solidFill>
                  <a:effectLst>
                    <a:outerShdw blurRad="38100" dist="38100" dir="2700000" algn="tl">
                      <a:srgbClr val="000000">
                        <a:alpha val="43137"/>
                      </a:srgbClr>
                    </a:outerShdw>
                  </a:effectLst>
                  <a:latin typeface="小塚ゴシック Pro R" pitchFamily="34" charset="-128"/>
                  <a:ea typeface="小塚ゴシック Pro R" pitchFamily="34" charset="-128"/>
                </a:rPr>
                <a:t>安</a:t>
              </a:r>
              <a:r>
                <a:rPr lang="zh-TW" altLang="en-US" sz="1050" b="1" dirty="0">
                  <a:solidFill>
                    <a:srgbClr val="92D050"/>
                  </a:solidFill>
                  <a:effectLst>
                    <a:outerShdw blurRad="38100" dist="38100" dir="2700000" algn="tl">
                      <a:srgbClr val="000000">
                        <a:alpha val="43137"/>
                      </a:srgbClr>
                    </a:outerShdw>
                  </a:effectLst>
                  <a:latin typeface="小塚ゴシック Pro R" pitchFamily="34" charset="-128"/>
                  <a:ea typeface="小塚ゴシック Pro R" pitchFamily="34" charset="-128"/>
                </a:rPr>
                <a:t>路</a:t>
              </a:r>
              <a:r>
                <a:rPr lang="en-US" altLang="zh-TW" sz="1050" b="1" dirty="0">
                  <a:solidFill>
                    <a:srgbClr val="92D050"/>
                  </a:solidFill>
                  <a:effectLst>
                    <a:outerShdw blurRad="38100" dist="38100" dir="2700000" algn="tl">
                      <a:srgbClr val="000000">
                        <a:alpha val="43137"/>
                      </a:srgbClr>
                    </a:outerShdw>
                  </a:effectLst>
                  <a:latin typeface="小塚ゴシック Pro R" pitchFamily="34" charset="-128"/>
                  <a:ea typeface="小塚ゴシック Pro R" pitchFamily="34" charset="-128"/>
                </a:rPr>
                <a:t>(</a:t>
              </a:r>
              <a:r>
                <a:rPr lang="en-US" altLang="ja-JP" sz="1050" b="1" dirty="0">
                  <a:solidFill>
                    <a:srgbClr val="92D050"/>
                  </a:solidFill>
                  <a:effectLst>
                    <a:outerShdw blurRad="38100" dist="38100" dir="2700000" algn="tl">
                      <a:srgbClr val="000000">
                        <a:alpha val="43137"/>
                      </a:srgbClr>
                    </a:outerShdw>
                  </a:effectLst>
                  <a:latin typeface="小塚ゴシック Pro R" pitchFamily="34" charset="-128"/>
                  <a:ea typeface="小塚ゴシック Pro R" pitchFamily="34" charset="-128"/>
                </a:rPr>
                <a:t>4</a:t>
              </a:r>
              <a:r>
                <a:rPr lang="en-US" altLang="zh-TW" sz="1050" b="1" dirty="0">
                  <a:solidFill>
                    <a:srgbClr val="92D050"/>
                  </a:solidFill>
                  <a:effectLst>
                    <a:outerShdw blurRad="38100" dist="38100" dir="2700000" algn="tl">
                      <a:srgbClr val="000000">
                        <a:alpha val="43137"/>
                      </a:srgbClr>
                    </a:outerShdw>
                  </a:effectLst>
                  <a:latin typeface="小塚ゴシック Pro R" pitchFamily="34" charset="-128"/>
                  <a:ea typeface="小塚ゴシック Pro R" pitchFamily="34" charset="-128"/>
                </a:rPr>
                <a:t>0</a:t>
              </a:r>
              <a:r>
                <a:rPr lang="ja-JP" altLang="en-US" sz="1050" b="1" dirty="0">
                  <a:solidFill>
                    <a:srgbClr val="92D050"/>
                  </a:solidFill>
                  <a:effectLst>
                    <a:outerShdw blurRad="38100" dist="38100" dir="2700000" algn="tl">
                      <a:srgbClr val="000000">
                        <a:alpha val="43137"/>
                      </a:srgbClr>
                    </a:outerShdw>
                  </a:effectLst>
                  <a:latin typeface="小塚ゴシック Pro R" pitchFamily="34" charset="-128"/>
                  <a:ea typeface="小塚ゴシック Pro R" pitchFamily="34" charset="-128"/>
                </a:rPr>
                <a:t>米</a:t>
              </a:r>
              <a:r>
                <a:rPr lang="en-US" altLang="zh-TW" sz="1050" b="1" dirty="0">
                  <a:solidFill>
                    <a:srgbClr val="92D050"/>
                  </a:solidFill>
                  <a:effectLst>
                    <a:outerShdw blurRad="38100" dist="38100" dir="2700000" algn="tl">
                      <a:srgbClr val="000000">
                        <a:alpha val="43137"/>
                      </a:srgbClr>
                    </a:outerShdw>
                  </a:effectLst>
                  <a:latin typeface="小塚ゴシック Pro R" pitchFamily="34" charset="-128"/>
                  <a:ea typeface="小塚ゴシック Pro R" pitchFamily="34" charset="-128"/>
                </a:rPr>
                <a:t>)</a:t>
              </a:r>
              <a:endParaRPr lang="ja-JP" altLang="en-US" sz="1050" b="1" dirty="0">
                <a:solidFill>
                  <a:srgbClr val="92D050"/>
                </a:solidFill>
                <a:effectLst>
                  <a:outerShdw blurRad="38100" dist="38100" dir="2700000" algn="tl">
                    <a:srgbClr val="000000">
                      <a:alpha val="43137"/>
                    </a:srgbClr>
                  </a:outerShdw>
                </a:effectLst>
                <a:latin typeface="小塚ゴシック Pro R" pitchFamily="34" charset="-128"/>
                <a:ea typeface="小塚ゴシック Pro R" pitchFamily="34" charset="-128"/>
              </a:endParaRPr>
            </a:p>
          </p:txBody>
        </p:sp>
        <p:sp>
          <p:nvSpPr>
            <p:cNvPr id="34" name="正方形/長方形 20"/>
            <p:cNvSpPr/>
            <p:nvPr/>
          </p:nvSpPr>
          <p:spPr>
            <a:xfrm>
              <a:off x="5305338" y="2859841"/>
              <a:ext cx="1332157" cy="346575"/>
            </a:xfrm>
            <a:prstGeom prst="rect">
              <a:avLst/>
            </a:prstGeom>
            <a:ln>
              <a:noFill/>
            </a:ln>
            <a:effectLst>
              <a:outerShdw blurRad="50800" dist="38100" dir="2700000" algn="tl" rotWithShape="0">
                <a:prstClr val="black">
                  <a:alpha val="40000"/>
                </a:prstClr>
              </a:outerShdw>
            </a:effectLst>
          </p:spPr>
          <p:txBody>
            <a:bodyPr wrap="none">
              <a:spAutoFit/>
            </a:bodyPr>
            <a:lstStyle/>
            <a:p>
              <a:pPr fontAlgn="auto">
                <a:spcBef>
                  <a:spcPts val="0"/>
                </a:spcBef>
                <a:spcAft>
                  <a:spcPts val="0"/>
                </a:spcAft>
                <a:defRPr/>
              </a:pPr>
              <a:r>
                <a:rPr lang="ja-JP" altLang="en-US" sz="1050" b="1" dirty="0">
                  <a:solidFill>
                    <a:srgbClr val="92D050"/>
                  </a:solidFill>
                  <a:effectLst>
                    <a:outerShdw blurRad="38100" dist="38100" dir="2700000" algn="tl">
                      <a:srgbClr val="000000">
                        <a:alpha val="43137"/>
                      </a:srgbClr>
                    </a:outerShdw>
                  </a:effectLst>
                  <a:latin typeface="小塚ゴシック Pro R" pitchFamily="34" charset="-128"/>
                  <a:ea typeface="小塚ゴシック Pro R" pitchFamily="34" charset="-128"/>
                </a:rPr>
                <a:t>中山高速公路</a:t>
              </a:r>
            </a:p>
          </p:txBody>
        </p:sp>
        <p:sp>
          <p:nvSpPr>
            <p:cNvPr id="35" name="正方形/長方形 21"/>
            <p:cNvSpPr/>
            <p:nvPr/>
          </p:nvSpPr>
          <p:spPr>
            <a:xfrm>
              <a:off x="6935746" y="3795903"/>
              <a:ext cx="2524043" cy="456848"/>
            </a:xfrm>
            <a:prstGeom prst="rect">
              <a:avLst/>
            </a:prstGeom>
            <a:ln>
              <a:noFill/>
            </a:ln>
            <a:effectLst>
              <a:outerShdw blurRad="50800" dist="38100" dir="2700000" algn="tl" rotWithShape="0">
                <a:prstClr val="black">
                  <a:alpha val="40000"/>
                </a:prstClr>
              </a:outerShdw>
            </a:effectLst>
          </p:spPr>
          <p:txBody>
            <a:bodyPr wrap="none">
              <a:spAutoFit/>
            </a:bodyPr>
            <a:lstStyle/>
            <a:p>
              <a:pPr fontAlgn="auto">
                <a:lnSpc>
                  <a:spcPct val="150000"/>
                </a:lnSpc>
                <a:spcBef>
                  <a:spcPts val="0"/>
                </a:spcBef>
                <a:spcAft>
                  <a:spcPts val="0"/>
                </a:spcAft>
                <a:buClr>
                  <a:schemeClr val="bg2"/>
                </a:buClr>
                <a:buSzPct val="75000"/>
                <a:buFont typeface="Wingdings" pitchFamily="2" charset="2"/>
                <a:buChar char="Ø"/>
                <a:defRPr/>
              </a:pPr>
              <a:r>
                <a:rPr lang="zh-TW" altLang="en-US" sz="1050" b="1" dirty="0">
                  <a:solidFill>
                    <a:schemeClr val="accent3"/>
                  </a:solidFill>
                  <a:effectLst>
                    <a:outerShdw blurRad="38100" dist="38100" dir="2700000" algn="tl">
                      <a:srgbClr val="000000">
                        <a:alpha val="43137"/>
                      </a:srgbClr>
                    </a:outerShdw>
                  </a:effectLst>
                  <a:latin typeface="小塚ゴシック Pro R" pitchFamily="34" charset="-128"/>
                  <a:ea typeface="小塚ゴシック Pro R" pitchFamily="34" charset="-128"/>
                </a:rPr>
                <a:t>高雄捷運局辦公室及停車場</a:t>
              </a:r>
              <a:endParaRPr lang="en-US" altLang="zh-TW" sz="1050" b="1" dirty="0">
                <a:solidFill>
                  <a:schemeClr val="accent3"/>
                </a:solidFill>
                <a:effectLst>
                  <a:outerShdw blurRad="38100" dist="38100" dir="2700000" algn="tl">
                    <a:srgbClr val="000000">
                      <a:alpha val="43137"/>
                    </a:srgbClr>
                  </a:outerShdw>
                </a:effectLst>
                <a:latin typeface="小塚ゴシック Pro R" pitchFamily="34" charset="-128"/>
                <a:ea typeface="小塚ゴシック Pro R" pitchFamily="34" charset="-128"/>
              </a:endParaRPr>
            </a:p>
          </p:txBody>
        </p:sp>
        <p:sp>
          <p:nvSpPr>
            <p:cNvPr id="36" name="正方形/長方形 29"/>
            <p:cNvSpPr/>
            <p:nvPr/>
          </p:nvSpPr>
          <p:spPr>
            <a:xfrm>
              <a:off x="6300497" y="4640959"/>
              <a:ext cx="970720" cy="346575"/>
            </a:xfrm>
            <a:prstGeom prst="rect">
              <a:avLst/>
            </a:prstGeom>
            <a:ln>
              <a:noFill/>
            </a:ln>
            <a:effectLst>
              <a:outerShdw blurRad="50800" dist="38100" dir="2700000" algn="tl" rotWithShape="0">
                <a:prstClr val="black">
                  <a:alpha val="40000"/>
                </a:prstClr>
              </a:outerShdw>
            </a:effectLst>
          </p:spPr>
          <p:txBody>
            <a:bodyPr wrap="none">
              <a:spAutoFit/>
            </a:bodyPr>
            <a:lstStyle/>
            <a:p>
              <a:pPr fontAlgn="auto">
                <a:spcBef>
                  <a:spcPts val="0"/>
                </a:spcBef>
                <a:spcAft>
                  <a:spcPts val="0"/>
                </a:spcAft>
                <a:defRPr/>
              </a:pPr>
              <a:r>
                <a:rPr lang="ja-JP" altLang="en-US" sz="1050" b="1" dirty="0">
                  <a:solidFill>
                    <a:schemeClr val="bg1"/>
                  </a:solidFill>
                  <a:effectLst>
                    <a:outerShdw blurRad="38100" dist="38100" dir="2700000" algn="tl">
                      <a:srgbClr val="000000">
                        <a:alpha val="43137"/>
                      </a:srgbClr>
                    </a:outerShdw>
                  </a:effectLst>
                  <a:latin typeface="小塚ゴシック Pro R" pitchFamily="34" charset="-128"/>
                  <a:ea typeface="小塚ゴシック Pro R" pitchFamily="34" charset="-128"/>
                </a:rPr>
                <a:t>計画敷地</a:t>
              </a:r>
            </a:p>
          </p:txBody>
        </p:sp>
        <p:sp>
          <p:nvSpPr>
            <p:cNvPr id="37" name="矩形 36"/>
            <p:cNvSpPr/>
            <p:nvPr/>
          </p:nvSpPr>
          <p:spPr>
            <a:xfrm rot="19706841">
              <a:off x="6794143" y="3596557"/>
              <a:ext cx="418912" cy="448529"/>
            </a:xfrm>
            <a:prstGeom prst="rect">
              <a:avLst/>
            </a:prstGeom>
            <a:solidFill>
              <a:schemeClr val="accent2">
                <a:lumMod val="50000"/>
                <a:alpha val="80784"/>
              </a:schemeClr>
            </a:solidFill>
            <a:ln>
              <a:solidFill>
                <a:srgbClr val="4F352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cxnSp>
        <p:nvCxnSpPr>
          <p:cNvPr id="40" name="直線接點 39"/>
          <p:cNvCxnSpPr/>
          <p:nvPr/>
        </p:nvCxnSpPr>
        <p:spPr>
          <a:xfrm flipV="1">
            <a:off x="4073770" y="3833814"/>
            <a:ext cx="2118946" cy="809625"/>
          </a:xfrm>
          <a:prstGeom prst="line">
            <a:avLst/>
          </a:prstGeom>
          <a:ln w="19050">
            <a:solidFill>
              <a:srgbClr val="FF0000"/>
            </a:solidFill>
            <a:tailEnd type="oval"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221" name="テキスト ボックス 16"/>
          <p:cNvSpPr txBox="1">
            <a:spLocks noChangeArrowheads="1"/>
          </p:cNvSpPr>
          <p:nvPr/>
        </p:nvSpPr>
        <p:spPr bwMode="auto">
          <a:xfrm>
            <a:off x="1538654" y="0"/>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en-US" sz="2000">
                <a:solidFill>
                  <a:schemeClr val="bg1"/>
                </a:solidFill>
                <a:latin typeface="微軟正黑體" pitchFamily="34" charset="-120"/>
                <a:ea typeface="微軟正黑體" pitchFamily="34" charset="-120"/>
                <a:cs typeface="A-OTF 新ゴ Pro M"/>
              </a:rPr>
              <a:t>基地範圍</a:t>
            </a:r>
            <a:endParaRPr lang="en-US" altLang="ja-JP" sz="2000">
              <a:solidFill>
                <a:schemeClr val="bg1"/>
              </a:solidFill>
              <a:latin typeface="微軟正黑體" pitchFamily="34" charset="-120"/>
              <a:ea typeface="微軟正黑體" pitchFamily="34" charset="-120"/>
              <a:cs typeface="A-OTF 新ゴ Pro M"/>
            </a:endParaRPr>
          </a:p>
        </p:txBody>
      </p:sp>
      <p:sp>
        <p:nvSpPr>
          <p:cNvPr id="9222" name="テキスト ボックス 16"/>
          <p:cNvSpPr txBox="1">
            <a:spLocks noChangeArrowheads="1"/>
          </p:cNvSpPr>
          <p:nvPr/>
        </p:nvSpPr>
        <p:spPr bwMode="auto">
          <a:xfrm>
            <a:off x="8771792" y="0"/>
            <a:ext cx="3064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en-US" altLang="ja-JP" sz="1600" b="1">
                <a:solidFill>
                  <a:schemeClr val="bg1"/>
                </a:solidFill>
                <a:latin typeface="微軟正黑體" pitchFamily="34" charset="-120"/>
                <a:ea typeface="微軟正黑體" pitchFamily="34" charset="-120"/>
                <a:cs typeface="A-OTF 新ゴ Pro M"/>
              </a:rPr>
              <a:t>6</a:t>
            </a:r>
          </a:p>
        </p:txBody>
      </p:sp>
      <p:sp>
        <p:nvSpPr>
          <p:cNvPr id="2" name="日期版面配置區 1"/>
          <p:cNvSpPr>
            <a:spLocks noGrp="1"/>
          </p:cNvSpPr>
          <p:nvPr>
            <p:ph type="dt" sz="half" idx="10"/>
          </p:nvPr>
        </p:nvSpPr>
        <p:spPr/>
        <p:txBody>
          <a:bodyPr/>
          <a:lstStyle/>
          <a:p>
            <a:fld id="{2C024C21-AA66-4B06-9BF3-952381AACD2E}" type="datetime1">
              <a:rPr lang="zh-TW" altLang="en-US" smtClean="0"/>
              <a:t>2015/5/25</a:t>
            </a:fld>
            <a:endParaRPr lang="zh-TW" altLang="en-US"/>
          </a:p>
        </p:txBody>
      </p:sp>
      <p:sp>
        <p:nvSpPr>
          <p:cNvPr id="3" name="投影片編號版面配置區 2"/>
          <p:cNvSpPr>
            <a:spLocks noGrp="1"/>
          </p:cNvSpPr>
          <p:nvPr>
            <p:ph type="sldNum" sz="quarter" idx="12"/>
          </p:nvPr>
        </p:nvSpPr>
        <p:spPr/>
        <p:txBody>
          <a:bodyPr/>
          <a:lstStyle/>
          <a:p>
            <a:fld id="{F0E02FEA-681D-471C-A651-6DE24E6B8F4F}" type="slidenum">
              <a:rPr lang="zh-TW" altLang="en-US" smtClean="0"/>
              <a:t>14</a:t>
            </a:fld>
            <a:endParaRPr lang="zh-TW" altLang="en-US"/>
          </a:p>
        </p:txBody>
      </p:sp>
    </p:spTree>
    <p:extLst>
      <p:ext uri="{BB962C8B-B14F-4D97-AF65-F5344CB8AC3E}">
        <p14:creationId xmlns:p14="http://schemas.microsoft.com/office/powerpoint/2010/main" val="11556805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3861048"/>
            <a:ext cx="3105658" cy="2544584"/>
          </a:xfrm>
          <a:prstGeom prst="rect">
            <a:avLst/>
          </a:prstGeom>
        </p:spPr>
      </p:pic>
      <p:sp>
        <p:nvSpPr>
          <p:cNvPr id="2" name="標題 1"/>
          <p:cNvSpPr>
            <a:spLocks noGrp="1"/>
          </p:cNvSpPr>
          <p:nvPr>
            <p:ph type="title"/>
          </p:nvPr>
        </p:nvSpPr>
        <p:spPr/>
        <p:txBody>
          <a:bodyPr/>
          <a:lstStyle/>
          <a:p>
            <a:r>
              <a:rPr lang="zh-TW" altLang="en-US" dirty="0" smtClean="0"/>
              <a:t>區位介紹</a:t>
            </a:r>
            <a:endParaRPr lang="zh-TW" altLang="en-US" dirty="0"/>
          </a:p>
        </p:txBody>
      </p:sp>
      <p:sp>
        <p:nvSpPr>
          <p:cNvPr id="3" name="內容版面配置區 2"/>
          <p:cNvSpPr>
            <a:spLocks noGrp="1"/>
          </p:cNvSpPr>
          <p:nvPr>
            <p:ph idx="1"/>
          </p:nvPr>
        </p:nvSpPr>
        <p:spPr/>
        <p:txBody>
          <a:bodyPr/>
          <a:lstStyle/>
          <a:p>
            <a:r>
              <a:rPr lang="zh-TW" altLang="en-US" dirty="0" smtClean="0"/>
              <a:t>位於捷運紅線南端、鄰近小港機場及高雄港區</a:t>
            </a:r>
            <a:endParaRPr lang="en-US" altLang="zh-TW" dirty="0" smtClean="0"/>
          </a:p>
          <a:p>
            <a:r>
              <a:rPr lang="zh-TW" altLang="en-US" dirty="0" smtClean="0"/>
              <a:t>扣除機廠設施尚有</a:t>
            </a:r>
            <a:r>
              <a:rPr lang="en-US" altLang="zh-TW" dirty="0" smtClean="0"/>
              <a:t>8.7</a:t>
            </a:r>
            <a:r>
              <a:rPr lang="zh-TW" altLang="en-US" dirty="0" smtClean="0"/>
              <a:t>公頃可供開發使用</a:t>
            </a:r>
            <a:endParaRPr lang="en-US" altLang="zh-TW" dirty="0" smtClean="0"/>
          </a:p>
          <a:p>
            <a:r>
              <a:rPr lang="zh-TW" altLang="en-US" dirty="0" smtClean="0"/>
              <a:t>週邊主要為貨櫃車停車場及貨櫃集散場</a:t>
            </a:r>
            <a:endParaRPr lang="en-US" altLang="zh-TW" dirty="0" smtClean="0"/>
          </a:p>
          <a:p>
            <a:r>
              <a:rPr lang="zh-TW" altLang="en-US" dirty="0" smtClean="0"/>
              <a:t>不屬於主要商業活動區</a:t>
            </a:r>
            <a:endParaRPr lang="en-US" altLang="zh-TW" dirty="0" smtClean="0"/>
          </a:p>
          <a:p>
            <a:r>
              <a:rPr lang="zh-TW" altLang="en-US" dirty="0" smtClean="0"/>
              <a:t>四週均為立體道路</a:t>
            </a:r>
            <a:endParaRPr lang="en-US" altLang="zh-TW" dirty="0" smtClean="0"/>
          </a:p>
        </p:txBody>
      </p:sp>
      <p:sp>
        <p:nvSpPr>
          <p:cNvPr id="4" name="日期版面配置區 3"/>
          <p:cNvSpPr>
            <a:spLocks noGrp="1"/>
          </p:cNvSpPr>
          <p:nvPr>
            <p:ph type="dt" sz="half" idx="10"/>
          </p:nvPr>
        </p:nvSpPr>
        <p:spPr/>
        <p:txBody>
          <a:bodyPr/>
          <a:lstStyle/>
          <a:p>
            <a:fld id="{F6AC52C8-3CAF-4910-8D21-6B764C09C3E3}" type="datetime1">
              <a:rPr lang="zh-TW" altLang="en-US" smtClean="0"/>
              <a:t>2015/5/25</a:t>
            </a:fld>
            <a:endParaRPr lang="zh-TW" altLang="en-US"/>
          </a:p>
        </p:txBody>
      </p:sp>
      <p:sp>
        <p:nvSpPr>
          <p:cNvPr id="5" name="投影片編號版面配置區 4"/>
          <p:cNvSpPr>
            <a:spLocks noGrp="1"/>
          </p:cNvSpPr>
          <p:nvPr>
            <p:ph type="sldNum" sz="quarter" idx="12"/>
          </p:nvPr>
        </p:nvSpPr>
        <p:spPr/>
        <p:txBody>
          <a:bodyPr/>
          <a:lstStyle/>
          <a:p>
            <a:fld id="{7E1F36F8-FA99-4426-B217-41A957B35101}" type="slidenum">
              <a:rPr lang="zh-TW" altLang="en-US" smtClean="0"/>
              <a:t>15</a:t>
            </a:fld>
            <a:endParaRPr lang="zh-TW" altLang="en-US" dirty="0"/>
          </a:p>
        </p:txBody>
      </p:sp>
    </p:spTree>
    <p:extLst>
      <p:ext uri="{BB962C8B-B14F-4D97-AF65-F5344CB8AC3E}">
        <p14:creationId xmlns:p14="http://schemas.microsoft.com/office/powerpoint/2010/main" val="2634479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3861048"/>
            <a:ext cx="3105658" cy="2544584"/>
          </a:xfrm>
          <a:prstGeom prst="rect">
            <a:avLst/>
          </a:prstGeom>
        </p:spPr>
      </p:pic>
      <p:sp>
        <p:nvSpPr>
          <p:cNvPr id="2" name="標題 1"/>
          <p:cNvSpPr>
            <a:spLocks noGrp="1"/>
          </p:cNvSpPr>
          <p:nvPr>
            <p:ph type="title"/>
          </p:nvPr>
        </p:nvSpPr>
        <p:spPr/>
        <p:txBody>
          <a:bodyPr/>
          <a:lstStyle/>
          <a:p>
            <a:r>
              <a:rPr lang="zh-TW" altLang="en-US" dirty="0" smtClean="0"/>
              <a:t>開發定位</a:t>
            </a:r>
            <a:endParaRPr lang="zh-TW" altLang="en-US" dirty="0"/>
          </a:p>
        </p:txBody>
      </p:sp>
      <p:sp>
        <p:nvSpPr>
          <p:cNvPr id="3" name="內容版面配置區 2"/>
          <p:cNvSpPr>
            <a:spLocks noGrp="1"/>
          </p:cNvSpPr>
          <p:nvPr>
            <p:ph idx="1"/>
          </p:nvPr>
        </p:nvSpPr>
        <p:spPr/>
        <p:txBody>
          <a:bodyPr/>
          <a:lstStyle/>
          <a:p>
            <a:r>
              <a:rPr lang="zh-TW" altLang="en-US" dirty="0" smtClean="0"/>
              <a:t>面向世界、對外發聲</a:t>
            </a:r>
            <a:endParaRPr lang="en-US" altLang="zh-TW" dirty="0" smtClean="0"/>
          </a:p>
          <a:p>
            <a:pPr lvl="1"/>
            <a:r>
              <a:rPr lang="zh-TW" altLang="en-US" dirty="0" smtClean="0"/>
              <a:t>取優點：鄰近機場、港口、高速公路、捷運</a:t>
            </a:r>
            <a:endParaRPr lang="en-US" altLang="zh-TW" dirty="0" smtClean="0"/>
          </a:p>
          <a:p>
            <a:pPr lvl="1"/>
            <a:r>
              <a:rPr lang="zh-TW" altLang="en-US" dirty="0" smtClean="0"/>
              <a:t>避缺點：無法串接原有商圈、無鄰近社區或生活圈</a:t>
            </a:r>
            <a:endParaRPr lang="en-US" altLang="zh-TW" dirty="0" smtClean="0"/>
          </a:p>
          <a:p>
            <a:pPr lvl="0"/>
            <a:r>
              <a:rPr lang="zh-TW" altLang="en-US" dirty="0" smtClean="0"/>
              <a:t>主題式開發、大規模開發</a:t>
            </a:r>
            <a:endParaRPr lang="en-US" altLang="zh-TW" dirty="0" smtClean="0"/>
          </a:p>
          <a:p>
            <a:pPr lvl="0"/>
            <a:r>
              <a:rPr lang="zh-TW" altLang="en-US" dirty="0" smtClean="0"/>
              <a:t>對不同服務範圍之消費者應有不同主題誘因</a:t>
            </a:r>
            <a:endParaRPr lang="en-US" altLang="zh-TW" dirty="0" smtClean="0"/>
          </a:p>
        </p:txBody>
      </p:sp>
      <p:sp>
        <p:nvSpPr>
          <p:cNvPr id="4" name="日期版面配置區 3"/>
          <p:cNvSpPr>
            <a:spLocks noGrp="1"/>
          </p:cNvSpPr>
          <p:nvPr>
            <p:ph type="dt" sz="half" idx="10"/>
          </p:nvPr>
        </p:nvSpPr>
        <p:spPr/>
        <p:txBody>
          <a:bodyPr/>
          <a:lstStyle/>
          <a:p>
            <a:fld id="{FC343CB2-1470-4F91-B507-086720B7AE50}" type="datetime1">
              <a:rPr lang="zh-TW" altLang="en-US" smtClean="0"/>
              <a:t>2015/5/25</a:t>
            </a:fld>
            <a:endParaRPr lang="zh-TW" altLang="en-US"/>
          </a:p>
        </p:txBody>
      </p:sp>
      <p:sp>
        <p:nvSpPr>
          <p:cNvPr id="5" name="投影片編號版面配置區 4"/>
          <p:cNvSpPr>
            <a:spLocks noGrp="1"/>
          </p:cNvSpPr>
          <p:nvPr>
            <p:ph type="sldNum" sz="quarter" idx="12"/>
          </p:nvPr>
        </p:nvSpPr>
        <p:spPr/>
        <p:txBody>
          <a:bodyPr/>
          <a:lstStyle/>
          <a:p>
            <a:fld id="{7E1F36F8-FA99-4426-B217-41A957B35101}" type="slidenum">
              <a:rPr lang="zh-TW" altLang="en-US" smtClean="0"/>
              <a:t>16</a:t>
            </a:fld>
            <a:endParaRPr lang="zh-TW" altLang="en-US" dirty="0"/>
          </a:p>
        </p:txBody>
      </p:sp>
    </p:spTree>
    <p:extLst>
      <p:ext uri="{BB962C8B-B14F-4D97-AF65-F5344CB8AC3E}">
        <p14:creationId xmlns:p14="http://schemas.microsoft.com/office/powerpoint/2010/main" val="7866008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3861048"/>
            <a:ext cx="3105658" cy="2544584"/>
          </a:xfrm>
          <a:prstGeom prst="rect">
            <a:avLst/>
          </a:prstGeom>
        </p:spPr>
      </p:pic>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pPr lvl="0"/>
            <a:r>
              <a:rPr lang="zh-TW" altLang="en-US" dirty="0" smtClean="0"/>
              <a:t>對本地消費者</a:t>
            </a:r>
          </a:p>
          <a:p>
            <a:pPr lvl="1"/>
            <a:r>
              <a:rPr lang="zh-TW" altLang="en-US" dirty="0" smtClean="0"/>
              <a:t>反覆到訪</a:t>
            </a:r>
            <a:r>
              <a:rPr lang="en-US" altLang="zh-TW" dirty="0" smtClean="0"/>
              <a:t>—</a:t>
            </a:r>
            <a:r>
              <a:rPr lang="zh-TW" altLang="en-US" dirty="0" smtClean="0"/>
              <a:t>除購買與用餐之外</a:t>
            </a:r>
            <a:endParaRPr lang="en-US" altLang="zh-TW" dirty="0" smtClean="0"/>
          </a:p>
          <a:p>
            <a:r>
              <a:rPr lang="zh-TW" altLang="en-US" dirty="0" smtClean="0"/>
              <a:t>對外地消費者</a:t>
            </a:r>
            <a:endParaRPr lang="en-US" altLang="zh-TW" dirty="0" smtClean="0"/>
          </a:p>
          <a:p>
            <a:pPr lvl="1"/>
            <a:r>
              <a:rPr lang="zh-TW" altLang="en-US" dirty="0" smtClean="0"/>
              <a:t>慕名到訪</a:t>
            </a:r>
            <a:r>
              <a:rPr lang="en-US" altLang="zh-TW" dirty="0" smtClean="0"/>
              <a:t>—</a:t>
            </a:r>
            <a:r>
              <a:rPr lang="zh-TW" altLang="en-US" dirty="0" smtClean="0"/>
              <a:t>足夠名氣</a:t>
            </a:r>
            <a:endParaRPr lang="en-US" altLang="zh-TW" dirty="0" smtClean="0"/>
          </a:p>
        </p:txBody>
      </p:sp>
      <p:sp>
        <p:nvSpPr>
          <p:cNvPr id="4" name="日期版面配置區 3"/>
          <p:cNvSpPr>
            <a:spLocks noGrp="1"/>
          </p:cNvSpPr>
          <p:nvPr>
            <p:ph type="dt" sz="half" idx="10"/>
          </p:nvPr>
        </p:nvSpPr>
        <p:spPr/>
        <p:txBody>
          <a:bodyPr/>
          <a:lstStyle/>
          <a:p>
            <a:fld id="{08E1F19C-B391-49E8-BDCC-AC025AEF0AAE}" type="datetime1">
              <a:rPr lang="zh-TW" altLang="en-US" smtClean="0"/>
              <a:t>2015/5/25</a:t>
            </a:fld>
            <a:endParaRPr lang="zh-TW" altLang="en-US"/>
          </a:p>
        </p:txBody>
      </p:sp>
      <p:sp>
        <p:nvSpPr>
          <p:cNvPr id="5" name="投影片編號版面配置區 4"/>
          <p:cNvSpPr>
            <a:spLocks noGrp="1"/>
          </p:cNvSpPr>
          <p:nvPr>
            <p:ph type="sldNum" sz="quarter" idx="12"/>
          </p:nvPr>
        </p:nvSpPr>
        <p:spPr/>
        <p:txBody>
          <a:bodyPr/>
          <a:lstStyle/>
          <a:p>
            <a:fld id="{7E1F36F8-FA99-4426-B217-41A957B35101}" type="slidenum">
              <a:rPr lang="zh-TW" altLang="en-US" smtClean="0"/>
              <a:t>17</a:t>
            </a:fld>
            <a:endParaRPr lang="zh-TW" altLang="en-US" dirty="0"/>
          </a:p>
        </p:txBody>
      </p:sp>
    </p:spTree>
    <p:extLst>
      <p:ext uri="{BB962C8B-B14F-4D97-AF65-F5344CB8AC3E}">
        <p14:creationId xmlns:p14="http://schemas.microsoft.com/office/powerpoint/2010/main" val="37332174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endParaRPr lang="zh-TW" altLang="en-US"/>
          </a:p>
        </p:txBody>
      </p:sp>
      <p:pic>
        <p:nvPicPr>
          <p:cNvPr id="4" name="Picture 4" descr="IMG_02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836613"/>
            <a:ext cx="8575675"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日期版面配置區 4"/>
          <p:cNvSpPr>
            <a:spLocks noGrp="1"/>
          </p:cNvSpPr>
          <p:nvPr>
            <p:ph type="dt" sz="half" idx="10"/>
          </p:nvPr>
        </p:nvSpPr>
        <p:spPr/>
        <p:txBody>
          <a:bodyPr/>
          <a:lstStyle/>
          <a:p>
            <a:fld id="{26355344-38BA-4137-9F28-53CF6C921BE9}" type="datetime1">
              <a:rPr lang="zh-TW" altLang="en-US" smtClean="0"/>
              <a:t>2015/5/25</a:t>
            </a:fld>
            <a:endParaRPr lang="zh-TW" altLang="en-US"/>
          </a:p>
        </p:txBody>
      </p:sp>
      <p:sp>
        <p:nvSpPr>
          <p:cNvPr id="6" name="投影片編號版面配置區 5"/>
          <p:cNvSpPr>
            <a:spLocks noGrp="1"/>
          </p:cNvSpPr>
          <p:nvPr>
            <p:ph type="sldNum" sz="quarter" idx="12"/>
          </p:nvPr>
        </p:nvSpPr>
        <p:spPr/>
        <p:txBody>
          <a:bodyPr/>
          <a:lstStyle/>
          <a:p>
            <a:fld id="{7E1F36F8-FA99-4426-B217-41A957B35101}" type="slidenum">
              <a:rPr lang="zh-TW" altLang="en-US" smtClean="0"/>
              <a:t>18</a:t>
            </a:fld>
            <a:endParaRPr lang="zh-TW" altLang="en-US" dirty="0"/>
          </a:p>
        </p:txBody>
      </p:sp>
    </p:spTree>
    <p:extLst>
      <p:ext uri="{BB962C8B-B14F-4D97-AF65-F5344CB8AC3E}">
        <p14:creationId xmlns:p14="http://schemas.microsoft.com/office/powerpoint/2010/main" val="1677311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図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40016"/>
            <a:ext cx="91440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タイトル 9"/>
          <p:cNvSpPr>
            <a:spLocks noGrp="1"/>
          </p:cNvSpPr>
          <p:nvPr>
            <p:ph type="ctrTitle"/>
          </p:nvPr>
        </p:nvSpPr>
        <p:spPr>
          <a:xfrm>
            <a:off x="666750" y="2708275"/>
            <a:ext cx="8017119" cy="820738"/>
          </a:xfrm>
        </p:spPr>
        <p:txBody>
          <a:bodyPr/>
          <a:lstStyle/>
          <a:p>
            <a:pPr eaLnBrk="1" hangingPunct="1"/>
            <a:r>
              <a:rPr lang="zh-TW" altLang="en-US" b="1" dirty="0" smtClean="0">
                <a:solidFill>
                  <a:schemeClr val="bg1"/>
                </a:solidFill>
                <a:latin typeface="微軟正黑體" pitchFamily="34" charset="-120"/>
                <a:ea typeface="微軟正黑體" pitchFamily="34" charset="-120"/>
                <a:cs typeface="A-OTF 新正楷書CBSK1 Pro CBSK1"/>
              </a:rPr>
              <a:t>高雄捷運南機廠  大魯閣草衙道 </a:t>
            </a:r>
            <a:endParaRPr lang="ja-JP" altLang="en-US" b="1" dirty="0" smtClean="0">
              <a:solidFill>
                <a:schemeClr val="bg1"/>
              </a:solidFill>
              <a:latin typeface="微軟正黑體" pitchFamily="34" charset="-120"/>
              <a:ea typeface="微軟正黑體" pitchFamily="34" charset="-120"/>
              <a:cs typeface="A-OTF 新正楷書CBSK1 Pro CBSK1"/>
            </a:endParaRPr>
          </a:p>
        </p:txBody>
      </p:sp>
      <p:sp>
        <p:nvSpPr>
          <p:cNvPr id="11" name="サブタイトル 10"/>
          <p:cNvSpPr>
            <a:spLocks noGrp="1"/>
          </p:cNvSpPr>
          <p:nvPr>
            <p:ph type="subTitle" idx="1"/>
          </p:nvPr>
        </p:nvSpPr>
        <p:spPr>
          <a:xfrm>
            <a:off x="5517174" y="3716338"/>
            <a:ext cx="3308838" cy="360362"/>
          </a:xfrm>
        </p:spPr>
        <p:txBody>
          <a:bodyPr rtlCol="0">
            <a:normAutofit fontScale="70000" lnSpcReduction="20000"/>
          </a:bodyPr>
          <a:lstStyle/>
          <a:p>
            <a:pPr algn="r" eaLnBrk="1" fontAlgn="auto" hangingPunct="1">
              <a:spcAft>
                <a:spcPts val="0"/>
              </a:spcAft>
              <a:defRPr/>
            </a:pPr>
            <a:r>
              <a:rPr lang="en-US" altLang="ja-JP" dirty="0" smtClean="0">
                <a:solidFill>
                  <a:srgbClr val="FF0000"/>
                </a:solidFill>
                <a:latin typeface="+mn-lt"/>
              </a:rPr>
              <a:t>T</a:t>
            </a:r>
            <a:r>
              <a:rPr lang="en-US" altLang="ja-JP" dirty="0" smtClean="0">
                <a:latin typeface="+mn-lt"/>
              </a:rPr>
              <a:t>aiwan </a:t>
            </a:r>
            <a:r>
              <a:rPr lang="en-US" altLang="ja-JP" dirty="0" err="1" smtClean="0">
                <a:solidFill>
                  <a:srgbClr val="FF0000"/>
                </a:solidFill>
                <a:latin typeface="+mn-lt"/>
              </a:rPr>
              <a:t>T</a:t>
            </a:r>
            <a:r>
              <a:rPr lang="en-US" altLang="ja-JP" dirty="0" err="1" smtClean="0">
                <a:latin typeface="+mn-lt"/>
              </a:rPr>
              <a:t>aroko</a:t>
            </a:r>
            <a:r>
              <a:rPr lang="en-US" altLang="ja-JP" dirty="0" smtClean="0">
                <a:latin typeface="+mn-lt"/>
              </a:rPr>
              <a:t> </a:t>
            </a:r>
            <a:r>
              <a:rPr lang="en-US" altLang="ja-JP" dirty="0" smtClean="0">
                <a:solidFill>
                  <a:srgbClr val="FF0000"/>
                </a:solidFill>
                <a:latin typeface="+mn-lt"/>
              </a:rPr>
              <a:t>P</a:t>
            </a:r>
            <a:r>
              <a:rPr lang="en-US" altLang="ja-JP" dirty="0" smtClean="0">
                <a:latin typeface="+mn-lt"/>
              </a:rPr>
              <a:t>roject</a:t>
            </a:r>
            <a:endParaRPr lang="ja-JP" altLang="en-US" dirty="0">
              <a:latin typeface="+mn-lt"/>
            </a:endParaRPr>
          </a:p>
        </p:txBody>
      </p:sp>
      <p:sp>
        <p:nvSpPr>
          <p:cNvPr id="13" name="タイトル 9"/>
          <p:cNvSpPr txBox="1">
            <a:spLocks/>
          </p:cNvSpPr>
          <p:nvPr/>
        </p:nvSpPr>
        <p:spPr>
          <a:xfrm>
            <a:off x="6899032" y="5229228"/>
            <a:ext cx="1926981" cy="315913"/>
          </a:xfrm>
          <a:prstGeom prst="rect">
            <a:avLst/>
          </a:prstGeom>
        </p:spPr>
        <p:txBody>
          <a:bodyPr anchor="ctr">
            <a:normAutofit fontScale="70000" lnSpcReduction="20000"/>
          </a:bodyPr>
          <a:lstStyle/>
          <a:p>
            <a:pPr algn="ctr">
              <a:spcBef>
                <a:spcPct val="0"/>
              </a:spcBef>
              <a:defRPr/>
            </a:pPr>
            <a:endParaRPr kumimoji="1" lang="ja-JP" altLang="en-US" sz="2400" dirty="0">
              <a:solidFill>
                <a:prstClr val="black"/>
              </a:solidFill>
              <a:latin typeface="Adobe Fangsong Std R" pitchFamily="18" charset="-128"/>
              <a:ea typeface="Adobe Fangsong Std R" pitchFamily="18" charset="-128"/>
            </a:endParaRPr>
          </a:p>
        </p:txBody>
      </p:sp>
      <p:sp>
        <p:nvSpPr>
          <p:cNvPr id="3" name="投影片編號版面配置區 2"/>
          <p:cNvSpPr>
            <a:spLocks noGrp="1"/>
          </p:cNvSpPr>
          <p:nvPr>
            <p:ph type="sldNum" sz="quarter" idx="12"/>
          </p:nvPr>
        </p:nvSpPr>
        <p:spPr/>
        <p:txBody>
          <a:bodyPr/>
          <a:lstStyle/>
          <a:p>
            <a:pPr>
              <a:defRPr/>
            </a:pPr>
            <a:r>
              <a:rPr lang="en-US" altLang="ja-JP" smtClean="0">
                <a:solidFill>
                  <a:prstClr val="white"/>
                </a:solidFill>
              </a:rPr>
              <a:t>&lt;#&gt;</a:t>
            </a:r>
            <a:endParaRPr lang="ja-JP" altLang="en-US">
              <a:solidFill>
                <a:prstClr val="white"/>
              </a:solidFill>
            </a:endParaRPr>
          </a:p>
        </p:txBody>
      </p:sp>
      <p:pic>
        <p:nvPicPr>
          <p:cNvPr id="410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522" y="4005064"/>
            <a:ext cx="5575936" cy="261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版面配置區 1"/>
          <p:cNvSpPr>
            <a:spLocks noGrp="1"/>
          </p:cNvSpPr>
          <p:nvPr>
            <p:ph type="dt" sz="half" idx="10"/>
          </p:nvPr>
        </p:nvSpPr>
        <p:spPr/>
        <p:txBody>
          <a:bodyPr/>
          <a:lstStyle/>
          <a:p>
            <a:pPr>
              <a:defRPr/>
            </a:pPr>
            <a:fld id="{EE9D26AF-9A35-4CBA-ADF5-630C8C95A696}" type="datetime1">
              <a:rPr lang="zh-TW" altLang="en-US" smtClean="0">
                <a:solidFill>
                  <a:prstClr val="black">
                    <a:tint val="75000"/>
                  </a:prstClr>
                </a:solidFill>
              </a:rPr>
              <a:t>2015/5/25</a:t>
            </a:fld>
            <a:endParaRPr lang="ja-JP" altLang="en-US">
              <a:solidFill>
                <a:prstClr val="black">
                  <a:tint val="75000"/>
                </a:prstClr>
              </a:solidFill>
            </a:endParaRPr>
          </a:p>
        </p:txBody>
      </p:sp>
      <p:sp>
        <p:nvSpPr>
          <p:cNvPr id="4" name="文字方塊 3"/>
          <p:cNvSpPr txBox="1"/>
          <p:nvPr/>
        </p:nvSpPr>
        <p:spPr>
          <a:xfrm>
            <a:off x="8605440" y="6438387"/>
            <a:ext cx="354584" cy="276999"/>
          </a:xfrm>
          <a:prstGeom prst="rect">
            <a:avLst/>
          </a:prstGeom>
          <a:noFill/>
        </p:spPr>
        <p:txBody>
          <a:bodyPr wrap="none" rtlCol="0">
            <a:spAutoFit/>
          </a:bodyPr>
          <a:lstStyle/>
          <a:p>
            <a:r>
              <a:rPr lang="en-US" altLang="zh-TW" sz="1200" dirty="0" smtClean="0"/>
              <a:t>19</a:t>
            </a:r>
          </a:p>
        </p:txBody>
      </p:sp>
    </p:spTree>
    <p:extLst>
      <p:ext uri="{BB962C8B-B14F-4D97-AF65-F5344CB8AC3E}">
        <p14:creationId xmlns:p14="http://schemas.microsoft.com/office/powerpoint/2010/main" val="240040197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簡報大綱</a:t>
            </a:r>
            <a:endParaRPr lang="zh-TW" altLang="en-US" dirty="0"/>
          </a:p>
        </p:txBody>
      </p:sp>
      <p:sp>
        <p:nvSpPr>
          <p:cNvPr id="3" name="內容版面配置區 2"/>
          <p:cNvSpPr>
            <a:spLocks noGrp="1"/>
          </p:cNvSpPr>
          <p:nvPr>
            <p:ph idx="1"/>
          </p:nvPr>
        </p:nvSpPr>
        <p:spPr/>
        <p:txBody>
          <a:bodyPr/>
          <a:lstStyle/>
          <a:p>
            <a:r>
              <a:rPr lang="zh-TW" altLang="en-US" dirty="0" smtClean="0"/>
              <a:t>高雄捷運之土地開發計畫說明</a:t>
            </a:r>
            <a:endParaRPr lang="en-US" altLang="zh-TW" dirty="0" smtClean="0"/>
          </a:p>
          <a:p>
            <a:pPr lvl="1"/>
            <a:r>
              <a:rPr lang="zh-TW" altLang="en-US" dirty="0" smtClean="0"/>
              <a:t>困難與挑戰</a:t>
            </a:r>
            <a:endParaRPr lang="en-US" altLang="zh-TW" dirty="0" smtClean="0"/>
          </a:p>
          <a:p>
            <a:pPr lvl="1"/>
            <a:r>
              <a:rPr lang="zh-TW" altLang="en-US" dirty="0" smtClean="0"/>
              <a:t>執行說明</a:t>
            </a:r>
            <a:endParaRPr lang="en-US" altLang="zh-TW" dirty="0" smtClean="0"/>
          </a:p>
          <a:p>
            <a:pPr lvl="0"/>
            <a:r>
              <a:rPr lang="zh-TW" altLang="en-US" dirty="0" smtClean="0"/>
              <a:t>大魯閣草衙道計畫</a:t>
            </a:r>
            <a:endParaRPr lang="zh-TW" altLang="en-US" dirty="0"/>
          </a:p>
        </p:txBody>
      </p:sp>
      <p:sp>
        <p:nvSpPr>
          <p:cNvPr id="4" name="日期版面配置區 3"/>
          <p:cNvSpPr>
            <a:spLocks noGrp="1"/>
          </p:cNvSpPr>
          <p:nvPr>
            <p:ph type="dt" sz="half" idx="10"/>
          </p:nvPr>
        </p:nvSpPr>
        <p:spPr/>
        <p:txBody>
          <a:bodyPr/>
          <a:lstStyle/>
          <a:p>
            <a:fld id="{9F12F9B8-B2A2-42A0-8AC3-5D6DBA059237}" type="datetime1">
              <a:rPr lang="zh-TW" altLang="en-US" smtClean="0"/>
              <a:t>2015/5/25</a:t>
            </a:fld>
            <a:endParaRPr lang="zh-TW" altLang="en-US"/>
          </a:p>
        </p:txBody>
      </p:sp>
      <p:sp>
        <p:nvSpPr>
          <p:cNvPr id="5" name="投影片編號版面配置區 4"/>
          <p:cNvSpPr>
            <a:spLocks noGrp="1"/>
          </p:cNvSpPr>
          <p:nvPr>
            <p:ph type="sldNum" sz="quarter" idx="12"/>
          </p:nvPr>
        </p:nvSpPr>
        <p:spPr/>
        <p:txBody>
          <a:bodyPr/>
          <a:lstStyle/>
          <a:p>
            <a:fld id="{7E1F36F8-FA99-4426-B217-41A957B35101}" type="slidenum">
              <a:rPr lang="zh-TW" altLang="en-US" smtClean="0"/>
              <a:t>2</a:t>
            </a:fld>
            <a:endParaRPr lang="zh-TW" altLang="en-US" dirty="0"/>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3861048"/>
            <a:ext cx="3105658" cy="2544584"/>
          </a:xfrm>
          <a:prstGeom prst="rect">
            <a:avLst/>
          </a:prstGeom>
        </p:spPr>
      </p:pic>
    </p:spTree>
    <p:extLst>
      <p:ext uri="{BB962C8B-B14F-4D97-AF65-F5344CB8AC3E}">
        <p14:creationId xmlns:p14="http://schemas.microsoft.com/office/powerpoint/2010/main" val="40749967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p:cNvSpPr>
          <p:nvPr/>
        </p:nvSpPr>
        <p:spPr bwMode="auto">
          <a:xfrm>
            <a:off x="542194" y="620688"/>
            <a:ext cx="7904285" cy="765175"/>
          </a:xfrm>
          <a:prstGeom prst="rect">
            <a:avLst/>
          </a:prstGeom>
          <a:noFill/>
          <a:ln w="12700">
            <a:noFill/>
            <a:miter lim="800000"/>
            <a:headEnd/>
            <a:tailEnd/>
          </a:ln>
        </p:spPr>
        <p:txBody>
          <a:bodyPr lIns="0" tIns="0" rIns="40639" bIns="0"/>
          <a:lstStyle/>
          <a:p>
            <a:pPr algn="ctr" fontAlgn="base">
              <a:lnSpc>
                <a:spcPct val="150000"/>
              </a:lnSpc>
              <a:spcBef>
                <a:spcPct val="0"/>
              </a:spcBef>
              <a:spcAft>
                <a:spcPct val="0"/>
              </a:spcAft>
              <a:defRPr/>
            </a:pPr>
            <a:r>
              <a:rPr kumimoji="1" lang="zh-TW" altLang="en-US" sz="3200" dirty="0">
                <a:solidFill>
                  <a:prstClr val="black"/>
                </a:solidFill>
                <a:latin typeface="Arial" pitchFamily="34" charset="0"/>
                <a:ea typeface="新細明體" pitchFamily="18" charset="-120"/>
              </a:rPr>
              <a:t> </a:t>
            </a:r>
            <a:r>
              <a:rPr kumimoji="1" lang="zh-TW" altLang="en-US" sz="3200" b="1" u="sng" dirty="0">
                <a:solidFill>
                  <a:srgbClr val="3366FF"/>
                </a:solidFill>
                <a:latin typeface="微軟正黑體" pitchFamily="34" charset="-120"/>
                <a:ea typeface="微軟正黑體" pitchFamily="34" charset="-120"/>
              </a:rPr>
              <a:t>開發商簡介 </a:t>
            </a:r>
            <a:r>
              <a:rPr kumimoji="1" lang="en-US" altLang="zh-TW" sz="3200" b="1" u="sng" dirty="0">
                <a:solidFill>
                  <a:srgbClr val="3366FF"/>
                </a:solidFill>
                <a:latin typeface="微軟正黑體" pitchFamily="34" charset="-120"/>
                <a:ea typeface="微軟正黑體" pitchFamily="34" charset="-120"/>
              </a:rPr>
              <a:t>- </a:t>
            </a:r>
            <a:r>
              <a:rPr kumimoji="1" lang="zh-TW" altLang="en-US" sz="3200" b="1" u="sng" dirty="0">
                <a:solidFill>
                  <a:srgbClr val="3366FF"/>
                </a:solidFill>
                <a:latin typeface="微軟正黑體" pitchFamily="34" charset="-120"/>
                <a:ea typeface="微軟正黑體" pitchFamily="34" charset="-120"/>
              </a:rPr>
              <a:t>大魯閣股份有限公司</a:t>
            </a:r>
            <a:endParaRPr lang="en-US" altLang="zh-TW" sz="3200" u="sng" dirty="0">
              <a:solidFill>
                <a:srgbClr val="17375E"/>
              </a:solidFill>
              <a:latin typeface="微軟正黑體" pitchFamily="34" charset="-120"/>
              <a:ea typeface="微軟正黑體" pitchFamily="34" charset="-120"/>
              <a:sym typeface="微軟正黑體" pitchFamily="34" charset="-120"/>
            </a:endParaRPr>
          </a:p>
          <a:p>
            <a:pPr marL="180000" fontAlgn="base">
              <a:lnSpc>
                <a:spcPct val="150000"/>
              </a:lnSpc>
              <a:spcBef>
                <a:spcPct val="0"/>
              </a:spcBef>
              <a:spcAft>
                <a:spcPct val="0"/>
              </a:spcAft>
              <a:defRPr/>
            </a:pPr>
            <a:endParaRPr lang="en-US" altLang="zh-TW" dirty="0">
              <a:solidFill>
                <a:srgbClr val="17375E"/>
              </a:solidFill>
              <a:latin typeface="微軟正黑體" pitchFamily="34" charset="-120"/>
              <a:ea typeface="微軟正黑體" pitchFamily="34" charset="-120"/>
              <a:sym typeface="微軟正黑體" pitchFamily="34" charset="-120"/>
            </a:endParaRPr>
          </a:p>
        </p:txBody>
      </p:sp>
      <p:sp>
        <p:nvSpPr>
          <p:cNvPr id="7" name="內容版面配置區 2"/>
          <p:cNvSpPr txBox="1">
            <a:spLocks/>
          </p:cNvSpPr>
          <p:nvPr/>
        </p:nvSpPr>
        <p:spPr bwMode="auto">
          <a:xfrm>
            <a:off x="458666" y="1412776"/>
            <a:ext cx="8433288" cy="4725987"/>
          </a:xfrm>
          <a:prstGeom prst="rect">
            <a:avLst/>
          </a:prstGeom>
          <a:noFill/>
          <a:ln w="9525">
            <a:noFill/>
            <a:miter lim="800000"/>
            <a:headEnd/>
            <a:tailEnd/>
          </a:ln>
        </p:spPr>
        <p:txBody>
          <a:bodyPr/>
          <a:lstStyle/>
          <a:p>
            <a:pPr marL="180000" eaLnBrk="0" fontAlgn="base" hangingPunct="0">
              <a:lnSpc>
                <a:spcPct val="150000"/>
              </a:lnSpc>
              <a:spcBef>
                <a:spcPct val="20000"/>
              </a:spcBef>
              <a:spcAft>
                <a:spcPct val="0"/>
              </a:spcAft>
              <a:buFont typeface="Wingdings" pitchFamily="2" charset="2"/>
              <a:buChar char="l"/>
              <a:defRPr/>
            </a:pPr>
            <a:r>
              <a:rPr kumimoji="1" lang="zh-TW" altLang="en-US" dirty="0">
                <a:solidFill>
                  <a:prstClr val="black"/>
                </a:solidFill>
                <a:latin typeface="微軟正黑體" pitchFamily="34" charset="-120"/>
                <a:ea typeface="微軟正黑體" pitchFamily="34" charset="-120"/>
              </a:rPr>
              <a:t> 　本案之開發商為</a:t>
            </a:r>
            <a:r>
              <a:rPr kumimoji="1" lang="zh-TW" altLang="en-US" b="1" dirty="0">
                <a:solidFill>
                  <a:prstClr val="black"/>
                </a:solidFill>
                <a:latin typeface="微軟正黑體" pitchFamily="34" charset="-120"/>
                <a:ea typeface="微軟正黑體" pitchFamily="34" charset="-120"/>
              </a:rPr>
              <a:t>「大魯閣股份有限公司」</a:t>
            </a:r>
            <a:r>
              <a:rPr kumimoji="1" lang="zh-TW" altLang="en-US" dirty="0">
                <a:solidFill>
                  <a:prstClr val="black"/>
                </a:solidFill>
                <a:latin typeface="微軟正黑體" pitchFamily="34" charset="-120"/>
                <a:ea typeface="微軟正黑體" pitchFamily="34" charset="-120"/>
              </a:rPr>
              <a:t>，係上市公司大魯閣纖維股份有限公司之子公司，集團事業體跨足金融業、紡織業、教育事業、建築業及運動休閒</a:t>
            </a:r>
            <a:r>
              <a:rPr kumimoji="1" lang="zh-TW" altLang="en-US" dirty="0" smtClean="0">
                <a:solidFill>
                  <a:prstClr val="black"/>
                </a:solidFill>
                <a:latin typeface="微軟正黑體" pitchFamily="34" charset="-120"/>
                <a:ea typeface="微軟正黑體" pitchFamily="34" charset="-120"/>
              </a:rPr>
              <a:t>產業。</a:t>
            </a:r>
            <a:endParaRPr kumimoji="1" lang="zh-TW" altLang="en-US" sz="800" dirty="0" smtClean="0">
              <a:solidFill>
                <a:prstClr val="black"/>
              </a:solidFill>
              <a:effectLst>
                <a:outerShdw blurRad="38100" dist="38100" dir="2700000" algn="tl">
                  <a:srgbClr val="000000">
                    <a:alpha val="43137"/>
                  </a:srgbClr>
                </a:outerShdw>
              </a:effectLst>
              <a:latin typeface="微軟正黑體" pitchFamily="34" charset="-120"/>
              <a:ea typeface="微軟正黑體" pitchFamily="34" charset="-120"/>
            </a:endParaRPr>
          </a:p>
          <a:p>
            <a:pPr marL="180000" eaLnBrk="0" fontAlgn="base" hangingPunct="0">
              <a:lnSpc>
                <a:spcPct val="150000"/>
              </a:lnSpc>
              <a:spcBef>
                <a:spcPct val="20000"/>
              </a:spcBef>
              <a:spcAft>
                <a:spcPct val="0"/>
              </a:spcAft>
              <a:buFont typeface="Wingdings" pitchFamily="2" charset="2"/>
              <a:buChar char="l"/>
              <a:defRPr/>
            </a:pPr>
            <a:r>
              <a:rPr kumimoji="1" lang="zh-TW" altLang="en-US" dirty="0" smtClean="0">
                <a:solidFill>
                  <a:prstClr val="black"/>
                </a:solidFill>
                <a:latin typeface="微軟正黑體" pitchFamily="34" charset="-120"/>
                <a:ea typeface="微軟正黑體" pitchFamily="34" charset="-120"/>
              </a:rPr>
              <a:t>  「大魯閣草衙道」是大魯閣股份有限公司跨入商用不動產的第一個代表作，以關係企業基創實業股份有限公司長期累積在運動娛樂產業的經驗與資源，結合國內購物中心成功經營的專業團隊，希望有別於目前特色模糊的一般商場，創造一全新的商業模式。</a:t>
            </a:r>
            <a:endParaRPr kumimoji="1" lang="en-US" altLang="zh-TW" sz="800" dirty="0" smtClean="0">
              <a:solidFill>
                <a:prstClr val="black"/>
              </a:solidFill>
              <a:latin typeface="微軟正黑體" pitchFamily="34" charset="-120"/>
              <a:ea typeface="微軟正黑體" pitchFamily="34" charset="-120"/>
            </a:endParaRPr>
          </a:p>
          <a:p>
            <a:pPr marL="180000" eaLnBrk="0" fontAlgn="base" hangingPunct="0">
              <a:lnSpc>
                <a:spcPct val="150000"/>
              </a:lnSpc>
              <a:spcBef>
                <a:spcPct val="20000"/>
              </a:spcBef>
              <a:spcAft>
                <a:spcPct val="0"/>
              </a:spcAft>
              <a:buFont typeface="Wingdings" pitchFamily="2" charset="2"/>
              <a:buChar char="l"/>
              <a:defRPr/>
            </a:pPr>
            <a:r>
              <a:rPr kumimoji="1" lang="zh-TW" altLang="en-US" dirty="0">
                <a:solidFill>
                  <a:prstClr val="black"/>
                </a:solidFill>
                <a:latin typeface="微軟正黑體" pitchFamily="34" charset="-120"/>
                <a:ea typeface="微軟正黑體" pitchFamily="34" charset="-120"/>
              </a:rPr>
              <a:t>　大魯閣相關企業「基創公司」為台灣運動休閒產業第一品牌</a:t>
            </a:r>
          </a:p>
          <a:p>
            <a:pPr marL="637200" lvl="1" eaLnBrk="0" fontAlgn="base" hangingPunct="0">
              <a:lnSpc>
                <a:spcPct val="150000"/>
              </a:lnSpc>
              <a:spcBef>
                <a:spcPct val="20000"/>
              </a:spcBef>
              <a:spcAft>
                <a:spcPct val="0"/>
              </a:spcAft>
              <a:buFont typeface="Wingdings" pitchFamily="2" charset="2"/>
              <a:buChar char="Ø"/>
              <a:defRPr/>
            </a:pPr>
            <a:r>
              <a:rPr kumimoji="1" lang="en-US" altLang="zh-TW" dirty="0">
                <a:solidFill>
                  <a:prstClr val="black"/>
                </a:solidFill>
                <a:latin typeface="微軟正黑體" pitchFamily="34" charset="-120"/>
                <a:ea typeface="微軟正黑體" pitchFamily="34" charset="-120"/>
              </a:rPr>
              <a:t>2003</a:t>
            </a:r>
            <a:r>
              <a:rPr kumimoji="1" lang="zh-TW" altLang="en-US" dirty="0">
                <a:solidFill>
                  <a:prstClr val="black"/>
                </a:solidFill>
                <a:latin typeface="微軟正黑體" pitchFamily="34" charset="-120"/>
                <a:ea typeface="微軟正黑體" pitchFamily="34" charset="-120"/>
              </a:rPr>
              <a:t>年成立，現有會員</a:t>
            </a:r>
            <a:r>
              <a:rPr kumimoji="1" lang="en-US" altLang="zh-TW" dirty="0">
                <a:solidFill>
                  <a:prstClr val="black"/>
                </a:solidFill>
                <a:latin typeface="微軟正黑體" pitchFamily="34" charset="-120"/>
                <a:ea typeface="微軟正黑體" pitchFamily="34" charset="-120"/>
              </a:rPr>
              <a:t>20</a:t>
            </a:r>
            <a:r>
              <a:rPr kumimoji="1" lang="zh-TW" altLang="en-US" dirty="0">
                <a:solidFill>
                  <a:prstClr val="black"/>
                </a:solidFill>
                <a:latin typeface="微軟正黑體" pitchFamily="34" charset="-120"/>
                <a:ea typeface="微軟正黑體" pitchFamily="34" charset="-120"/>
              </a:rPr>
              <a:t>萬名</a:t>
            </a:r>
            <a:endParaRPr kumimoji="1" lang="en-US" altLang="zh-TW" dirty="0">
              <a:solidFill>
                <a:prstClr val="black"/>
              </a:solidFill>
              <a:latin typeface="微軟正黑體" pitchFamily="34" charset="-120"/>
              <a:ea typeface="微軟正黑體" pitchFamily="34" charset="-120"/>
            </a:endParaRPr>
          </a:p>
          <a:p>
            <a:pPr marL="637200" lvl="1" eaLnBrk="0" fontAlgn="base" hangingPunct="0">
              <a:lnSpc>
                <a:spcPct val="150000"/>
              </a:lnSpc>
              <a:spcBef>
                <a:spcPct val="20000"/>
              </a:spcBef>
              <a:spcAft>
                <a:spcPct val="0"/>
              </a:spcAft>
              <a:buFont typeface="Wingdings" pitchFamily="2" charset="2"/>
              <a:buChar char="Ø"/>
              <a:defRPr/>
            </a:pPr>
            <a:r>
              <a:rPr kumimoji="1" lang="zh-TW" altLang="en-US" dirty="0">
                <a:solidFill>
                  <a:prstClr val="black"/>
                </a:solidFill>
                <a:latin typeface="微軟正黑體" pitchFamily="34" charset="-120"/>
                <a:ea typeface="微軟正黑體" pitchFamily="34" charset="-120"/>
              </a:rPr>
              <a:t>目前有</a:t>
            </a:r>
            <a:r>
              <a:rPr kumimoji="1" lang="en-US" altLang="zh-TW" dirty="0">
                <a:solidFill>
                  <a:prstClr val="black"/>
                </a:solidFill>
                <a:latin typeface="微軟正黑體" pitchFamily="34" charset="-120"/>
                <a:ea typeface="微軟正黑體" pitchFamily="34" charset="-120"/>
              </a:rPr>
              <a:t>16</a:t>
            </a:r>
            <a:r>
              <a:rPr kumimoji="1" lang="zh-TW" altLang="en-US" dirty="0">
                <a:solidFill>
                  <a:prstClr val="black"/>
                </a:solidFill>
                <a:latin typeface="微軟正黑體" pitchFamily="34" charset="-120"/>
                <a:ea typeface="微軟正黑體" pitchFamily="34" charset="-120"/>
              </a:rPr>
              <a:t>家棒壘球打擊場、</a:t>
            </a:r>
            <a:r>
              <a:rPr kumimoji="1" lang="en-US" altLang="zh-TW" dirty="0">
                <a:solidFill>
                  <a:prstClr val="black"/>
                </a:solidFill>
                <a:latin typeface="微軟正黑體" pitchFamily="34" charset="-120"/>
                <a:ea typeface="微軟正黑體" pitchFamily="34" charset="-120"/>
              </a:rPr>
              <a:t>5</a:t>
            </a:r>
            <a:r>
              <a:rPr kumimoji="1" lang="zh-TW" altLang="en-US" dirty="0">
                <a:solidFill>
                  <a:prstClr val="black"/>
                </a:solidFill>
                <a:latin typeface="微軟正黑體" pitchFamily="34" charset="-120"/>
                <a:ea typeface="微軟正黑體" pitchFamily="34" charset="-120"/>
              </a:rPr>
              <a:t>家保齡球館、</a:t>
            </a:r>
            <a:r>
              <a:rPr kumimoji="1" lang="en-US" altLang="zh-TW" dirty="0">
                <a:solidFill>
                  <a:prstClr val="black"/>
                </a:solidFill>
                <a:latin typeface="微軟正黑體" pitchFamily="34" charset="-120"/>
                <a:ea typeface="微軟正黑體" pitchFamily="34" charset="-120"/>
              </a:rPr>
              <a:t>1</a:t>
            </a:r>
            <a:r>
              <a:rPr kumimoji="1" lang="zh-TW" altLang="en-US" dirty="0">
                <a:solidFill>
                  <a:prstClr val="black"/>
                </a:solidFill>
                <a:latin typeface="微軟正黑體" pitchFamily="34" charset="-120"/>
                <a:ea typeface="微軟正黑體" pitchFamily="34" charset="-120"/>
              </a:rPr>
              <a:t>家卡丁車場、</a:t>
            </a:r>
            <a:r>
              <a:rPr kumimoji="1" lang="en-US" altLang="zh-TW" dirty="0">
                <a:solidFill>
                  <a:prstClr val="black"/>
                </a:solidFill>
                <a:latin typeface="微軟正黑體" pitchFamily="34" charset="-120"/>
                <a:ea typeface="微軟正黑體" pitchFamily="34" charset="-120"/>
              </a:rPr>
              <a:t>16</a:t>
            </a:r>
            <a:r>
              <a:rPr kumimoji="1" lang="zh-TW" altLang="en-US" dirty="0">
                <a:solidFill>
                  <a:prstClr val="black"/>
                </a:solidFill>
                <a:latin typeface="微軟正黑體" pitchFamily="34" charset="-120"/>
                <a:ea typeface="微軟正黑體" pitchFamily="34" charset="-120"/>
              </a:rPr>
              <a:t>家遊戲愛樂園</a:t>
            </a:r>
          </a:p>
        </p:txBody>
      </p:sp>
      <p:sp>
        <p:nvSpPr>
          <p:cNvPr id="5124" name="內容版面配置區 2"/>
          <p:cNvSpPr txBox="1">
            <a:spLocks/>
          </p:cNvSpPr>
          <p:nvPr/>
        </p:nvSpPr>
        <p:spPr bwMode="auto">
          <a:xfrm>
            <a:off x="707783" y="4014791"/>
            <a:ext cx="577508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9388" eaLnBrk="0" hangingPunct="0">
              <a:spcBef>
                <a:spcPct val="20000"/>
              </a:spcBef>
              <a:buFont typeface="Arial" pitchFamily="34" charset="0"/>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kumimoji="1"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kumimoji="1"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9pPr>
          </a:lstStyle>
          <a:p>
            <a:pPr fontAlgn="base">
              <a:lnSpc>
                <a:spcPct val="150000"/>
              </a:lnSpc>
              <a:spcAft>
                <a:spcPct val="0"/>
              </a:spcAft>
            </a:pPr>
            <a:endParaRPr kumimoji="0" lang="en-US" altLang="zh-TW" sz="1600" smtClean="0">
              <a:solidFill>
                <a:srgbClr val="17375E"/>
              </a:solidFill>
              <a:latin typeface="微軟正黑體" pitchFamily="34" charset="-120"/>
              <a:ea typeface="微軟正黑體" pitchFamily="34" charset="-120"/>
              <a:sym typeface="Arial Bold" pitchFamily="34" charset="0"/>
            </a:endParaRPr>
          </a:p>
        </p:txBody>
      </p:sp>
      <p:pic>
        <p:nvPicPr>
          <p:cNvPr id="5125" name="Picture 1" descr="D:\照片夾\開發廠商.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1298" y="5903916"/>
            <a:ext cx="5779477"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版面配置區 1"/>
          <p:cNvSpPr>
            <a:spLocks noGrp="1"/>
          </p:cNvSpPr>
          <p:nvPr>
            <p:ph type="dt" sz="half" idx="10"/>
          </p:nvPr>
        </p:nvSpPr>
        <p:spPr/>
        <p:txBody>
          <a:bodyPr/>
          <a:lstStyle/>
          <a:p>
            <a:pPr>
              <a:defRPr/>
            </a:pPr>
            <a:fld id="{1AE0F0F0-D5EF-4D42-9366-9572AA092E41}" type="datetime1">
              <a:rPr lang="zh-TW" altLang="en-US" smtClean="0">
                <a:solidFill>
                  <a:prstClr val="black">
                    <a:tint val="75000"/>
                  </a:prstClr>
                </a:solidFill>
              </a:rPr>
              <a:t>2015/5/25</a:t>
            </a:fld>
            <a:endParaRPr lang="ja-JP"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pPr>
              <a:defRPr/>
            </a:pPr>
            <a:r>
              <a:rPr lang="en-US" altLang="ja-JP" dirty="0" smtClean="0">
                <a:solidFill>
                  <a:prstClr val="white"/>
                </a:solidFill>
              </a:rPr>
              <a:t>&lt;#&gt;</a:t>
            </a:r>
            <a:endParaRPr lang="ja-JP" altLang="en-US" dirty="0">
              <a:solidFill>
                <a:prstClr val="white"/>
              </a:solidFill>
            </a:endParaRPr>
          </a:p>
        </p:txBody>
      </p:sp>
      <p:sp>
        <p:nvSpPr>
          <p:cNvPr id="10" name="文字方塊 9"/>
          <p:cNvSpPr txBox="1"/>
          <p:nvPr/>
        </p:nvSpPr>
        <p:spPr>
          <a:xfrm>
            <a:off x="8605440" y="6438387"/>
            <a:ext cx="354584" cy="276999"/>
          </a:xfrm>
          <a:prstGeom prst="rect">
            <a:avLst/>
          </a:prstGeom>
          <a:noFill/>
        </p:spPr>
        <p:txBody>
          <a:bodyPr wrap="none" rtlCol="0">
            <a:spAutoFit/>
          </a:bodyPr>
          <a:lstStyle/>
          <a:p>
            <a:r>
              <a:rPr lang="en-US" altLang="zh-TW" sz="1200" dirty="0" smtClean="0"/>
              <a:t>20</a:t>
            </a:r>
          </a:p>
        </p:txBody>
      </p:sp>
    </p:spTree>
    <p:extLst>
      <p:ext uri="{BB962C8B-B14F-4D97-AF65-F5344CB8AC3E}">
        <p14:creationId xmlns:p14="http://schemas.microsoft.com/office/powerpoint/2010/main" val="17668190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p:cNvSpPr>
          <p:nvPr/>
        </p:nvSpPr>
        <p:spPr bwMode="auto">
          <a:xfrm>
            <a:off x="707783" y="620688"/>
            <a:ext cx="790428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eaLnBrk="0" hangingPunct="0">
              <a:spcBef>
                <a:spcPct val="20000"/>
              </a:spcBef>
              <a:buFont typeface="Arial" pitchFamily="34" charset="0"/>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kumimoji="1"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kumimoji="1"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9pPr>
          </a:lstStyle>
          <a:p>
            <a:pPr algn="ctr" eaLnBrk="1" fontAlgn="base" hangingPunct="1">
              <a:lnSpc>
                <a:spcPct val="150000"/>
              </a:lnSpc>
              <a:spcBef>
                <a:spcPct val="0"/>
              </a:spcBef>
              <a:spcAft>
                <a:spcPct val="0"/>
              </a:spcAft>
              <a:buFontTx/>
              <a:buNone/>
            </a:pPr>
            <a:r>
              <a:rPr lang="zh-TW" altLang="en-US" b="1" u="sng" dirty="0" smtClean="0">
                <a:solidFill>
                  <a:srgbClr val="3366FF"/>
                </a:solidFill>
                <a:latin typeface="微軟正黑體" pitchFamily="34" charset="-120"/>
                <a:ea typeface="微軟正黑體" pitchFamily="34" charset="-120"/>
              </a:rPr>
              <a:t>擁抱亞洲新灣區　南方國門第一站！</a:t>
            </a:r>
            <a:endParaRPr kumimoji="0" lang="en-US" altLang="zh-TW" u="sng" dirty="0" smtClean="0">
              <a:solidFill>
                <a:srgbClr val="17375E"/>
              </a:solidFill>
              <a:latin typeface="微軟正黑體" pitchFamily="34" charset="-120"/>
              <a:ea typeface="微軟正黑體" pitchFamily="34" charset="-120"/>
              <a:sym typeface="微軟正黑體" pitchFamily="34" charset="-120"/>
            </a:endParaRPr>
          </a:p>
        </p:txBody>
      </p:sp>
      <p:sp>
        <p:nvSpPr>
          <p:cNvPr id="6147" name="內容版面配置區 2"/>
          <p:cNvSpPr txBox="1">
            <a:spLocks/>
          </p:cNvSpPr>
          <p:nvPr/>
        </p:nvSpPr>
        <p:spPr bwMode="auto">
          <a:xfrm>
            <a:off x="542192" y="1763716"/>
            <a:ext cx="8184174" cy="481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9388" eaLnBrk="0" hangingPunct="0">
              <a:spcBef>
                <a:spcPct val="20000"/>
              </a:spcBef>
              <a:buFont typeface="Arial" pitchFamily="34" charset="0"/>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kumimoji="1"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kumimoji="1"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9pPr>
          </a:lstStyle>
          <a:p>
            <a:pPr fontAlgn="base">
              <a:lnSpc>
                <a:spcPct val="150000"/>
              </a:lnSpc>
              <a:spcAft>
                <a:spcPct val="0"/>
              </a:spcAft>
              <a:buFontTx/>
              <a:buNone/>
            </a:pPr>
            <a:r>
              <a:rPr kumimoji="0" lang="zh-TW" altLang="en-US" sz="2000" dirty="0" smtClean="0">
                <a:solidFill>
                  <a:prstClr val="black"/>
                </a:solidFill>
                <a:latin typeface="微軟正黑體" pitchFamily="34" charset="-120"/>
                <a:ea typeface="微軟正黑體" pitchFamily="34" charset="-120"/>
                <a:sym typeface="微軟正黑體" pitchFamily="34" charset="-120"/>
              </a:rPr>
              <a:t>高雄，台灣第二大都市，國家整體建設</a:t>
            </a:r>
            <a:r>
              <a:rPr kumimoji="0" lang="zh-TW" altLang="en-US" sz="2000" b="1" dirty="0" smtClean="0">
                <a:solidFill>
                  <a:prstClr val="black"/>
                </a:solidFill>
                <a:latin typeface="微軟正黑體" pitchFamily="34" charset="-120"/>
                <a:ea typeface="微軟正黑體" pitchFamily="34" charset="-120"/>
                <a:sym typeface="微軟正黑體" pitchFamily="34" charset="-120"/>
              </a:rPr>
              <a:t>「黄金十年計劃」</a:t>
            </a:r>
            <a:r>
              <a:rPr kumimoji="0" lang="zh-TW" altLang="en-US" sz="2000" dirty="0" smtClean="0">
                <a:solidFill>
                  <a:prstClr val="black"/>
                </a:solidFill>
                <a:latin typeface="微軟正黑體" pitchFamily="34" charset="-120"/>
                <a:ea typeface="微軟正黑體" pitchFamily="34" charset="-120"/>
                <a:sym typeface="微軟正黑體" pitchFamily="34" charset="-120"/>
              </a:rPr>
              <a:t>藍圖上的最關鍵角色，斥資台幣</a:t>
            </a:r>
            <a:r>
              <a:rPr kumimoji="0" lang="en-US" altLang="zh-TW" sz="2000" dirty="0" smtClean="0">
                <a:solidFill>
                  <a:prstClr val="black"/>
                </a:solidFill>
                <a:latin typeface="微軟正黑體" pitchFamily="34" charset="-120"/>
                <a:ea typeface="微軟正黑體" pitchFamily="34" charset="-120"/>
                <a:sym typeface="微軟正黑體" pitchFamily="34" charset="-120"/>
              </a:rPr>
              <a:t>300</a:t>
            </a:r>
            <a:r>
              <a:rPr kumimoji="0" lang="zh-TW" altLang="en-US" sz="2000" dirty="0" smtClean="0">
                <a:solidFill>
                  <a:prstClr val="black"/>
                </a:solidFill>
                <a:latin typeface="微軟正黑體" pitchFamily="34" charset="-120"/>
                <a:ea typeface="微軟正黑體" pitchFamily="34" charset="-120"/>
                <a:sym typeface="微軟正黑體" pitchFamily="34" charset="-120"/>
              </a:rPr>
              <a:t>億打造</a:t>
            </a:r>
            <a:r>
              <a:rPr kumimoji="0" lang="zh-TW" altLang="en-US" sz="2000" b="1" dirty="0" smtClean="0">
                <a:solidFill>
                  <a:srgbClr val="FF0000"/>
                </a:solidFill>
                <a:latin typeface="微軟正黑體" pitchFamily="34" charset="-120"/>
                <a:ea typeface="微軟正黑體" pitchFamily="34" charset="-120"/>
                <a:sym typeface="微軟正黑體" pitchFamily="34" charset="-120"/>
              </a:rPr>
              <a:t>「亞洲新灣區」</a:t>
            </a:r>
            <a:r>
              <a:rPr kumimoji="0" lang="zh-TW" altLang="en-US" sz="2000" dirty="0" smtClean="0">
                <a:solidFill>
                  <a:prstClr val="black"/>
                </a:solidFill>
                <a:latin typeface="微軟正黑體" pitchFamily="34" charset="-120"/>
                <a:ea typeface="微軟正黑體" pitchFamily="34" charset="-120"/>
                <a:sym typeface="微軟正黑體" pitchFamily="34" charset="-120"/>
              </a:rPr>
              <a:t>，大型建設計劃如世界貿易展覽會議中心、港埠旅運中心、港務公司總部大樓、美國在台協會高雄分處將陸續落成，海洋文化及流行音樂中心、市立圖書館總館，更為港灣注入創意與生命力；相關大眾交通設施的整備也應運而生，國際機場、高速公路、捷運</a:t>
            </a:r>
            <a:r>
              <a:rPr kumimoji="0" lang="en-US" altLang="zh-TW" sz="2000" dirty="0" smtClean="0">
                <a:solidFill>
                  <a:prstClr val="black"/>
                </a:solidFill>
                <a:latin typeface="微軟正黑體" pitchFamily="34" charset="-120"/>
                <a:ea typeface="微軟正黑體" pitchFamily="34" charset="-120"/>
                <a:sym typeface="微軟正黑體" pitchFamily="34" charset="-120"/>
              </a:rPr>
              <a:t>MRT</a:t>
            </a:r>
            <a:r>
              <a:rPr kumimoji="0" lang="zh-TW" altLang="en-US" sz="2000" dirty="0" smtClean="0">
                <a:solidFill>
                  <a:prstClr val="black"/>
                </a:solidFill>
                <a:latin typeface="微軟正黑體" pitchFamily="34" charset="-120"/>
                <a:ea typeface="微軟正黑體" pitchFamily="34" charset="-120"/>
                <a:sym typeface="微軟正黑體" pitchFamily="34" charset="-120"/>
              </a:rPr>
              <a:t> 、輕軌捷運環狀線，更銜接台灣與全世界的脈動。高雄，即將蛻變為極具國際規格風貌的嶄新都市。</a:t>
            </a:r>
            <a:endParaRPr kumimoji="0" lang="en-US" altLang="zh-TW" sz="2000" dirty="0" smtClean="0">
              <a:solidFill>
                <a:prstClr val="black"/>
              </a:solidFill>
              <a:latin typeface="微軟正黑體" pitchFamily="34" charset="-120"/>
              <a:ea typeface="微軟正黑體" pitchFamily="34" charset="-120"/>
              <a:sym typeface="微軟正黑體" pitchFamily="34" charset="-120"/>
            </a:endParaRPr>
          </a:p>
          <a:p>
            <a:pPr fontAlgn="base">
              <a:lnSpc>
                <a:spcPct val="150000"/>
              </a:lnSpc>
              <a:spcAft>
                <a:spcPct val="0"/>
              </a:spcAft>
              <a:buFontTx/>
              <a:buNone/>
            </a:pPr>
            <a:endParaRPr kumimoji="0" lang="en-US" altLang="zh-TW" sz="800" dirty="0" smtClean="0">
              <a:solidFill>
                <a:prstClr val="black"/>
              </a:solidFill>
              <a:latin typeface="微軟正黑體" pitchFamily="34" charset="-120"/>
              <a:ea typeface="微軟正黑體" pitchFamily="34" charset="-120"/>
              <a:sym typeface="微軟正黑體" pitchFamily="34" charset="-120"/>
            </a:endParaRPr>
          </a:p>
          <a:p>
            <a:pPr algn="ctr" fontAlgn="base">
              <a:lnSpc>
                <a:spcPct val="150000"/>
              </a:lnSpc>
              <a:spcAft>
                <a:spcPct val="0"/>
              </a:spcAft>
              <a:buFontTx/>
              <a:buNone/>
            </a:pPr>
            <a:r>
              <a:rPr kumimoji="0" lang="zh-TW" altLang="en-US" sz="2400" b="1" dirty="0" smtClean="0">
                <a:solidFill>
                  <a:srgbClr val="FF0000"/>
                </a:solidFill>
                <a:latin typeface="微軟正黑體" pitchFamily="34" charset="-120"/>
                <a:ea typeface="微軟正黑體" pitchFamily="34" charset="-120"/>
                <a:sym typeface="微軟正黑體" pitchFamily="34" charset="-120"/>
              </a:rPr>
              <a:t>擁抱亞洲新灣區，蓬勃商機在此孕育，</a:t>
            </a:r>
          </a:p>
          <a:p>
            <a:pPr algn="ctr" fontAlgn="base">
              <a:lnSpc>
                <a:spcPct val="150000"/>
              </a:lnSpc>
              <a:spcAft>
                <a:spcPct val="0"/>
              </a:spcAft>
              <a:buFontTx/>
              <a:buNone/>
            </a:pPr>
            <a:r>
              <a:rPr kumimoji="0" lang="zh-TW" altLang="en-US" sz="2400" b="1" dirty="0" smtClean="0">
                <a:solidFill>
                  <a:srgbClr val="FF0000"/>
                </a:solidFill>
                <a:latin typeface="微軟正黑體" pitchFamily="34" charset="-120"/>
                <a:ea typeface="微軟正黑體" pitchFamily="34" charset="-120"/>
                <a:sym typeface="微軟正黑體" pitchFamily="34" charset="-120"/>
              </a:rPr>
              <a:t>大魯閣「草衙道」即將在此發光發熱！</a:t>
            </a:r>
            <a:endParaRPr kumimoji="0" lang="en-US" altLang="zh-TW" sz="2400" b="1" dirty="0" smtClean="0">
              <a:solidFill>
                <a:srgbClr val="FF0000"/>
              </a:solidFill>
              <a:latin typeface="微軟正黑體" pitchFamily="34" charset="-120"/>
              <a:ea typeface="微軟正黑體" pitchFamily="34" charset="-120"/>
              <a:sym typeface="微軟正黑體" pitchFamily="34" charset="-120"/>
            </a:endParaRPr>
          </a:p>
        </p:txBody>
      </p:sp>
      <p:sp>
        <p:nvSpPr>
          <p:cNvPr id="2" name="日期版面配置區 1"/>
          <p:cNvSpPr>
            <a:spLocks noGrp="1"/>
          </p:cNvSpPr>
          <p:nvPr>
            <p:ph type="dt" sz="half" idx="10"/>
          </p:nvPr>
        </p:nvSpPr>
        <p:spPr/>
        <p:txBody>
          <a:bodyPr/>
          <a:lstStyle/>
          <a:p>
            <a:pPr>
              <a:defRPr/>
            </a:pPr>
            <a:fld id="{C4BAC689-40B5-4888-981D-F2F7C6F3B0DB}" type="datetime1">
              <a:rPr lang="zh-TW" altLang="en-US" smtClean="0">
                <a:solidFill>
                  <a:prstClr val="black">
                    <a:tint val="75000"/>
                  </a:prstClr>
                </a:solidFill>
              </a:rPr>
              <a:t>2015/5/25</a:t>
            </a:fld>
            <a:endParaRPr lang="ja-JP"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pPr>
              <a:defRPr/>
            </a:pPr>
            <a:r>
              <a:rPr lang="en-US" altLang="ja-JP" smtClean="0">
                <a:solidFill>
                  <a:prstClr val="white"/>
                </a:solidFill>
              </a:rPr>
              <a:t>&lt;#&gt;</a:t>
            </a:r>
            <a:endParaRPr lang="ja-JP" altLang="en-US">
              <a:solidFill>
                <a:prstClr val="white"/>
              </a:solidFill>
            </a:endParaRPr>
          </a:p>
        </p:txBody>
      </p:sp>
      <p:sp>
        <p:nvSpPr>
          <p:cNvPr id="8" name="文字方塊 7"/>
          <p:cNvSpPr txBox="1"/>
          <p:nvPr/>
        </p:nvSpPr>
        <p:spPr>
          <a:xfrm>
            <a:off x="8605440" y="6438387"/>
            <a:ext cx="354584" cy="276999"/>
          </a:xfrm>
          <a:prstGeom prst="rect">
            <a:avLst/>
          </a:prstGeom>
          <a:noFill/>
        </p:spPr>
        <p:txBody>
          <a:bodyPr wrap="none" rtlCol="0">
            <a:spAutoFit/>
          </a:bodyPr>
          <a:lstStyle/>
          <a:p>
            <a:r>
              <a:rPr lang="en-US" altLang="zh-TW" sz="1200" dirty="0" smtClean="0"/>
              <a:t>21</a:t>
            </a:r>
          </a:p>
        </p:txBody>
      </p:sp>
    </p:spTree>
    <p:extLst>
      <p:ext uri="{BB962C8B-B14F-4D97-AF65-F5344CB8AC3E}">
        <p14:creationId xmlns:p14="http://schemas.microsoft.com/office/powerpoint/2010/main" val="9258737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p:cNvSpPr>
          <p:nvPr/>
        </p:nvSpPr>
        <p:spPr bwMode="auto">
          <a:xfrm>
            <a:off x="707783" y="692696"/>
            <a:ext cx="790428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eaLnBrk="0" hangingPunct="0">
              <a:spcBef>
                <a:spcPct val="20000"/>
              </a:spcBef>
              <a:buFont typeface="Arial" pitchFamily="34" charset="0"/>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kumimoji="1"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kumimoji="1"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9pPr>
          </a:lstStyle>
          <a:p>
            <a:pPr algn="ctr" eaLnBrk="1" fontAlgn="base" hangingPunct="1">
              <a:lnSpc>
                <a:spcPct val="150000"/>
              </a:lnSpc>
              <a:spcBef>
                <a:spcPct val="0"/>
              </a:spcBef>
              <a:spcAft>
                <a:spcPct val="0"/>
              </a:spcAft>
              <a:buFontTx/>
              <a:buNone/>
            </a:pPr>
            <a:r>
              <a:rPr lang="zh-TW" altLang="en-US" sz="2400" b="1" u="sng" dirty="0" smtClean="0">
                <a:solidFill>
                  <a:srgbClr val="3366FF"/>
                </a:solidFill>
                <a:latin typeface="微軟正黑體" pitchFamily="34" charset="-120"/>
                <a:ea typeface="微軟正黑體" pitchFamily="34" charset="-120"/>
              </a:rPr>
              <a:t>首創以「運動娛樂產業」為主題的</a:t>
            </a:r>
            <a:endParaRPr lang="en-US" altLang="zh-TW" sz="2400" b="1" u="sng" dirty="0" smtClean="0">
              <a:solidFill>
                <a:srgbClr val="3366FF"/>
              </a:solidFill>
              <a:latin typeface="微軟正黑體" pitchFamily="34" charset="-120"/>
              <a:ea typeface="微軟正黑體" pitchFamily="34" charset="-120"/>
            </a:endParaRPr>
          </a:p>
          <a:p>
            <a:pPr algn="ctr" eaLnBrk="1" fontAlgn="base" hangingPunct="1">
              <a:lnSpc>
                <a:spcPct val="150000"/>
              </a:lnSpc>
              <a:spcBef>
                <a:spcPct val="0"/>
              </a:spcBef>
              <a:spcAft>
                <a:spcPct val="0"/>
              </a:spcAft>
              <a:buFontTx/>
              <a:buNone/>
            </a:pPr>
            <a:r>
              <a:rPr lang="zh-TW" altLang="en-US" sz="2400" b="1" u="sng" dirty="0" smtClean="0">
                <a:solidFill>
                  <a:srgbClr val="3366FF"/>
                </a:solidFill>
                <a:latin typeface="微軟正黑體" pitchFamily="34" charset="-120"/>
                <a:ea typeface="微軟正黑體" pitchFamily="34" charset="-120"/>
              </a:rPr>
              <a:t>大型低密度開發商場，期望成為「高雄國際觀光新地標」</a:t>
            </a:r>
            <a:endParaRPr kumimoji="0" lang="en-US" altLang="zh-TW" sz="2400" u="sng" dirty="0" smtClean="0">
              <a:solidFill>
                <a:srgbClr val="17375E"/>
              </a:solidFill>
              <a:latin typeface="微軟正黑體" pitchFamily="34" charset="-120"/>
              <a:ea typeface="微軟正黑體" pitchFamily="34" charset="-120"/>
              <a:sym typeface="微軟正黑體" pitchFamily="34" charset="-120"/>
            </a:endParaRPr>
          </a:p>
        </p:txBody>
      </p:sp>
      <p:sp>
        <p:nvSpPr>
          <p:cNvPr id="7171" name="內容版面配置區 2"/>
          <p:cNvSpPr txBox="1">
            <a:spLocks/>
          </p:cNvSpPr>
          <p:nvPr/>
        </p:nvSpPr>
        <p:spPr bwMode="auto">
          <a:xfrm>
            <a:off x="750277" y="2106190"/>
            <a:ext cx="7810500" cy="427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9388" eaLnBrk="0" hangingPunct="0">
              <a:spcBef>
                <a:spcPct val="20000"/>
              </a:spcBef>
              <a:buFont typeface="Arial" pitchFamily="34" charset="0"/>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kumimoji="1"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kumimoji="1"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9pPr>
          </a:lstStyle>
          <a:p>
            <a:pPr fontAlgn="base">
              <a:lnSpc>
                <a:spcPts val="3600"/>
              </a:lnSpc>
              <a:spcAft>
                <a:spcPct val="0"/>
              </a:spcAft>
              <a:buFontTx/>
              <a:buNone/>
            </a:pPr>
            <a:r>
              <a:rPr kumimoji="0" lang="zh-TW" altLang="en-US" sz="2200" dirty="0" smtClean="0">
                <a:solidFill>
                  <a:prstClr val="black"/>
                </a:solidFill>
                <a:latin typeface="微軟正黑體" pitchFamily="34" charset="-120"/>
                <a:ea typeface="微軟正黑體" pitchFamily="34" charset="-120"/>
                <a:sym typeface="微軟正黑體" pitchFamily="34" charset="-120"/>
              </a:rPr>
              <a:t>「大魯閣草衙道」座落於高雄，並與全球盛行的運動娛樂休閒生活型態接軌，即將打造一個嶄新的休閒、運動、娛樂與美食的複合型商場，園區內除了擁有</a:t>
            </a:r>
            <a:r>
              <a:rPr kumimoji="0" lang="zh-TW" altLang="en-US" sz="2200" b="1" dirty="0" smtClean="0">
                <a:solidFill>
                  <a:prstClr val="black"/>
                </a:solidFill>
                <a:latin typeface="微軟正黑體" pitchFamily="34" charset="-120"/>
                <a:ea typeface="微軟正黑體" pitchFamily="34" charset="-120"/>
                <a:sym typeface="微軟正黑體" pitchFamily="34" charset="-120"/>
              </a:rPr>
              <a:t>日本本田公司旗下 </a:t>
            </a:r>
            <a:r>
              <a:rPr kumimoji="0" lang="en-US" altLang="zh-TW" sz="2200" b="1" dirty="0" err="1" smtClean="0">
                <a:solidFill>
                  <a:prstClr val="black"/>
                </a:solidFill>
                <a:latin typeface="微軟正黑體" pitchFamily="34" charset="-120"/>
                <a:ea typeface="微軟正黑體" pitchFamily="34" charset="-120"/>
                <a:sym typeface="微軟正黑體" pitchFamily="34" charset="-120"/>
              </a:rPr>
              <a:t>MobilityLand</a:t>
            </a:r>
            <a:r>
              <a:rPr kumimoji="0" lang="en-US" altLang="zh-TW" sz="2200" b="1" dirty="0" smtClean="0">
                <a:solidFill>
                  <a:prstClr val="black"/>
                </a:solidFill>
                <a:latin typeface="微軟正黑體" pitchFamily="34" charset="-120"/>
                <a:ea typeface="微軟正黑體" pitchFamily="34" charset="-120"/>
                <a:sym typeface="微軟正黑體" pitchFamily="34" charset="-120"/>
              </a:rPr>
              <a:t> </a:t>
            </a:r>
            <a:r>
              <a:rPr kumimoji="0" lang="zh-TW" altLang="en-US" sz="2200" b="1" dirty="0" smtClean="0">
                <a:solidFill>
                  <a:prstClr val="black"/>
                </a:solidFill>
                <a:latin typeface="微軟正黑體" pitchFamily="34" charset="-120"/>
                <a:ea typeface="微軟正黑體" pitchFamily="34" charset="-120"/>
                <a:sym typeface="微軟正黑體" pitchFamily="34" charset="-120"/>
              </a:rPr>
              <a:t>獨家授權的「迷你鈴鹿卡丁賽車場」及「汽車主題樂園」，還有大型運動商場、健身中心、及各式休閒運動場館；加上與捷運共構的商場和低密度開發的戶外造街廣場</a:t>
            </a:r>
            <a:r>
              <a:rPr kumimoji="0" lang="zh-TW" altLang="en-US" sz="2200" dirty="0" smtClean="0">
                <a:solidFill>
                  <a:prstClr val="black"/>
                </a:solidFill>
                <a:latin typeface="微軟正黑體" pitchFamily="34" charset="-120"/>
                <a:ea typeface="微軟正黑體" pitchFamily="34" charset="-120"/>
                <a:sym typeface="微軟正黑體" pitchFamily="34" charset="-120"/>
              </a:rPr>
              <a:t>；有別於一般特色模糊的購物商場，</a:t>
            </a:r>
            <a:r>
              <a:rPr kumimoji="0" lang="zh-TW" altLang="en-US" sz="2200" b="1" dirty="0" smtClean="0">
                <a:solidFill>
                  <a:srgbClr val="FF0000"/>
                </a:solidFill>
                <a:latin typeface="微軟正黑體" pitchFamily="34" charset="-120"/>
                <a:ea typeface="微軟正黑體" pitchFamily="34" charset="-120"/>
                <a:sym typeface="微軟正黑體" pitchFamily="34" charset="-120"/>
              </a:rPr>
              <a:t>形象鮮明的大魯閣草衙道，將成為高雄國際觀光的新地標，達到「台北</a:t>
            </a:r>
            <a:r>
              <a:rPr kumimoji="0" lang="en-US" altLang="zh-TW" sz="2200" b="1" dirty="0" smtClean="0">
                <a:solidFill>
                  <a:srgbClr val="FF0000"/>
                </a:solidFill>
                <a:latin typeface="微軟正黑體" pitchFamily="34" charset="-120"/>
                <a:ea typeface="微軟正黑體" pitchFamily="34" charset="-120"/>
                <a:sym typeface="微軟正黑體" pitchFamily="34" charset="-120"/>
              </a:rPr>
              <a:t>101</a:t>
            </a:r>
            <a:r>
              <a:rPr kumimoji="0" lang="zh-TW" altLang="en-US" sz="2200" b="1" dirty="0" smtClean="0">
                <a:solidFill>
                  <a:srgbClr val="FF0000"/>
                </a:solidFill>
                <a:latin typeface="微軟正黑體" pitchFamily="34" charset="-120"/>
                <a:ea typeface="微軟正黑體" pitchFamily="34" charset="-120"/>
                <a:sym typeface="微軟正黑體" pitchFamily="34" charset="-120"/>
              </a:rPr>
              <a:t>，高雄草衙道」的國際觀光定位。</a:t>
            </a:r>
            <a:endParaRPr kumimoji="0" lang="en-US" altLang="zh-TW" sz="2200" b="1" dirty="0" smtClean="0">
              <a:solidFill>
                <a:srgbClr val="FF0000"/>
              </a:solidFill>
              <a:latin typeface="微軟正黑體" pitchFamily="34" charset="-120"/>
              <a:ea typeface="微軟正黑體" pitchFamily="34" charset="-120"/>
              <a:sym typeface="微軟正黑體" pitchFamily="34" charset="-120"/>
            </a:endParaRPr>
          </a:p>
        </p:txBody>
      </p:sp>
      <p:sp>
        <p:nvSpPr>
          <p:cNvPr id="2" name="日期版面配置區 1"/>
          <p:cNvSpPr>
            <a:spLocks noGrp="1"/>
          </p:cNvSpPr>
          <p:nvPr>
            <p:ph type="dt" sz="half" idx="10"/>
          </p:nvPr>
        </p:nvSpPr>
        <p:spPr/>
        <p:txBody>
          <a:bodyPr/>
          <a:lstStyle/>
          <a:p>
            <a:pPr>
              <a:defRPr/>
            </a:pPr>
            <a:fld id="{D4561BA0-96A0-4D2B-9AA5-DDB92286063E}" type="datetime1">
              <a:rPr lang="zh-TW" altLang="en-US" smtClean="0">
                <a:solidFill>
                  <a:prstClr val="black">
                    <a:tint val="75000"/>
                  </a:prstClr>
                </a:solidFill>
              </a:rPr>
              <a:t>2015/5/25</a:t>
            </a:fld>
            <a:endParaRPr lang="ja-JP"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pPr>
              <a:defRPr/>
            </a:pPr>
            <a:r>
              <a:rPr lang="en-US" altLang="ja-JP" smtClean="0">
                <a:solidFill>
                  <a:prstClr val="white"/>
                </a:solidFill>
              </a:rPr>
              <a:t>&lt;#&gt;</a:t>
            </a:r>
            <a:endParaRPr lang="ja-JP" altLang="en-US">
              <a:solidFill>
                <a:prstClr val="white"/>
              </a:solidFill>
            </a:endParaRPr>
          </a:p>
        </p:txBody>
      </p:sp>
      <p:sp>
        <p:nvSpPr>
          <p:cNvPr id="8" name="文字方塊 7"/>
          <p:cNvSpPr txBox="1"/>
          <p:nvPr/>
        </p:nvSpPr>
        <p:spPr>
          <a:xfrm>
            <a:off x="8605440" y="6438387"/>
            <a:ext cx="354584" cy="276999"/>
          </a:xfrm>
          <a:prstGeom prst="rect">
            <a:avLst/>
          </a:prstGeom>
          <a:noFill/>
        </p:spPr>
        <p:txBody>
          <a:bodyPr wrap="none" rtlCol="0">
            <a:spAutoFit/>
          </a:bodyPr>
          <a:lstStyle/>
          <a:p>
            <a:r>
              <a:rPr lang="en-US" altLang="zh-TW" sz="1200" dirty="0" smtClean="0"/>
              <a:t>22</a:t>
            </a:r>
          </a:p>
        </p:txBody>
      </p:sp>
    </p:spTree>
    <p:extLst>
      <p:ext uri="{BB962C8B-B14F-4D97-AF65-F5344CB8AC3E}">
        <p14:creationId xmlns:p14="http://schemas.microsoft.com/office/powerpoint/2010/main" val="24309901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9"/>
          <p:cNvSpPr txBox="1">
            <a:spLocks/>
          </p:cNvSpPr>
          <p:nvPr/>
        </p:nvSpPr>
        <p:spPr>
          <a:xfrm>
            <a:off x="6899032" y="5229228"/>
            <a:ext cx="1926981" cy="315913"/>
          </a:xfrm>
          <a:prstGeom prst="rect">
            <a:avLst/>
          </a:prstGeom>
        </p:spPr>
        <p:txBody>
          <a:bodyPr anchor="ctr">
            <a:normAutofit fontScale="70000" lnSpcReduction="20000"/>
          </a:bodyPr>
          <a:lstStyle/>
          <a:p>
            <a:pPr algn="ctr">
              <a:spcBef>
                <a:spcPct val="0"/>
              </a:spcBef>
              <a:defRPr/>
            </a:pPr>
            <a:endParaRPr kumimoji="1" lang="ja-JP" altLang="en-US" sz="2400" dirty="0">
              <a:solidFill>
                <a:prstClr val="black"/>
              </a:solidFill>
              <a:latin typeface="Adobe Fangsong Std R" pitchFamily="18" charset="-128"/>
              <a:ea typeface="Adobe Fangsong Std R" pitchFamily="18" charset="-128"/>
            </a:endParaRPr>
          </a:p>
        </p:txBody>
      </p:sp>
      <p:sp>
        <p:nvSpPr>
          <p:cNvPr id="6" name="文字方塊 5"/>
          <p:cNvSpPr txBox="1"/>
          <p:nvPr/>
        </p:nvSpPr>
        <p:spPr>
          <a:xfrm>
            <a:off x="971600" y="764704"/>
            <a:ext cx="7272808" cy="523220"/>
          </a:xfrm>
          <a:prstGeom prst="rect">
            <a:avLst/>
          </a:prstGeom>
          <a:noFill/>
          <a:effectLst>
            <a:glow rad="63500">
              <a:schemeClr val="accent1">
                <a:satMod val="175000"/>
                <a:alpha val="40000"/>
              </a:schemeClr>
            </a:glow>
          </a:effectLst>
        </p:spPr>
        <p:txBody>
          <a:bodyPr wrap="square">
            <a:spAutoFit/>
          </a:bodyPr>
          <a:lstStyle/>
          <a:p>
            <a:pPr marL="0" lvl="1" fontAlgn="base">
              <a:spcBef>
                <a:spcPct val="0"/>
              </a:spcBef>
              <a:spcAft>
                <a:spcPct val="0"/>
              </a:spcAft>
              <a:defRPr/>
            </a:pPr>
            <a:r>
              <a:rPr kumimoji="1" lang="zh-TW" altLang="en-US" sz="2800" b="1" dirty="0">
                <a:solidFill>
                  <a:prstClr val="black"/>
                </a:solidFill>
                <a:latin typeface="微軟正黑體" pitchFamily="34" charset="-120"/>
                <a:ea typeface="微軟正黑體" pitchFamily="34" charset="-120"/>
              </a:rPr>
              <a:t>大魯閣將以創新的商業模式打造台灣新地標</a:t>
            </a:r>
            <a:endParaRPr kumimoji="1" lang="en-US" altLang="zh-TW" sz="2800" b="1" dirty="0">
              <a:solidFill>
                <a:prstClr val="black"/>
              </a:solidFill>
              <a:latin typeface="微軟正黑體" pitchFamily="34" charset="-120"/>
              <a:ea typeface="微軟正黑體" pitchFamily="34" charset="-120"/>
            </a:endParaRPr>
          </a:p>
        </p:txBody>
      </p:sp>
      <p:pic>
        <p:nvPicPr>
          <p:cNvPr id="1024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25" y="1584325"/>
            <a:ext cx="792333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版面配置區 1"/>
          <p:cNvSpPr>
            <a:spLocks noGrp="1"/>
          </p:cNvSpPr>
          <p:nvPr>
            <p:ph type="dt" sz="half" idx="10"/>
          </p:nvPr>
        </p:nvSpPr>
        <p:spPr/>
        <p:txBody>
          <a:bodyPr/>
          <a:lstStyle/>
          <a:p>
            <a:pPr>
              <a:defRPr/>
            </a:pPr>
            <a:fld id="{C8857B8B-5F60-4AB4-A0D5-14B65A82E34D}" type="datetime1">
              <a:rPr lang="zh-TW" altLang="en-US" smtClean="0">
                <a:solidFill>
                  <a:prstClr val="black">
                    <a:tint val="75000"/>
                  </a:prstClr>
                </a:solidFill>
              </a:rPr>
              <a:t>2015/5/25</a:t>
            </a:fld>
            <a:endParaRPr lang="ja-JP"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pPr>
              <a:defRPr/>
            </a:pPr>
            <a:r>
              <a:rPr lang="en-US" altLang="ja-JP" smtClean="0">
                <a:solidFill>
                  <a:prstClr val="white"/>
                </a:solidFill>
              </a:rPr>
              <a:t>&lt;#&gt;</a:t>
            </a:r>
            <a:endParaRPr lang="ja-JP" altLang="en-US">
              <a:solidFill>
                <a:prstClr val="white"/>
              </a:solidFill>
            </a:endParaRPr>
          </a:p>
        </p:txBody>
      </p:sp>
      <p:sp>
        <p:nvSpPr>
          <p:cNvPr id="9" name="文字方塊 8"/>
          <p:cNvSpPr txBox="1"/>
          <p:nvPr/>
        </p:nvSpPr>
        <p:spPr>
          <a:xfrm>
            <a:off x="8605440" y="6438387"/>
            <a:ext cx="354584" cy="276999"/>
          </a:xfrm>
          <a:prstGeom prst="rect">
            <a:avLst/>
          </a:prstGeom>
          <a:noFill/>
        </p:spPr>
        <p:txBody>
          <a:bodyPr wrap="none" rtlCol="0">
            <a:spAutoFit/>
          </a:bodyPr>
          <a:lstStyle/>
          <a:p>
            <a:r>
              <a:rPr lang="en-US" altLang="zh-TW" sz="1200" dirty="0" smtClean="0"/>
              <a:t>23</a:t>
            </a:r>
          </a:p>
        </p:txBody>
      </p:sp>
    </p:spTree>
    <p:extLst>
      <p:ext uri="{BB962C8B-B14F-4D97-AF65-F5344CB8AC3E}">
        <p14:creationId xmlns:p14="http://schemas.microsoft.com/office/powerpoint/2010/main" val="65752731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7467" y="2484438"/>
            <a:ext cx="4325815"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文字方塊 20"/>
          <p:cNvSpPr txBox="1">
            <a:spLocks noChangeArrowheads="1"/>
          </p:cNvSpPr>
          <p:nvPr/>
        </p:nvSpPr>
        <p:spPr bwMode="auto">
          <a:xfrm>
            <a:off x="395536" y="863603"/>
            <a:ext cx="82809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kumimoji="1"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kumimoji="1"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9pPr>
          </a:lstStyle>
          <a:p>
            <a:pPr eaLnBrk="1" fontAlgn="base" hangingPunct="1">
              <a:spcBef>
                <a:spcPct val="0"/>
              </a:spcBef>
              <a:spcAft>
                <a:spcPct val="0"/>
              </a:spcAft>
              <a:buFontTx/>
              <a:buNone/>
            </a:pPr>
            <a:r>
              <a:rPr lang="zh-TW" altLang="zh-TW" sz="3600" b="1" dirty="0" smtClean="0">
                <a:solidFill>
                  <a:prstClr val="black"/>
                </a:solidFill>
                <a:latin typeface="微軟正黑體" pitchFamily="34" charset="-120"/>
                <a:ea typeface="微軟正黑體" pitchFamily="34" charset="-120"/>
              </a:rPr>
              <a:t>「</a:t>
            </a:r>
            <a:r>
              <a:rPr lang="zh-TW" altLang="en-US" sz="3600" b="1" dirty="0" smtClean="0">
                <a:solidFill>
                  <a:prstClr val="black"/>
                </a:solidFill>
                <a:latin typeface="微軟正黑體" pitchFamily="34" charset="-120"/>
                <a:ea typeface="微軟正黑體" pitchFamily="34" charset="-120"/>
              </a:rPr>
              <a:t>以卡丁車為主題的娛樂休閒購物中心</a:t>
            </a:r>
            <a:r>
              <a:rPr lang="zh-TW" altLang="zh-TW" sz="3600" b="1" dirty="0" smtClean="0">
                <a:solidFill>
                  <a:prstClr val="black"/>
                </a:solidFill>
                <a:latin typeface="微軟正黑體" pitchFamily="34" charset="-120"/>
                <a:ea typeface="微軟正黑體" pitchFamily="34" charset="-120"/>
              </a:rPr>
              <a:t>」</a:t>
            </a:r>
            <a:endParaRPr lang="zh-TW" altLang="zh-TW" sz="3600" dirty="0" smtClean="0">
              <a:solidFill>
                <a:prstClr val="black"/>
              </a:solidFill>
              <a:latin typeface="微軟正黑體" pitchFamily="34" charset="-120"/>
              <a:ea typeface="微軟正黑體" pitchFamily="34" charset="-120"/>
            </a:endParaRPr>
          </a:p>
        </p:txBody>
      </p:sp>
      <p:sp>
        <p:nvSpPr>
          <p:cNvPr id="9" name="圓角矩形 8"/>
          <p:cNvSpPr/>
          <p:nvPr/>
        </p:nvSpPr>
        <p:spPr>
          <a:xfrm>
            <a:off x="1553309" y="2447925"/>
            <a:ext cx="5807320" cy="3125788"/>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kumimoji="1" lang="zh-TW" altLang="en-US">
              <a:solidFill>
                <a:prstClr val="white"/>
              </a:solidFill>
            </a:endParaRPr>
          </a:p>
        </p:txBody>
      </p:sp>
      <p:sp>
        <p:nvSpPr>
          <p:cNvPr id="11" name="橢圓 10"/>
          <p:cNvSpPr/>
          <p:nvPr/>
        </p:nvSpPr>
        <p:spPr>
          <a:xfrm>
            <a:off x="915867" y="3441703"/>
            <a:ext cx="1211873" cy="1279525"/>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kumimoji="1" lang="zh-TW" altLang="en-US" dirty="0">
                <a:solidFill>
                  <a:prstClr val="black"/>
                </a:solidFill>
              </a:rPr>
              <a:t>停車場</a:t>
            </a:r>
          </a:p>
        </p:txBody>
      </p:sp>
      <p:sp>
        <p:nvSpPr>
          <p:cNvPr id="12" name="橢圓 11"/>
          <p:cNvSpPr/>
          <p:nvPr/>
        </p:nvSpPr>
        <p:spPr>
          <a:xfrm>
            <a:off x="1664678" y="4914903"/>
            <a:ext cx="1148862" cy="127952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kumimoji="1" lang="zh-TW" altLang="en-US" dirty="0">
                <a:solidFill>
                  <a:prstClr val="black"/>
                </a:solidFill>
              </a:rPr>
              <a:t>運動</a:t>
            </a:r>
            <a:endParaRPr kumimoji="1" lang="en-US" altLang="zh-TW" dirty="0">
              <a:solidFill>
                <a:prstClr val="black"/>
              </a:solidFill>
            </a:endParaRPr>
          </a:p>
          <a:p>
            <a:pPr algn="ctr" fontAlgn="base">
              <a:spcBef>
                <a:spcPct val="0"/>
              </a:spcBef>
              <a:spcAft>
                <a:spcPct val="0"/>
              </a:spcAft>
              <a:defRPr/>
            </a:pPr>
            <a:r>
              <a:rPr kumimoji="1" lang="zh-TW" altLang="en-US" dirty="0">
                <a:solidFill>
                  <a:prstClr val="black"/>
                </a:solidFill>
              </a:rPr>
              <a:t>中心</a:t>
            </a:r>
          </a:p>
        </p:txBody>
      </p:sp>
      <p:sp>
        <p:nvSpPr>
          <p:cNvPr id="13" name="橢圓 12"/>
          <p:cNvSpPr/>
          <p:nvPr/>
        </p:nvSpPr>
        <p:spPr>
          <a:xfrm>
            <a:off x="3865684" y="1673225"/>
            <a:ext cx="1148862" cy="1277938"/>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kumimoji="1" lang="zh-TW" altLang="en-US" dirty="0">
                <a:solidFill>
                  <a:prstClr val="white"/>
                </a:solidFill>
              </a:rPr>
              <a:t>購物</a:t>
            </a:r>
            <a:endParaRPr kumimoji="1" lang="en-US" altLang="zh-TW" dirty="0">
              <a:solidFill>
                <a:prstClr val="white"/>
              </a:solidFill>
            </a:endParaRPr>
          </a:p>
          <a:p>
            <a:pPr algn="ctr" fontAlgn="base">
              <a:spcBef>
                <a:spcPct val="0"/>
              </a:spcBef>
              <a:spcAft>
                <a:spcPct val="0"/>
              </a:spcAft>
              <a:defRPr/>
            </a:pPr>
            <a:r>
              <a:rPr kumimoji="1" lang="zh-TW" altLang="en-US" dirty="0">
                <a:solidFill>
                  <a:prstClr val="white"/>
                </a:solidFill>
              </a:rPr>
              <a:t>廊道</a:t>
            </a:r>
          </a:p>
        </p:txBody>
      </p:sp>
      <p:sp>
        <p:nvSpPr>
          <p:cNvPr id="14" name="橢圓 13"/>
          <p:cNvSpPr/>
          <p:nvPr/>
        </p:nvSpPr>
        <p:spPr>
          <a:xfrm>
            <a:off x="4655527" y="4959350"/>
            <a:ext cx="1148862" cy="12779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kumimoji="1" lang="zh-TW" altLang="en-US" dirty="0">
                <a:solidFill>
                  <a:prstClr val="white"/>
                </a:solidFill>
              </a:rPr>
              <a:t>餐廳</a:t>
            </a:r>
            <a:endParaRPr kumimoji="1" lang="en-US" altLang="zh-TW" dirty="0">
              <a:solidFill>
                <a:prstClr val="white"/>
              </a:solidFill>
            </a:endParaRPr>
          </a:p>
          <a:p>
            <a:pPr algn="ctr" fontAlgn="base">
              <a:spcBef>
                <a:spcPct val="0"/>
              </a:spcBef>
              <a:spcAft>
                <a:spcPct val="0"/>
              </a:spcAft>
              <a:defRPr/>
            </a:pPr>
            <a:r>
              <a:rPr kumimoji="1" lang="zh-TW" altLang="en-US" dirty="0">
                <a:solidFill>
                  <a:prstClr val="white"/>
                </a:solidFill>
              </a:rPr>
              <a:t>美食</a:t>
            </a:r>
          </a:p>
        </p:txBody>
      </p:sp>
      <p:sp>
        <p:nvSpPr>
          <p:cNvPr id="16" name="橢圓 15"/>
          <p:cNvSpPr/>
          <p:nvPr/>
        </p:nvSpPr>
        <p:spPr>
          <a:xfrm>
            <a:off x="6815504" y="3384553"/>
            <a:ext cx="1148862" cy="1279525"/>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kumimoji="1" lang="zh-TW" altLang="en-US" dirty="0">
                <a:solidFill>
                  <a:prstClr val="white"/>
                </a:solidFill>
              </a:rPr>
              <a:t>溫浴</a:t>
            </a:r>
            <a:endParaRPr kumimoji="1" lang="en-US" altLang="zh-TW" dirty="0">
              <a:solidFill>
                <a:prstClr val="white"/>
              </a:solidFill>
            </a:endParaRPr>
          </a:p>
          <a:p>
            <a:pPr algn="ctr" fontAlgn="base">
              <a:spcBef>
                <a:spcPct val="0"/>
              </a:spcBef>
              <a:spcAft>
                <a:spcPct val="0"/>
              </a:spcAft>
              <a:defRPr/>
            </a:pPr>
            <a:r>
              <a:rPr kumimoji="1" lang="zh-TW" altLang="en-US" dirty="0">
                <a:solidFill>
                  <a:prstClr val="white"/>
                </a:solidFill>
              </a:rPr>
              <a:t>設施</a:t>
            </a:r>
            <a:endParaRPr kumimoji="1" lang="en-US" altLang="zh-TW" dirty="0">
              <a:solidFill>
                <a:prstClr val="white"/>
              </a:solidFill>
            </a:endParaRPr>
          </a:p>
        </p:txBody>
      </p:sp>
      <p:sp>
        <p:nvSpPr>
          <p:cNvPr id="17" name="橢圓 16"/>
          <p:cNvSpPr/>
          <p:nvPr/>
        </p:nvSpPr>
        <p:spPr>
          <a:xfrm>
            <a:off x="5610958" y="1673225"/>
            <a:ext cx="1147396" cy="127793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kumimoji="1" lang="zh-TW" altLang="en-US" dirty="0">
                <a:solidFill>
                  <a:srgbClr val="FFFFFF"/>
                </a:solidFill>
                <a:latin typeface="Calibri" pitchFamily="34" charset="0"/>
              </a:rPr>
              <a:t>親子主題旅館</a:t>
            </a:r>
          </a:p>
        </p:txBody>
      </p:sp>
      <p:sp>
        <p:nvSpPr>
          <p:cNvPr id="18" name="橢圓 17"/>
          <p:cNvSpPr/>
          <p:nvPr/>
        </p:nvSpPr>
        <p:spPr>
          <a:xfrm>
            <a:off x="2079382" y="1763716"/>
            <a:ext cx="1148862" cy="1279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kumimoji="1" lang="zh-TW" altLang="en-US" dirty="0">
                <a:solidFill>
                  <a:prstClr val="white"/>
                </a:solidFill>
              </a:rPr>
              <a:t>流行</a:t>
            </a:r>
            <a:endParaRPr kumimoji="1" lang="en-US" altLang="zh-TW" dirty="0">
              <a:solidFill>
                <a:prstClr val="white"/>
              </a:solidFill>
            </a:endParaRPr>
          </a:p>
          <a:p>
            <a:pPr algn="ctr" fontAlgn="base">
              <a:spcBef>
                <a:spcPct val="0"/>
              </a:spcBef>
              <a:spcAft>
                <a:spcPct val="0"/>
              </a:spcAft>
              <a:defRPr/>
            </a:pPr>
            <a:r>
              <a:rPr kumimoji="1" lang="zh-TW" altLang="en-US" dirty="0">
                <a:solidFill>
                  <a:prstClr val="white"/>
                </a:solidFill>
              </a:rPr>
              <a:t>百貨</a:t>
            </a:r>
          </a:p>
        </p:txBody>
      </p:sp>
      <p:sp>
        <p:nvSpPr>
          <p:cNvPr id="19" name="橢圓 18"/>
          <p:cNvSpPr/>
          <p:nvPr/>
        </p:nvSpPr>
        <p:spPr>
          <a:xfrm>
            <a:off x="5943601" y="4959353"/>
            <a:ext cx="1148862" cy="1279525"/>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kumimoji="1" lang="zh-TW" altLang="en-US" dirty="0">
                <a:solidFill>
                  <a:prstClr val="black"/>
                </a:solidFill>
              </a:rPr>
              <a:t>親子</a:t>
            </a:r>
            <a:endParaRPr kumimoji="1" lang="en-US" altLang="zh-TW" dirty="0">
              <a:solidFill>
                <a:prstClr val="black"/>
              </a:solidFill>
            </a:endParaRPr>
          </a:p>
          <a:p>
            <a:pPr algn="ctr" fontAlgn="base">
              <a:spcBef>
                <a:spcPct val="0"/>
              </a:spcBef>
              <a:spcAft>
                <a:spcPct val="0"/>
              </a:spcAft>
              <a:defRPr/>
            </a:pPr>
            <a:r>
              <a:rPr kumimoji="1" lang="zh-TW" altLang="en-US" dirty="0">
                <a:solidFill>
                  <a:prstClr val="black"/>
                </a:solidFill>
              </a:rPr>
              <a:t>樂園</a:t>
            </a:r>
          </a:p>
        </p:txBody>
      </p:sp>
      <p:sp>
        <p:nvSpPr>
          <p:cNvPr id="11277" name="橢圓 17"/>
          <p:cNvSpPr>
            <a:spLocks noChangeArrowheads="1"/>
          </p:cNvSpPr>
          <p:nvPr/>
        </p:nvSpPr>
        <p:spPr bwMode="auto">
          <a:xfrm>
            <a:off x="3075843" y="5003803"/>
            <a:ext cx="1148862" cy="1279525"/>
          </a:xfrm>
          <a:prstGeom prst="ellipse">
            <a:avLst/>
          </a:prstGeom>
          <a:solidFill>
            <a:srgbClr val="FF9900"/>
          </a:solidFill>
          <a:ln w="25400" algn="ctr">
            <a:solidFill>
              <a:srgbClr val="FF9900"/>
            </a:solidFill>
            <a:round/>
            <a:headEnd/>
            <a:tailEnd/>
          </a:ln>
        </p:spPr>
        <p:txBody>
          <a:bodyPr anchor="ctr"/>
          <a:lstStyle>
            <a:lvl1pPr eaLnBrk="0" hangingPunct="0">
              <a:spcBef>
                <a:spcPct val="20000"/>
              </a:spcBef>
              <a:buFont typeface="Arial" pitchFamily="34" charset="0"/>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kumimoji="1"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kumimoji="1"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9pPr>
          </a:lstStyle>
          <a:p>
            <a:pPr algn="ctr" eaLnBrk="1" fontAlgn="base" hangingPunct="1">
              <a:spcBef>
                <a:spcPct val="0"/>
              </a:spcBef>
              <a:spcAft>
                <a:spcPct val="0"/>
              </a:spcAft>
              <a:buFontTx/>
              <a:buNone/>
            </a:pPr>
            <a:r>
              <a:rPr lang="zh-TW" altLang="en-US" sz="1800" smtClean="0">
                <a:solidFill>
                  <a:srgbClr val="FFFFFF"/>
                </a:solidFill>
              </a:rPr>
              <a:t>影城</a:t>
            </a:r>
          </a:p>
        </p:txBody>
      </p:sp>
      <p:sp>
        <p:nvSpPr>
          <p:cNvPr id="2" name="日期版面配置區 1"/>
          <p:cNvSpPr>
            <a:spLocks noGrp="1"/>
          </p:cNvSpPr>
          <p:nvPr>
            <p:ph type="dt" sz="half" idx="10"/>
          </p:nvPr>
        </p:nvSpPr>
        <p:spPr/>
        <p:txBody>
          <a:bodyPr/>
          <a:lstStyle/>
          <a:p>
            <a:pPr>
              <a:defRPr/>
            </a:pPr>
            <a:fld id="{BF7AC482-8032-4DB8-9373-4A8B87DE11C9}" type="datetime1">
              <a:rPr lang="zh-TW" altLang="en-US" smtClean="0">
                <a:solidFill>
                  <a:prstClr val="black">
                    <a:tint val="75000"/>
                  </a:prstClr>
                </a:solidFill>
              </a:rPr>
              <a:t>2015/5/25</a:t>
            </a:fld>
            <a:endParaRPr lang="ja-JP"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pPr>
              <a:defRPr/>
            </a:pPr>
            <a:r>
              <a:rPr lang="en-US" altLang="ja-JP" smtClean="0">
                <a:solidFill>
                  <a:prstClr val="white"/>
                </a:solidFill>
              </a:rPr>
              <a:t>&lt;#&gt;</a:t>
            </a:r>
            <a:endParaRPr lang="ja-JP" altLang="en-US">
              <a:solidFill>
                <a:prstClr val="white"/>
              </a:solidFill>
            </a:endParaRPr>
          </a:p>
        </p:txBody>
      </p:sp>
      <p:sp>
        <p:nvSpPr>
          <p:cNvPr id="20" name="文字方塊 19"/>
          <p:cNvSpPr txBox="1"/>
          <p:nvPr/>
        </p:nvSpPr>
        <p:spPr>
          <a:xfrm>
            <a:off x="8605440" y="6438387"/>
            <a:ext cx="354584" cy="276999"/>
          </a:xfrm>
          <a:prstGeom prst="rect">
            <a:avLst/>
          </a:prstGeom>
          <a:noFill/>
        </p:spPr>
        <p:txBody>
          <a:bodyPr wrap="none" rtlCol="0">
            <a:spAutoFit/>
          </a:bodyPr>
          <a:lstStyle/>
          <a:p>
            <a:r>
              <a:rPr lang="en-US" altLang="zh-TW" sz="1200" dirty="0" smtClean="0"/>
              <a:t>24</a:t>
            </a:r>
          </a:p>
        </p:txBody>
      </p:sp>
    </p:spTree>
    <p:extLst>
      <p:ext uri="{BB962C8B-B14F-4D97-AF65-F5344CB8AC3E}">
        <p14:creationId xmlns:p14="http://schemas.microsoft.com/office/powerpoint/2010/main" val="37846263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290097" y="818713"/>
            <a:ext cx="6563806" cy="5324535"/>
          </a:xfrm>
          <a:prstGeom prst="rect">
            <a:avLst/>
          </a:prstGeom>
          <a:noFill/>
          <a:effectLst>
            <a:glow rad="63500">
              <a:schemeClr val="accent1">
                <a:satMod val="175000"/>
                <a:alpha val="40000"/>
              </a:schemeClr>
            </a:glow>
          </a:effectLst>
        </p:spPr>
        <p:txBody>
          <a:bodyPr>
            <a:spAutoFit/>
          </a:bodyPr>
          <a:lstStyle>
            <a:lvl1pPr eaLnBrk="0" hangingPunct="0">
              <a:defRPr kumimoji="1">
                <a:solidFill>
                  <a:schemeClr val="tx1"/>
                </a:solidFill>
                <a:latin typeface="Arial" pitchFamily="34" charset="0"/>
                <a:ea typeface="新細明體" pitchFamily="18" charset="-120"/>
              </a:defRPr>
            </a:lvl1pPr>
            <a:lvl2pPr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0"/>
              </a:spcBef>
              <a:spcAft>
                <a:spcPct val="0"/>
              </a:spcAft>
              <a:buFont typeface="Arial" pitchFamily="34" charset="0"/>
              <a:buChar char="•"/>
              <a:defRPr/>
            </a:pPr>
            <a:r>
              <a:rPr lang="zh-TW" altLang="en-US" sz="2000" b="1" dirty="0" smtClean="0">
                <a:solidFill>
                  <a:srgbClr val="FF0000"/>
                </a:solidFill>
                <a:latin typeface="微軟正黑體" pitchFamily="34" charset="-120"/>
                <a:ea typeface="微軟正黑體" pitchFamily="34" charset="-120"/>
              </a:rPr>
              <a:t> </a:t>
            </a:r>
            <a:r>
              <a:rPr lang="zh-TW" altLang="en-US" sz="2400" b="1" dirty="0" smtClean="0">
                <a:solidFill>
                  <a:srgbClr val="FF0000"/>
                </a:solidFill>
                <a:latin typeface="微軟正黑體" pitchFamily="34" charset="-120"/>
                <a:ea typeface="微軟正黑體" pitchFamily="34" charset="-120"/>
              </a:rPr>
              <a:t>捷運共站</a:t>
            </a:r>
            <a:endParaRPr lang="en-US" altLang="zh-TW" sz="2400" b="1" dirty="0" smtClean="0">
              <a:solidFill>
                <a:srgbClr val="FF0000"/>
              </a:solidFill>
              <a:latin typeface="微軟正黑體" pitchFamily="34" charset="-120"/>
              <a:ea typeface="微軟正黑體" pitchFamily="34" charset="-120"/>
            </a:endParaRPr>
          </a:p>
          <a:p>
            <a:pPr lvl="1" eaLnBrk="1" fontAlgn="base" hangingPunct="1">
              <a:spcBef>
                <a:spcPct val="0"/>
              </a:spcBef>
              <a:spcAft>
                <a:spcPct val="0"/>
              </a:spcAft>
              <a:buFont typeface="Arial" pitchFamily="34" charset="0"/>
              <a:buChar char="•"/>
              <a:defRPr/>
            </a:pPr>
            <a:r>
              <a:rPr lang="zh-TW" altLang="en-US" sz="2000" b="1" dirty="0" smtClean="0">
                <a:solidFill>
                  <a:prstClr val="black"/>
                </a:solidFill>
                <a:latin typeface="微軟正黑體" pitchFamily="34" charset="-120"/>
                <a:ea typeface="微軟正黑體" pitchFamily="34" charset="-120"/>
              </a:rPr>
              <a:t> 與高雄捷運共站的大型開發商業設施</a:t>
            </a:r>
            <a:endParaRPr lang="en-US" altLang="zh-TW" sz="2000" b="1" dirty="0" smtClean="0">
              <a:solidFill>
                <a:prstClr val="black"/>
              </a:solidFill>
              <a:latin typeface="微軟正黑體" pitchFamily="34" charset="-120"/>
              <a:ea typeface="微軟正黑體" pitchFamily="34" charset="-120"/>
            </a:endParaRPr>
          </a:p>
          <a:p>
            <a:pPr eaLnBrk="1" fontAlgn="base" hangingPunct="1">
              <a:spcBef>
                <a:spcPct val="0"/>
              </a:spcBef>
              <a:spcAft>
                <a:spcPct val="0"/>
              </a:spcAft>
              <a:defRPr/>
            </a:pPr>
            <a:endParaRPr lang="en-US" altLang="zh-TW" sz="2000" b="1" dirty="0" smtClean="0">
              <a:solidFill>
                <a:srgbClr val="00B0F0"/>
              </a:solidFill>
              <a:latin typeface="微軟正黑體" pitchFamily="34" charset="-120"/>
              <a:ea typeface="微軟正黑體" pitchFamily="34" charset="-120"/>
            </a:endParaRPr>
          </a:p>
          <a:p>
            <a:pPr eaLnBrk="1" fontAlgn="base" hangingPunct="1">
              <a:spcBef>
                <a:spcPct val="0"/>
              </a:spcBef>
              <a:spcAft>
                <a:spcPct val="0"/>
              </a:spcAft>
              <a:buFont typeface="Arial" pitchFamily="34" charset="0"/>
              <a:buChar char="•"/>
              <a:defRPr/>
            </a:pPr>
            <a:r>
              <a:rPr lang="zh-TW" altLang="en-US" sz="2400" b="1" dirty="0" smtClean="0">
                <a:solidFill>
                  <a:srgbClr val="FF0000"/>
                </a:solidFill>
                <a:latin typeface="微軟正黑體" pitchFamily="34" charset="-120"/>
                <a:ea typeface="微軟正黑體" pitchFamily="34" charset="-120"/>
              </a:rPr>
              <a:t>低密度造街</a:t>
            </a:r>
            <a:endParaRPr lang="en-US" altLang="zh-TW" sz="2400" b="1" dirty="0" smtClean="0">
              <a:solidFill>
                <a:srgbClr val="FF0000"/>
              </a:solidFill>
              <a:latin typeface="微軟正黑體" pitchFamily="34" charset="-120"/>
              <a:ea typeface="微軟正黑體" pitchFamily="34" charset="-120"/>
            </a:endParaRPr>
          </a:p>
          <a:p>
            <a:pPr lvl="1" eaLnBrk="1" fontAlgn="base" hangingPunct="1">
              <a:spcBef>
                <a:spcPct val="0"/>
              </a:spcBef>
              <a:spcAft>
                <a:spcPct val="0"/>
              </a:spcAft>
              <a:buFont typeface="Arial" pitchFamily="34" charset="0"/>
              <a:buChar char="•"/>
              <a:defRPr/>
            </a:pPr>
            <a:r>
              <a:rPr lang="zh-TW" altLang="en-US" sz="2000" b="1" dirty="0" smtClean="0">
                <a:solidFill>
                  <a:prstClr val="black"/>
                </a:solidFill>
                <a:latin typeface="微軟正黑體" pitchFamily="34" charset="-120"/>
                <a:ea typeface="微軟正黑體" pitchFamily="34" charset="-120"/>
              </a:rPr>
              <a:t> 台灣唯一市區內低密度開發造街型大型商場</a:t>
            </a:r>
            <a:endParaRPr lang="en-US" altLang="zh-TW" sz="2000" b="1" dirty="0" smtClean="0">
              <a:solidFill>
                <a:prstClr val="black"/>
              </a:solidFill>
              <a:latin typeface="微軟正黑體" pitchFamily="34" charset="-120"/>
              <a:ea typeface="微軟正黑體" pitchFamily="34" charset="-120"/>
            </a:endParaRPr>
          </a:p>
          <a:p>
            <a:pPr eaLnBrk="1" fontAlgn="base" hangingPunct="1">
              <a:spcBef>
                <a:spcPct val="0"/>
              </a:spcBef>
              <a:spcAft>
                <a:spcPct val="0"/>
              </a:spcAft>
              <a:defRPr/>
            </a:pPr>
            <a:endParaRPr lang="en-US" altLang="zh-TW" sz="2000" b="1" dirty="0" smtClean="0">
              <a:solidFill>
                <a:srgbClr val="00B0F0"/>
              </a:solidFill>
              <a:latin typeface="微軟正黑體" pitchFamily="34" charset="-120"/>
              <a:ea typeface="微軟正黑體" pitchFamily="34" charset="-120"/>
            </a:endParaRPr>
          </a:p>
          <a:p>
            <a:pPr eaLnBrk="1" fontAlgn="base" hangingPunct="1">
              <a:spcBef>
                <a:spcPct val="0"/>
              </a:spcBef>
              <a:spcAft>
                <a:spcPct val="0"/>
              </a:spcAft>
              <a:buFont typeface="Arial" pitchFamily="34" charset="0"/>
              <a:buChar char="•"/>
              <a:defRPr/>
            </a:pPr>
            <a:r>
              <a:rPr lang="zh-TW" altLang="en-US" sz="2400" b="1" dirty="0" smtClean="0">
                <a:solidFill>
                  <a:srgbClr val="FF0000"/>
                </a:solidFill>
                <a:latin typeface="微軟正黑體" pitchFamily="34" charset="-120"/>
                <a:ea typeface="微軟正黑體" pitchFamily="34" charset="-120"/>
              </a:rPr>
              <a:t>世界首創與卡丁賽車結合的主題商場</a:t>
            </a:r>
            <a:endParaRPr lang="en-US" altLang="zh-TW" sz="2400" b="1" dirty="0" smtClean="0">
              <a:solidFill>
                <a:srgbClr val="FF0000"/>
              </a:solidFill>
              <a:latin typeface="微軟正黑體" pitchFamily="34" charset="-120"/>
              <a:ea typeface="微軟正黑體" pitchFamily="34" charset="-120"/>
            </a:endParaRPr>
          </a:p>
          <a:p>
            <a:pPr lvl="1" eaLnBrk="1" fontAlgn="base" hangingPunct="1">
              <a:spcBef>
                <a:spcPct val="0"/>
              </a:spcBef>
              <a:spcAft>
                <a:spcPct val="0"/>
              </a:spcAft>
              <a:buFont typeface="Arial" pitchFamily="34" charset="0"/>
              <a:buChar char="•"/>
              <a:defRPr/>
            </a:pPr>
            <a:r>
              <a:rPr lang="zh-TW" altLang="en-US" sz="2000" b="1" dirty="0" smtClean="0">
                <a:solidFill>
                  <a:prstClr val="black"/>
                </a:solidFill>
                <a:latin typeface="微軟正黑體" pitchFamily="34" charset="-120"/>
                <a:ea typeface="微軟正黑體" pitchFamily="34" charset="-120"/>
              </a:rPr>
              <a:t> 將卡丁賽車的樂趣與商場結合創造出全新商業模式</a:t>
            </a:r>
            <a:endParaRPr lang="en-US" altLang="zh-TW" sz="2000" b="1" dirty="0" smtClean="0">
              <a:solidFill>
                <a:prstClr val="black"/>
              </a:solidFill>
              <a:latin typeface="微軟正黑體" pitchFamily="34" charset="-120"/>
              <a:ea typeface="微軟正黑體" pitchFamily="34" charset="-120"/>
            </a:endParaRPr>
          </a:p>
          <a:p>
            <a:pPr lvl="1" eaLnBrk="1" fontAlgn="base" hangingPunct="1">
              <a:spcBef>
                <a:spcPct val="0"/>
              </a:spcBef>
              <a:spcAft>
                <a:spcPct val="0"/>
              </a:spcAft>
              <a:buFont typeface="Arial" pitchFamily="34" charset="0"/>
              <a:buChar char="•"/>
              <a:defRPr/>
            </a:pPr>
            <a:endParaRPr lang="en-US" altLang="zh-TW" sz="2000" b="1" dirty="0" smtClean="0">
              <a:solidFill>
                <a:srgbClr val="00B0F0"/>
              </a:solidFill>
              <a:latin typeface="微軟正黑體" pitchFamily="34" charset="-120"/>
              <a:ea typeface="微軟正黑體" pitchFamily="34" charset="-120"/>
            </a:endParaRPr>
          </a:p>
          <a:p>
            <a:pPr eaLnBrk="1" fontAlgn="base" hangingPunct="1">
              <a:spcBef>
                <a:spcPct val="0"/>
              </a:spcBef>
              <a:spcAft>
                <a:spcPct val="0"/>
              </a:spcAft>
              <a:buFont typeface="Arial" pitchFamily="34" charset="0"/>
              <a:buChar char="•"/>
              <a:defRPr/>
            </a:pPr>
            <a:r>
              <a:rPr lang="zh-TW" altLang="en-US" sz="2400" b="1" dirty="0" smtClean="0">
                <a:solidFill>
                  <a:srgbClr val="FF0000"/>
                </a:solidFill>
                <a:latin typeface="微軟正黑體" pitchFamily="34" charset="-120"/>
                <a:ea typeface="微軟正黑體" pitchFamily="34" charset="-120"/>
              </a:rPr>
              <a:t>都會區汽車主題親子遊樂園</a:t>
            </a:r>
            <a:endParaRPr lang="en-US" altLang="zh-TW" sz="2400" b="1" dirty="0" smtClean="0">
              <a:solidFill>
                <a:srgbClr val="FF0000"/>
              </a:solidFill>
              <a:latin typeface="微軟正黑體" pitchFamily="34" charset="-120"/>
              <a:ea typeface="微軟正黑體" pitchFamily="34" charset="-120"/>
            </a:endParaRPr>
          </a:p>
          <a:p>
            <a:pPr lvl="1" eaLnBrk="1" fontAlgn="base" hangingPunct="1">
              <a:spcBef>
                <a:spcPct val="0"/>
              </a:spcBef>
              <a:spcAft>
                <a:spcPct val="0"/>
              </a:spcAft>
              <a:buFont typeface="Arial" pitchFamily="34" charset="0"/>
              <a:buChar char="•"/>
              <a:defRPr/>
            </a:pPr>
            <a:r>
              <a:rPr lang="zh-TW" altLang="en-US" sz="2000" b="1" dirty="0" smtClean="0">
                <a:solidFill>
                  <a:prstClr val="black"/>
                </a:solidFill>
                <a:latin typeface="微軟正黑體" pitchFamily="34" charset="-120"/>
                <a:ea typeface="微軟正黑體" pitchFamily="34" charset="-120"/>
              </a:rPr>
              <a:t> 台灣首創市區內 </a:t>
            </a:r>
            <a:r>
              <a:rPr lang="en-US" altLang="zh-TW" sz="2000" b="1" dirty="0" smtClean="0">
                <a:solidFill>
                  <a:prstClr val="black"/>
                </a:solidFill>
                <a:latin typeface="微軟正黑體" pitchFamily="34" charset="-120"/>
                <a:ea typeface="微軟正黑體" pitchFamily="34" charset="-120"/>
              </a:rPr>
              <a:t>Free Gate </a:t>
            </a:r>
            <a:r>
              <a:rPr lang="zh-TW" altLang="en-US" sz="2000" b="1" dirty="0" smtClean="0">
                <a:solidFill>
                  <a:prstClr val="black"/>
                </a:solidFill>
                <a:latin typeface="微軟正黑體" pitchFamily="34" charset="-120"/>
                <a:ea typeface="微軟正黑體" pitchFamily="34" charset="-120"/>
              </a:rPr>
              <a:t>的汽車主題親子遊樂園</a:t>
            </a:r>
            <a:endParaRPr lang="en-US" altLang="zh-TW" sz="2000" b="1" dirty="0" smtClean="0">
              <a:solidFill>
                <a:prstClr val="black"/>
              </a:solidFill>
              <a:latin typeface="微軟正黑體" pitchFamily="34" charset="-120"/>
              <a:ea typeface="微軟正黑體" pitchFamily="34" charset="-120"/>
            </a:endParaRPr>
          </a:p>
          <a:p>
            <a:pPr lvl="1" eaLnBrk="1" fontAlgn="base" hangingPunct="1">
              <a:spcBef>
                <a:spcPct val="0"/>
              </a:spcBef>
              <a:spcAft>
                <a:spcPct val="0"/>
              </a:spcAft>
              <a:defRPr/>
            </a:pPr>
            <a:endParaRPr lang="en-US" altLang="zh-TW" sz="2000" b="1" dirty="0" smtClean="0">
              <a:solidFill>
                <a:srgbClr val="00B0F0"/>
              </a:solidFill>
              <a:latin typeface="微軟正黑體" pitchFamily="34" charset="-120"/>
              <a:ea typeface="微軟正黑體" pitchFamily="34" charset="-120"/>
            </a:endParaRPr>
          </a:p>
          <a:p>
            <a:pPr eaLnBrk="1" fontAlgn="base" hangingPunct="1">
              <a:spcBef>
                <a:spcPct val="0"/>
              </a:spcBef>
              <a:spcAft>
                <a:spcPct val="0"/>
              </a:spcAft>
              <a:buFont typeface="Arial" pitchFamily="34" charset="0"/>
              <a:buChar char="•"/>
              <a:defRPr/>
            </a:pPr>
            <a:r>
              <a:rPr lang="zh-TW" altLang="en-US" sz="2400" b="1" dirty="0" smtClean="0">
                <a:solidFill>
                  <a:srgbClr val="FF0000"/>
                </a:solidFill>
                <a:latin typeface="微軟正黑體" pitchFamily="34" charset="-120"/>
                <a:ea typeface="微軟正黑體" pitchFamily="34" charset="-120"/>
              </a:rPr>
              <a:t>大型知名主力店</a:t>
            </a:r>
            <a:endParaRPr lang="en-US" altLang="zh-TW" sz="2400" b="1" dirty="0" smtClean="0">
              <a:solidFill>
                <a:srgbClr val="FF0000"/>
              </a:solidFill>
              <a:latin typeface="微軟正黑體" pitchFamily="34" charset="-120"/>
              <a:ea typeface="微軟正黑體" pitchFamily="34" charset="-120"/>
            </a:endParaRPr>
          </a:p>
          <a:p>
            <a:pPr lvl="1" eaLnBrk="1" fontAlgn="base" hangingPunct="1">
              <a:spcBef>
                <a:spcPct val="0"/>
              </a:spcBef>
              <a:spcAft>
                <a:spcPct val="0"/>
              </a:spcAft>
              <a:buFont typeface="Arial" pitchFamily="34" charset="0"/>
              <a:buChar char="•"/>
              <a:defRPr/>
            </a:pPr>
            <a:r>
              <a:rPr lang="zh-TW" altLang="en-US" sz="2000" b="1" dirty="0" smtClean="0">
                <a:solidFill>
                  <a:prstClr val="black"/>
                </a:solidFill>
                <a:latin typeface="微軟正黑體" pitchFamily="34" charset="-120"/>
                <a:ea typeface="微軟正黑體" pitchFamily="34" charset="-120"/>
              </a:rPr>
              <a:t> </a:t>
            </a:r>
            <a:r>
              <a:rPr lang="en-US" altLang="zh-TW" sz="2000" b="1" dirty="0" err="1" smtClean="0">
                <a:solidFill>
                  <a:prstClr val="black"/>
                </a:solidFill>
                <a:latin typeface="微軟正黑體" pitchFamily="34" charset="-120"/>
                <a:ea typeface="微軟正黑體" pitchFamily="34" charset="-120"/>
              </a:rPr>
              <a:t>Suzuka</a:t>
            </a:r>
            <a:r>
              <a:rPr lang="en-US" altLang="zh-TW" sz="2000" b="1" dirty="0" smtClean="0">
                <a:solidFill>
                  <a:prstClr val="black"/>
                </a:solidFill>
                <a:latin typeface="微軟正黑體" pitchFamily="34" charset="-120"/>
                <a:ea typeface="微軟正黑體" pitchFamily="34" charset="-120"/>
              </a:rPr>
              <a:t> Circuit Park</a:t>
            </a:r>
            <a:r>
              <a:rPr lang="zh-TW" altLang="en-US" sz="2000" b="1" dirty="0" smtClean="0">
                <a:solidFill>
                  <a:prstClr val="black"/>
                </a:solidFill>
                <a:latin typeface="微軟正黑體" pitchFamily="34" charset="-120"/>
                <a:ea typeface="微軟正黑體" pitchFamily="34" charset="-120"/>
              </a:rPr>
              <a:t>、健身工廠、國賓影城、大魯閣棒壘球打擊場、保齡球館、遊戲愛樂園等業種，具備高度集客力與差異性</a:t>
            </a:r>
            <a:endParaRPr lang="en-US" altLang="zh-TW" sz="2000" b="1" dirty="0" smtClean="0">
              <a:solidFill>
                <a:prstClr val="black"/>
              </a:solidFill>
              <a:latin typeface="微軟正黑體" pitchFamily="34" charset="-120"/>
              <a:ea typeface="微軟正黑體" pitchFamily="34" charset="-120"/>
            </a:endParaRPr>
          </a:p>
        </p:txBody>
      </p:sp>
      <p:sp>
        <p:nvSpPr>
          <p:cNvPr id="2" name="日期版面配置區 1"/>
          <p:cNvSpPr>
            <a:spLocks noGrp="1"/>
          </p:cNvSpPr>
          <p:nvPr>
            <p:ph type="dt" sz="half" idx="10"/>
          </p:nvPr>
        </p:nvSpPr>
        <p:spPr/>
        <p:txBody>
          <a:bodyPr/>
          <a:lstStyle/>
          <a:p>
            <a:pPr>
              <a:defRPr/>
            </a:pPr>
            <a:fld id="{60451FBE-112C-46DF-AC93-04438D209100}" type="datetime1">
              <a:rPr lang="zh-TW" altLang="en-US" smtClean="0">
                <a:solidFill>
                  <a:prstClr val="black">
                    <a:tint val="75000"/>
                  </a:prstClr>
                </a:solidFill>
              </a:rPr>
              <a:t>2015/5/25</a:t>
            </a:fld>
            <a:endParaRPr lang="ja-JP"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pPr>
              <a:defRPr/>
            </a:pPr>
            <a:r>
              <a:rPr lang="en-US" altLang="ja-JP" smtClean="0">
                <a:solidFill>
                  <a:prstClr val="white"/>
                </a:solidFill>
              </a:rPr>
              <a:t>&lt;#&gt;</a:t>
            </a:r>
            <a:endParaRPr lang="ja-JP" altLang="en-US">
              <a:solidFill>
                <a:prstClr val="white"/>
              </a:solidFill>
            </a:endParaRPr>
          </a:p>
        </p:txBody>
      </p:sp>
      <p:sp>
        <p:nvSpPr>
          <p:cNvPr id="8" name="文字方塊 7"/>
          <p:cNvSpPr txBox="1"/>
          <p:nvPr/>
        </p:nvSpPr>
        <p:spPr>
          <a:xfrm>
            <a:off x="8605440" y="6438387"/>
            <a:ext cx="354584" cy="276999"/>
          </a:xfrm>
          <a:prstGeom prst="rect">
            <a:avLst/>
          </a:prstGeom>
          <a:noFill/>
        </p:spPr>
        <p:txBody>
          <a:bodyPr wrap="none" rtlCol="0">
            <a:spAutoFit/>
          </a:bodyPr>
          <a:lstStyle/>
          <a:p>
            <a:r>
              <a:rPr lang="en-US" altLang="zh-TW" sz="1200" dirty="0" smtClean="0"/>
              <a:t>25</a:t>
            </a:r>
          </a:p>
        </p:txBody>
      </p:sp>
    </p:spTree>
    <p:extLst>
      <p:ext uri="{BB962C8B-B14F-4D97-AF65-F5344CB8AC3E}">
        <p14:creationId xmlns:p14="http://schemas.microsoft.com/office/powerpoint/2010/main" val="16283876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p:cNvSpPr>
          <p:nvPr/>
        </p:nvSpPr>
        <p:spPr bwMode="auto">
          <a:xfrm>
            <a:off x="376604" y="638177"/>
            <a:ext cx="6563457" cy="765175"/>
          </a:xfrm>
          <a:prstGeom prst="rect">
            <a:avLst/>
          </a:prstGeom>
          <a:noFill/>
          <a:ln w="12700">
            <a:noFill/>
            <a:miter lim="800000"/>
            <a:headEnd/>
            <a:tailEnd/>
          </a:ln>
        </p:spPr>
        <p:txBody>
          <a:bodyPr lIns="0" tIns="0" rIns="40639" bIns="0"/>
          <a:lstStyle/>
          <a:p>
            <a:pPr algn="ctr" fontAlgn="base">
              <a:lnSpc>
                <a:spcPct val="150000"/>
              </a:lnSpc>
              <a:spcBef>
                <a:spcPct val="0"/>
              </a:spcBef>
              <a:spcAft>
                <a:spcPct val="0"/>
              </a:spcAft>
              <a:defRPr/>
            </a:pPr>
            <a:r>
              <a:rPr kumimoji="1" lang="zh-TW" altLang="en-US" sz="2400" dirty="0">
                <a:solidFill>
                  <a:prstClr val="black"/>
                </a:solidFill>
                <a:latin typeface="Arial" pitchFamily="34" charset="0"/>
                <a:ea typeface="新細明體" pitchFamily="18" charset="-120"/>
              </a:rPr>
              <a:t> </a:t>
            </a:r>
            <a:r>
              <a:rPr kumimoji="1" lang="zh-TW" altLang="en-US" sz="2400" b="1" u="sng" dirty="0">
                <a:solidFill>
                  <a:srgbClr val="FF0000"/>
                </a:solidFill>
                <a:latin typeface="微軟正黑體" pitchFamily="34" charset="-120"/>
                <a:ea typeface="微軟正黑體" pitchFamily="34" charset="-120"/>
              </a:rPr>
              <a:t>大型都會區低密度造街商場 營業面積</a:t>
            </a:r>
            <a:r>
              <a:rPr kumimoji="1" lang="en-US" altLang="zh-TW" sz="2400" b="1" u="sng" dirty="0">
                <a:solidFill>
                  <a:srgbClr val="FF0000"/>
                </a:solidFill>
                <a:latin typeface="微軟正黑體" pitchFamily="34" charset="-120"/>
                <a:ea typeface="微軟正黑體" pitchFamily="34" charset="-120"/>
              </a:rPr>
              <a:t>28500</a:t>
            </a:r>
            <a:r>
              <a:rPr kumimoji="1" lang="zh-TW" altLang="en-US" sz="2400" b="1" u="sng" dirty="0">
                <a:solidFill>
                  <a:srgbClr val="FF0000"/>
                </a:solidFill>
                <a:latin typeface="微軟正黑體" pitchFamily="34" charset="-120"/>
                <a:ea typeface="微軟正黑體" pitchFamily="34" charset="-120"/>
              </a:rPr>
              <a:t>坪</a:t>
            </a:r>
            <a:endParaRPr lang="en-US" altLang="zh-TW" sz="2400" b="1" u="sng" dirty="0">
              <a:solidFill>
                <a:srgbClr val="FF0000"/>
              </a:solidFill>
              <a:latin typeface="微軟正黑體" pitchFamily="34" charset="-120"/>
              <a:ea typeface="微軟正黑體" pitchFamily="34" charset="-120"/>
              <a:sym typeface="微軟正黑體" pitchFamily="34" charset="-120"/>
            </a:endParaRPr>
          </a:p>
          <a:p>
            <a:pPr marL="180000" fontAlgn="base">
              <a:lnSpc>
                <a:spcPct val="150000"/>
              </a:lnSpc>
              <a:spcBef>
                <a:spcPct val="0"/>
              </a:spcBef>
              <a:spcAft>
                <a:spcPct val="0"/>
              </a:spcAft>
              <a:defRPr/>
            </a:pPr>
            <a:endParaRPr lang="en-US" altLang="zh-TW" dirty="0">
              <a:solidFill>
                <a:srgbClr val="17375E"/>
              </a:solidFill>
              <a:latin typeface="微軟正黑體" pitchFamily="34" charset="-120"/>
              <a:ea typeface="微軟正黑體" pitchFamily="34" charset="-120"/>
              <a:sym typeface="微軟正黑體" pitchFamily="34" charset="-120"/>
            </a:endParaRPr>
          </a:p>
        </p:txBody>
      </p:sp>
      <p:pic>
        <p:nvPicPr>
          <p:cNvPr id="13315" name="Picture 7" descr="C:\Users\jeff tsai\Desktop\LOGO\logo-tw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6389" y="769941"/>
            <a:ext cx="1951892"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文字方塊 9"/>
          <p:cNvSpPr txBox="1">
            <a:spLocks noChangeArrowheads="1"/>
          </p:cNvSpPr>
          <p:nvPr/>
        </p:nvSpPr>
        <p:spPr bwMode="auto">
          <a:xfrm>
            <a:off x="583225" y="1268416"/>
            <a:ext cx="5899638"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kumimoji="1"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kumimoji="1"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9pPr>
          </a:lstStyle>
          <a:p>
            <a:pPr algn="just" eaLnBrk="1" fontAlgn="base" hangingPunct="1">
              <a:spcBef>
                <a:spcPts val="800"/>
              </a:spcBef>
              <a:spcAft>
                <a:spcPct val="0"/>
              </a:spcAft>
              <a:buFontTx/>
              <a:buNone/>
            </a:pPr>
            <a:r>
              <a:rPr lang="zh-TW" altLang="zh-TW" sz="2000" smtClean="0">
                <a:solidFill>
                  <a:prstClr val="black"/>
                </a:solidFill>
                <a:latin typeface="微軟正黑體" pitchFamily="34" charset="-120"/>
                <a:ea typeface="微軟正黑體" pitchFamily="34" charset="-120"/>
              </a:rPr>
              <a:t>以</a:t>
            </a:r>
            <a:r>
              <a:rPr lang="zh-TW" altLang="en-US" sz="2000" b="1" smtClean="0">
                <a:solidFill>
                  <a:prstClr val="black"/>
                </a:solidFill>
                <a:latin typeface="微軟正黑體" pitchFamily="34" charset="-120"/>
                <a:ea typeface="微軟正黑體" pitchFamily="34" charset="-120"/>
              </a:rPr>
              <a:t>低密度</a:t>
            </a:r>
            <a:r>
              <a:rPr lang="zh-TW" altLang="zh-TW" sz="2000" b="1" smtClean="0">
                <a:solidFill>
                  <a:prstClr val="black"/>
                </a:solidFill>
                <a:latin typeface="微軟正黑體" pitchFamily="34" charset="-120"/>
                <a:ea typeface="微軟正黑體" pitchFamily="34" charset="-120"/>
              </a:rPr>
              <a:t>造街模式</a:t>
            </a:r>
            <a:r>
              <a:rPr lang="zh-TW" altLang="zh-TW" sz="2000" smtClean="0">
                <a:solidFill>
                  <a:prstClr val="black"/>
                </a:solidFill>
                <a:latin typeface="微軟正黑體" pitchFamily="34" charset="-120"/>
                <a:ea typeface="微軟正黑體" pitchFamily="34" charset="-120"/>
              </a:rPr>
              <a:t>、最高到</a:t>
            </a:r>
            <a:r>
              <a:rPr lang="en-US" altLang="zh-TW" sz="2000" smtClean="0">
                <a:solidFill>
                  <a:prstClr val="black"/>
                </a:solidFill>
                <a:latin typeface="微軟正黑體" pitchFamily="34" charset="-120"/>
                <a:ea typeface="微軟正黑體" pitchFamily="34" charset="-120"/>
              </a:rPr>
              <a:t>3</a:t>
            </a:r>
            <a:r>
              <a:rPr lang="zh-TW" altLang="zh-TW" sz="2000" smtClean="0">
                <a:solidFill>
                  <a:prstClr val="black"/>
                </a:solidFill>
                <a:latin typeface="微軟正黑體" pitchFamily="34" charset="-120"/>
                <a:ea typeface="微軟正黑體" pitchFamily="34" charset="-120"/>
              </a:rPr>
              <a:t>樓的低密度開發，期望讓所有來到大魯閣</a:t>
            </a:r>
            <a:r>
              <a:rPr lang="zh-TW" altLang="en-US" sz="2000" smtClean="0">
                <a:solidFill>
                  <a:prstClr val="black"/>
                </a:solidFill>
                <a:latin typeface="微軟正黑體" pitchFamily="34" charset="-120"/>
                <a:ea typeface="微軟正黑體" pitchFamily="34" charset="-120"/>
              </a:rPr>
              <a:t>草衙道</a:t>
            </a:r>
            <a:r>
              <a:rPr lang="zh-TW" altLang="zh-TW" sz="2000" smtClean="0">
                <a:solidFill>
                  <a:prstClr val="black"/>
                </a:solidFill>
                <a:latin typeface="微軟正黑體" pitchFamily="34" charset="-120"/>
                <a:ea typeface="微軟正黑體" pitchFamily="34" charset="-120"/>
              </a:rPr>
              <a:t>的國內外遊客，能在悠閒的氣氛、寬廣的空間，以及各項包含食衣住行育樂的主題所帶來的消費購物樂趣。</a:t>
            </a:r>
            <a:endParaRPr lang="zh-TW" altLang="en-US" sz="2000" smtClean="0">
              <a:solidFill>
                <a:prstClr val="black"/>
              </a:solidFill>
              <a:latin typeface="微軟正黑體" pitchFamily="34" charset="-120"/>
              <a:ea typeface="微軟正黑體" pitchFamily="34" charset="-120"/>
            </a:endParaRPr>
          </a:p>
          <a:p>
            <a:pPr algn="just" eaLnBrk="1" fontAlgn="base" hangingPunct="1">
              <a:spcBef>
                <a:spcPts val="800"/>
              </a:spcBef>
              <a:spcAft>
                <a:spcPct val="0"/>
              </a:spcAft>
              <a:buFontTx/>
              <a:buNone/>
            </a:pPr>
            <a:r>
              <a:rPr lang="zh-TW" altLang="en-US" sz="2000" smtClean="0">
                <a:solidFill>
                  <a:prstClr val="black"/>
                </a:solidFill>
                <a:latin typeface="微軟正黑體" pitchFamily="34" charset="-120"/>
                <a:ea typeface="微軟正黑體" pitchFamily="34" charset="-120"/>
              </a:rPr>
              <a:t>總投資金額高達新台幣約</a:t>
            </a:r>
            <a:r>
              <a:rPr lang="en-US" altLang="zh-TW" sz="2000" smtClean="0">
                <a:solidFill>
                  <a:prstClr val="black"/>
                </a:solidFill>
                <a:latin typeface="微軟正黑體" pitchFamily="34" charset="-120"/>
                <a:ea typeface="微軟正黑體" pitchFamily="34" charset="-120"/>
              </a:rPr>
              <a:t>40</a:t>
            </a:r>
            <a:r>
              <a:rPr lang="zh-TW" altLang="en-US" sz="2000" smtClean="0">
                <a:solidFill>
                  <a:prstClr val="black"/>
                </a:solidFill>
                <a:latin typeface="微軟正黑體" pitchFamily="34" charset="-120"/>
                <a:ea typeface="微軟正黑體" pitchFamily="34" charset="-120"/>
              </a:rPr>
              <a:t>億元。</a:t>
            </a:r>
          </a:p>
        </p:txBody>
      </p:sp>
      <p:pic>
        <p:nvPicPr>
          <p:cNvPr id="13317"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53054" y="2979741"/>
            <a:ext cx="4487008"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版面配置區 1"/>
          <p:cNvSpPr>
            <a:spLocks noGrp="1"/>
          </p:cNvSpPr>
          <p:nvPr>
            <p:ph type="dt" sz="half" idx="10"/>
          </p:nvPr>
        </p:nvSpPr>
        <p:spPr/>
        <p:txBody>
          <a:bodyPr/>
          <a:lstStyle/>
          <a:p>
            <a:pPr>
              <a:defRPr/>
            </a:pPr>
            <a:fld id="{91149356-DD8C-47EE-B756-6F56BBE43814}" type="datetime1">
              <a:rPr lang="zh-TW" altLang="en-US" smtClean="0">
                <a:solidFill>
                  <a:prstClr val="black">
                    <a:tint val="75000"/>
                  </a:prstClr>
                </a:solidFill>
              </a:rPr>
              <a:t>2015/5/25</a:t>
            </a:fld>
            <a:endParaRPr lang="ja-JP"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pPr>
              <a:defRPr/>
            </a:pPr>
            <a:r>
              <a:rPr lang="en-US" altLang="ja-JP" smtClean="0">
                <a:solidFill>
                  <a:prstClr val="white"/>
                </a:solidFill>
              </a:rPr>
              <a:t>&lt;#&gt;</a:t>
            </a:r>
            <a:endParaRPr lang="ja-JP" altLang="en-US">
              <a:solidFill>
                <a:prstClr val="white"/>
              </a:solidFill>
            </a:endParaRPr>
          </a:p>
        </p:txBody>
      </p:sp>
      <p:sp>
        <p:nvSpPr>
          <p:cNvPr id="10" name="文字方塊 9"/>
          <p:cNvSpPr txBox="1"/>
          <p:nvPr/>
        </p:nvSpPr>
        <p:spPr>
          <a:xfrm>
            <a:off x="8605440" y="6438387"/>
            <a:ext cx="354584" cy="276999"/>
          </a:xfrm>
          <a:prstGeom prst="rect">
            <a:avLst/>
          </a:prstGeom>
          <a:noFill/>
        </p:spPr>
        <p:txBody>
          <a:bodyPr wrap="none" rtlCol="0">
            <a:spAutoFit/>
          </a:bodyPr>
          <a:lstStyle/>
          <a:p>
            <a:r>
              <a:rPr lang="en-US" altLang="zh-TW" sz="1200" dirty="0" smtClean="0"/>
              <a:t>26</a:t>
            </a:r>
          </a:p>
        </p:txBody>
      </p:sp>
    </p:spTree>
    <p:extLst>
      <p:ext uri="{BB962C8B-B14F-4D97-AF65-F5344CB8AC3E}">
        <p14:creationId xmlns:p14="http://schemas.microsoft.com/office/powerpoint/2010/main" val="30953075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0" descr="D:\高雄新天地\3D示意圖\全區俯視圖.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2" y="1125538"/>
            <a:ext cx="8777654" cy="542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文字方塊 4"/>
          <p:cNvSpPr txBox="1">
            <a:spLocks noChangeArrowheads="1"/>
          </p:cNvSpPr>
          <p:nvPr/>
        </p:nvSpPr>
        <p:spPr bwMode="auto">
          <a:xfrm>
            <a:off x="250583" y="565151"/>
            <a:ext cx="41344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kumimoji="1"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kumimoji="1"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9pPr>
          </a:lstStyle>
          <a:p>
            <a:pPr eaLnBrk="1" fontAlgn="base" hangingPunct="1">
              <a:spcBef>
                <a:spcPct val="0"/>
              </a:spcBef>
              <a:spcAft>
                <a:spcPct val="0"/>
              </a:spcAft>
              <a:buFontTx/>
              <a:buNone/>
            </a:pPr>
            <a:r>
              <a:rPr kumimoji="0" lang="zh-TW" altLang="en-US" sz="2800" b="1" smtClean="0">
                <a:solidFill>
                  <a:prstClr val="black"/>
                </a:solidFill>
                <a:latin typeface="Calibri" pitchFamily="34" charset="0"/>
                <a:ea typeface="新細明體" pitchFamily="18" charset="-120"/>
              </a:rPr>
              <a:t>大魯閣草衙道全區鳥瞰圖</a:t>
            </a:r>
          </a:p>
        </p:txBody>
      </p:sp>
      <p:grpSp>
        <p:nvGrpSpPr>
          <p:cNvPr id="14342" name="Group 11"/>
          <p:cNvGrpSpPr>
            <a:grpSpLocks/>
          </p:cNvGrpSpPr>
          <p:nvPr/>
        </p:nvGrpSpPr>
        <p:grpSpPr bwMode="auto">
          <a:xfrm>
            <a:off x="7236069" y="419100"/>
            <a:ext cx="1582615" cy="1271588"/>
            <a:chOff x="4513" y="981"/>
            <a:chExt cx="997" cy="801"/>
          </a:xfrm>
        </p:grpSpPr>
        <p:pic>
          <p:nvPicPr>
            <p:cNvPr id="14343" name="Picture 12" descr="最新機廠配置圖（南機廠）"/>
            <p:cNvPicPr>
              <a:picLocks noChangeAspect="1" noChangeArrowheads="1"/>
            </p:cNvPicPr>
            <p:nvPr/>
          </p:nvPicPr>
          <p:blipFill>
            <a:blip r:embed="rId3" cstate="print">
              <a:extLst>
                <a:ext uri="{28A0092B-C50C-407E-A947-70E740481C1C}">
                  <a14:useLocalDpi xmlns:a14="http://schemas.microsoft.com/office/drawing/2010/main" val="0"/>
                </a:ext>
              </a:extLst>
            </a:blip>
            <a:srcRect r="12004"/>
            <a:stretch>
              <a:fillRect/>
            </a:stretch>
          </p:blipFill>
          <p:spPr bwMode="auto">
            <a:xfrm>
              <a:off x="4513" y="981"/>
              <a:ext cx="997" cy="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Freeform 13"/>
            <p:cNvSpPr>
              <a:spLocks/>
            </p:cNvSpPr>
            <p:nvPr/>
          </p:nvSpPr>
          <p:spPr bwMode="auto">
            <a:xfrm>
              <a:off x="4731" y="1162"/>
              <a:ext cx="417" cy="543"/>
            </a:xfrm>
            <a:custGeom>
              <a:avLst/>
              <a:gdLst>
                <a:gd name="T0" fmla="*/ 0 w 521"/>
                <a:gd name="T1" fmla="*/ 357 h 630"/>
                <a:gd name="T2" fmla="*/ 42 w 521"/>
                <a:gd name="T3" fmla="*/ 346 h 630"/>
                <a:gd name="T4" fmla="*/ 32 w 521"/>
                <a:gd name="T5" fmla="*/ 236 h 630"/>
                <a:gd name="T6" fmla="*/ 38 w 521"/>
                <a:gd name="T7" fmla="*/ 188 h 630"/>
                <a:gd name="T8" fmla="*/ 48 w 521"/>
                <a:gd name="T9" fmla="*/ 133 h 630"/>
                <a:gd name="T10" fmla="*/ 147 w 521"/>
                <a:gd name="T11" fmla="*/ 40 h 630"/>
                <a:gd name="T12" fmla="*/ 417 w 521"/>
                <a:gd name="T13" fmla="*/ 0 h 630"/>
                <a:gd name="T14" fmla="*/ 413 w 521"/>
                <a:gd name="T15" fmla="*/ 274 h 630"/>
                <a:gd name="T16" fmla="*/ 282 w 521"/>
                <a:gd name="T17" fmla="*/ 278 h 630"/>
                <a:gd name="T18" fmla="*/ 288 w 521"/>
                <a:gd name="T19" fmla="*/ 522 h 630"/>
                <a:gd name="T20" fmla="*/ 10 w 521"/>
                <a:gd name="T21" fmla="*/ 543 h 630"/>
                <a:gd name="T22" fmla="*/ 0 w 521"/>
                <a:gd name="T23" fmla="*/ 357 h 6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21" h="630">
                  <a:moveTo>
                    <a:pt x="0" y="414"/>
                  </a:moveTo>
                  <a:lnTo>
                    <a:pt x="52" y="402"/>
                  </a:lnTo>
                  <a:lnTo>
                    <a:pt x="40" y="274"/>
                  </a:lnTo>
                  <a:lnTo>
                    <a:pt x="48" y="218"/>
                  </a:lnTo>
                  <a:lnTo>
                    <a:pt x="60" y="154"/>
                  </a:lnTo>
                  <a:lnTo>
                    <a:pt x="184" y="46"/>
                  </a:lnTo>
                  <a:lnTo>
                    <a:pt x="521" y="0"/>
                  </a:lnTo>
                  <a:lnTo>
                    <a:pt x="516" y="318"/>
                  </a:lnTo>
                  <a:lnTo>
                    <a:pt x="352" y="322"/>
                  </a:lnTo>
                  <a:lnTo>
                    <a:pt x="360" y="606"/>
                  </a:lnTo>
                  <a:lnTo>
                    <a:pt x="12" y="630"/>
                  </a:lnTo>
                  <a:lnTo>
                    <a:pt x="0" y="414"/>
                  </a:lnTo>
                  <a:close/>
                </a:path>
              </a:pathLst>
            </a:custGeom>
            <a:solidFill>
              <a:srgbClr val="FFFF99">
                <a:alpha val="70195"/>
              </a:srgbClr>
            </a:solidFill>
            <a:ln w="25400" cap="flat">
              <a:solidFill>
                <a:srgbClr val="FF00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zh-TW" altLang="en-US" smtClean="0">
                <a:solidFill>
                  <a:prstClr val="black"/>
                </a:solidFill>
                <a:latin typeface="Arial" pitchFamily="34" charset="0"/>
                <a:ea typeface="新細明體" pitchFamily="18" charset="-120"/>
              </a:endParaRPr>
            </a:p>
          </p:txBody>
        </p:sp>
      </p:grpSp>
      <p:sp>
        <p:nvSpPr>
          <p:cNvPr id="2" name="日期版面配置區 1"/>
          <p:cNvSpPr>
            <a:spLocks noGrp="1"/>
          </p:cNvSpPr>
          <p:nvPr>
            <p:ph type="dt" sz="half" idx="10"/>
          </p:nvPr>
        </p:nvSpPr>
        <p:spPr/>
        <p:txBody>
          <a:bodyPr/>
          <a:lstStyle/>
          <a:p>
            <a:pPr>
              <a:defRPr/>
            </a:pPr>
            <a:fld id="{C2D9E5E7-057F-4211-80CF-5CED6B2C92DE}" type="datetime1">
              <a:rPr lang="zh-TW" altLang="en-US" smtClean="0">
                <a:solidFill>
                  <a:prstClr val="black">
                    <a:tint val="75000"/>
                  </a:prstClr>
                </a:solidFill>
              </a:rPr>
              <a:t>2015/5/25</a:t>
            </a:fld>
            <a:endParaRPr lang="zh-TW" altLang="en-US">
              <a:solidFill>
                <a:prstClr val="black">
                  <a:tint val="75000"/>
                </a:prstClr>
              </a:solidFill>
            </a:endParaRPr>
          </a:p>
        </p:txBody>
      </p:sp>
      <p:sp>
        <p:nvSpPr>
          <p:cNvPr id="3" name="投影片編號版面配置區 2"/>
          <p:cNvSpPr>
            <a:spLocks noGrp="1"/>
          </p:cNvSpPr>
          <p:nvPr>
            <p:ph type="sldNum" sz="quarter" idx="12"/>
          </p:nvPr>
        </p:nvSpPr>
        <p:spPr/>
        <p:txBody>
          <a:bodyPr/>
          <a:lstStyle/>
          <a:p>
            <a:pPr>
              <a:defRPr/>
            </a:pPr>
            <a:fld id="{B0D70C2F-C9EF-4F24-AE7F-D21891C6456B}" type="slidenum">
              <a:rPr lang="zh-TW" altLang="en-US" smtClean="0">
                <a:solidFill>
                  <a:prstClr val="white"/>
                </a:solidFill>
              </a:rPr>
              <a:pPr>
                <a:defRPr/>
              </a:pPr>
              <a:t>27</a:t>
            </a:fld>
            <a:endParaRPr lang="zh-TW" altLang="en-US">
              <a:solidFill>
                <a:prstClr val="white"/>
              </a:solidFill>
            </a:endParaRPr>
          </a:p>
        </p:txBody>
      </p:sp>
      <p:sp>
        <p:nvSpPr>
          <p:cNvPr id="11" name="文字方塊 10"/>
          <p:cNvSpPr txBox="1"/>
          <p:nvPr/>
        </p:nvSpPr>
        <p:spPr>
          <a:xfrm>
            <a:off x="8605440" y="6438387"/>
            <a:ext cx="354584" cy="276999"/>
          </a:xfrm>
          <a:prstGeom prst="rect">
            <a:avLst/>
          </a:prstGeom>
          <a:noFill/>
        </p:spPr>
        <p:txBody>
          <a:bodyPr wrap="none" rtlCol="0">
            <a:spAutoFit/>
          </a:bodyPr>
          <a:lstStyle/>
          <a:p>
            <a:r>
              <a:rPr lang="en-US" altLang="zh-TW" sz="1200" dirty="0" smtClean="0"/>
              <a:t>27</a:t>
            </a:r>
          </a:p>
        </p:txBody>
      </p:sp>
    </p:spTree>
    <p:extLst>
      <p:ext uri="{BB962C8B-B14F-4D97-AF65-F5344CB8AC3E}">
        <p14:creationId xmlns:p14="http://schemas.microsoft.com/office/powerpoint/2010/main" val="36874471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descr="C:\Users\jeff tsai\Desktop\LOGO\logo-tw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6389" y="769941"/>
            <a:ext cx="1951892"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文字方塊 9"/>
          <p:cNvSpPr txBox="1">
            <a:spLocks noChangeArrowheads="1"/>
          </p:cNvSpPr>
          <p:nvPr/>
        </p:nvSpPr>
        <p:spPr bwMode="auto">
          <a:xfrm>
            <a:off x="293077" y="728663"/>
            <a:ext cx="6106258"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kumimoji="1"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kumimoji="1"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9pPr>
          </a:lstStyle>
          <a:p>
            <a:pPr eaLnBrk="1" fontAlgn="base" hangingPunct="1">
              <a:spcBef>
                <a:spcPct val="0"/>
              </a:spcBef>
              <a:spcAft>
                <a:spcPct val="0"/>
              </a:spcAft>
              <a:buFontTx/>
              <a:buNone/>
            </a:pPr>
            <a:r>
              <a:rPr lang="en-US" altLang="zh-TW" sz="2400" b="1" u="sng" smtClean="0">
                <a:solidFill>
                  <a:srgbClr val="FF0000"/>
                </a:solidFill>
                <a:latin typeface="微軟正黑體" pitchFamily="34" charset="-120"/>
                <a:ea typeface="微軟正黑體" pitchFamily="34" charset="-120"/>
              </a:rPr>
              <a:t>SUZUKA CIRCUIT PARK</a:t>
            </a:r>
          </a:p>
          <a:p>
            <a:pPr eaLnBrk="1" fontAlgn="base" hangingPunct="1">
              <a:spcBef>
                <a:spcPct val="0"/>
              </a:spcBef>
              <a:spcAft>
                <a:spcPct val="0"/>
              </a:spcAft>
              <a:buFontTx/>
              <a:buNone/>
            </a:pPr>
            <a:r>
              <a:rPr lang="zh-TW" altLang="en-US" sz="2400" b="1" u="sng" smtClean="0">
                <a:solidFill>
                  <a:srgbClr val="FF0000"/>
                </a:solidFill>
                <a:latin typeface="微軟正黑體" pitchFamily="34" charset="-120"/>
                <a:ea typeface="微軟正黑體" pitchFamily="34" charset="-120"/>
              </a:rPr>
              <a:t>鈴鹿國際賽道簡介</a:t>
            </a:r>
            <a:endParaRPr lang="en-US" altLang="zh-TW" sz="2400" b="1" u="sng" smtClean="0">
              <a:solidFill>
                <a:srgbClr val="FF0000"/>
              </a:solidFill>
              <a:latin typeface="微軟正黑體" pitchFamily="34" charset="-120"/>
              <a:ea typeface="微軟正黑體" pitchFamily="34" charset="-120"/>
            </a:endParaRPr>
          </a:p>
          <a:p>
            <a:pPr eaLnBrk="1" fontAlgn="base" hangingPunct="1">
              <a:spcBef>
                <a:spcPct val="0"/>
              </a:spcBef>
              <a:spcAft>
                <a:spcPct val="0"/>
              </a:spcAft>
              <a:buFontTx/>
              <a:buNone/>
            </a:pPr>
            <a:endParaRPr lang="en-US" altLang="zh-TW" sz="2000" smtClean="0">
              <a:solidFill>
                <a:prstClr val="black"/>
              </a:solidFill>
              <a:latin typeface="微軟正黑體" pitchFamily="34" charset="-120"/>
              <a:ea typeface="微軟正黑體" pitchFamily="34" charset="-120"/>
            </a:endParaRPr>
          </a:p>
          <a:p>
            <a:pPr eaLnBrk="1" fontAlgn="base" hangingPunct="1">
              <a:spcBef>
                <a:spcPct val="0"/>
              </a:spcBef>
              <a:spcAft>
                <a:spcPct val="0"/>
              </a:spcAft>
              <a:buFontTx/>
              <a:buNone/>
            </a:pPr>
            <a:r>
              <a:rPr lang="zh-TW" altLang="en-US" sz="2000" smtClean="0">
                <a:solidFill>
                  <a:prstClr val="black"/>
                </a:solidFill>
                <a:latin typeface="微軟正黑體" pitchFamily="34" charset="-120"/>
                <a:ea typeface="微軟正黑體" pitchFamily="34" charset="-120"/>
              </a:rPr>
              <a:t>鈴鹿國際賽道是</a:t>
            </a:r>
            <a:r>
              <a:rPr lang="en-US" altLang="zh-TW" sz="2000" smtClean="0">
                <a:solidFill>
                  <a:prstClr val="black"/>
                </a:solidFill>
                <a:latin typeface="微軟正黑體" pitchFamily="34" charset="-120"/>
                <a:ea typeface="微軟正黑體" pitchFamily="34" charset="-120"/>
              </a:rPr>
              <a:t>MOBILITYLAND</a:t>
            </a:r>
            <a:r>
              <a:rPr lang="zh-TW" altLang="en-US" sz="2000" smtClean="0">
                <a:solidFill>
                  <a:prstClr val="black"/>
                </a:solidFill>
                <a:latin typeface="微軟正黑體" pitchFamily="34" charset="-120"/>
                <a:ea typeface="微軟正黑體" pitchFamily="34" charset="-120"/>
              </a:rPr>
              <a:t>股份有限公司所經營的綜合性娛樂設施，是日本</a:t>
            </a:r>
            <a:r>
              <a:rPr lang="en-US" altLang="zh-TW" sz="2000" smtClean="0">
                <a:solidFill>
                  <a:prstClr val="black"/>
                </a:solidFill>
                <a:latin typeface="微軟正黑體" pitchFamily="34" charset="-120"/>
                <a:ea typeface="微軟正黑體" pitchFamily="34" charset="-120"/>
              </a:rPr>
              <a:t>HONDA</a:t>
            </a:r>
            <a:r>
              <a:rPr lang="zh-TW" altLang="en-US" sz="2000" smtClean="0">
                <a:solidFill>
                  <a:prstClr val="black"/>
                </a:solidFill>
                <a:latin typeface="微軟正黑體" pitchFamily="34" charset="-120"/>
                <a:ea typeface="微軟正黑體" pitchFamily="34" charset="-120"/>
              </a:rPr>
              <a:t>汽車子公司，也是日本首座國際級正式賽道，於</a:t>
            </a:r>
            <a:r>
              <a:rPr lang="en-US" altLang="zh-TW" sz="2000" smtClean="0">
                <a:solidFill>
                  <a:prstClr val="black"/>
                </a:solidFill>
                <a:latin typeface="微軟正黑體" pitchFamily="34" charset="-120"/>
                <a:ea typeface="微軟正黑體" pitchFamily="34" charset="-120"/>
              </a:rPr>
              <a:t>1962</a:t>
            </a:r>
            <a:r>
              <a:rPr lang="zh-TW" altLang="en-US" sz="2000" smtClean="0">
                <a:solidFill>
                  <a:prstClr val="black"/>
                </a:solidFill>
                <a:latin typeface="微軟正黑體" pitchFamily="34" charset="-120"/>
                <a:ea typeface="微軟正黑體" pitchFamily="34" charset="-120"/>
              </a:rPr>
              <a:t>年啟用。</a:t>
            </a:r>
          </a:p>
          <a:p>
            <a:pPr eaLnBrk="1" fontAlgn="base" hangingPunct="1">
              <a:spcBef>
                <a:spcPct val="0"/>
              </a:spcBef>
              <a:spcAft>
                <a:spcPct val="0"/>
              </a:spcAft>
              <a:buFontTx/>
              <a:buNone/>
            </a:pPr>
            <a:endParaRPr lang="zh-TW" altLang="en-US" sz="2000" smtClean="0">
              <a:solidFill>
                <a:prstClr val="black"/>
              </a:solidFill>
              <a:latin typeface="微軟正黑體" pitchFamily="34" charset="-120"/>
              <a:ea typeface="微軟正黑體" pitchFamily="34" charset="-120"/>
            </a:endParaRPr>
          </a:p>
          <a:p>
            <a:pPr eaLnBrk="1" fontAlgn="base" hangingPunct="1">
              <a:spcBef>
                <a:spcPct val="0"/>
              </a:spcBef>
              <a:spcAft>
                <a:spcPct val="0"/>
              </a:spcAft>
              <a:buFontTx/>
              <a:buNone/>
            </a:pPr>
            <a:r>
              <a:rPr lang="zh-TW" altLang="en-US" sz="2000" smtClean="0">
                <a:solidFill>
                  <a:prstClr val="black"/>
                </a:solidFill>
                <a:latin typeface="微軟正黑體" pitchFamily="34" charset="-120"/>
                <a:ea typeface="微軟正黑體" pitchFamily="34" charset="-120"/>
              </a:rPr>
              <a:t>　</a:t>
            </a:r>
            <a:endParaRPr lang="en-US" altLang="zh-TW" sz="2000" smtClean="0">
              <a:solidFill>
                <a:prstClr val="black"/>
              </a:solidFill>
              <a:latin typeface="微軟正黑體" pitchFamily="34" charset="-120"/>
              <a:ea typeface="微軟正黑體" pitchFamily="34" charset="-120"/>
            </a:endParaRPr>
          </a:p>
        </p:txBody>
      </p:sp>
      <p:pic>
        <p:nvPicPr>
          <p:cNvPr id="15364" name="圖片 10" descr="jpn_f1_2010_circui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6606" y="3203578"/>
            <a:ext cx="3530111"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文字方塊 9"/>
          <p:cNvSpPr txBox="1">
            <a:spLocks noChangeArrowheads="1"/>
          </p:cNvSpPr>
          <p:nvPr/>
        </p:nvSpPr>
        <p:spPr bwMode="auto">
          <a:xfrm>
            <a:off x="4322886" y="2708275"/>
            <a:ext cx="4611566"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kumimoji="1"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kumimoji="1"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9pPr>
          </a:lstStyle>
          <a:p>
            <a:pPr eaLnBrk="1" fontAlgn="base" hangingPunct="1">
              <a:spcBef>
                <a:spcPct val="0"/>
              </a:spcBef>
              <a:spcAft>
                <a:spcPct val="0"/>
              </a:spcAft>
              <a:buFontTx/>
              <a:buNone/>
            </a:pPr>
            <a:r>
              <a:rPr lang="zh-TW" altLang="en-US" sz="2000" smtClean="0">
                <a:solidFill>
                  <a:prstClr val="black"/>
                </a:solidFill>
                <a:latin typeface="微軟正黑體" pitchFamily="34" charset="-120"/>
                <a:ea typeface="微軟正黑體" pitchFamily="34" charset="-120"/>
              </a:rPr>
              <a:t>　鈴鹿國際賽道的創辦人是本田宗一郎先生。它位於日本三重縣鈴鹿市，總長</a:t>
            </a:r>
            <a:r>
              <a:rPr lang="en-US" altLang="zh-TW" sz="2000" smtClean="0">
                <a:solidFill>
                  <a:prstClr val="black"/>
                </a:solidFill>
                <a:latin typeface="微軟正黑體" pitchFamily="34" charset="-120"/>
                <a:ea typeface="微軟正黑體" pitchFamily="34" charset="-120"/>
              </a:rPr>
              <a:t>5,807</a:t>
            </a:r>
            <a:r>
              <a:rPr lang="zh-TW" altLang="en-US" sz="2000" smtClean="0">
                <a:solidFill>
                  <a:prstClr val="black"/>
                </a:solidFill>
                <a:latin typeface="微軟正黑體" pitchFamily="34" charset="-120"/>
                <a:ea typeface="微軟正黑體" pitchFamily="34" charset="-120"/>
              </a:rPr>
              <a:t>公尺，是日本最長的賽道，跑道設計極具挑戰性，擁有全世界絕無僅有的立體交叉與</a:t>
            </a:r>
            <a:r>
              <a:rPr lang="en-US" altLang="zh-TW" sz="2000" smtClean="0">
                <a:solidFill>
                  <a:prstClr val="black"/>
                </a:solidFill>
                <a:latin typeface="微軟正黑體" pitchFamily="34" charset="-120"/>
                <a:ea typeface="微軟正黑體" pitchFamily="34" charset="-120"/>
              </a:rPr>
              <a:t>8</a:t>
            </a:r>
            <a:r>
              <a:rPr lang="zh-TW" altLang="en-US" sz="2000" smtClean="0">
                <a:solidFill>
                  <a:prstClr val="black"/>
                </a:solidFill>
                <a:latin typeface="微軟正黑體" pitchFamily="34" charset="-120"/>
                <a:ea typeface="微軟正黑體" pitchFamily="34" charset="-120"/>
              </a:rPr>
              <a:t>字型賽道形狀，同時兼具順時針與逆時針賽道特性，地勢高低起伏，混合高低速彎與直線，它是公認的高難度技術型賽道。</a:t>
            </a:r>
          </a:p>
          <a:p>
            <a:pPr eaLnBrk="1" fontAlgn="base" hangingPunct="1">
              <a:spcBef>
                <a:spcPct val="0"/>
              </a:spcBef>
              <a:spcAft>
                <a:spcPct val="0"/>
              </a:spcAft>
              <a:buFontTx/>
              <a:buNone/>
            </a:pPr>
            <a:endParaRPr lang="zh-TW" altLang="en-US" sz="2000" smtClean="0">
              <a:solidFill>
                <a:prstClr val="black"/>
              </a:solidFill>
              <a:latin typeface="微軟正黑體" pitchFamily="34" charset="-120"/>
              <a:ea typeface="微軟正黑體" pitchFamily="34" charset="-120"/>
            </a:endParaRPr>
          </a:p>
          <a:p>
            <a:pPr eaLnBrk="1" fontAlgn="base" hangingPunct="1">
              <a:spcBef>
                <a:spcPct val="0"/>
              </a:spcBef>
              <a:spcAft>
                <a:spcPct val="0"/>
              </a:spcAft>
              <a:buFontTx/>
              <a:buNone/>
            </a:pPr>
            <a:r>
              <a:rPr lang="zh-TW" altLang="en-US" sz="2000" smtClean="0">
                <a:solidFill>
                  <a:prstClr val="black"/>
                </a:solidFill>
                <a:latin typeface="微軟正黑體" pitchFamily="34" charset="-120"/>
                <a:ea typeface="微軟正黑體" pitchFamily="34" charset="-120"/>
              </a:rPr>
              <a:t>　從</a:t>
            </a:r>
            <a:r>
              <a:rPr lang="en-US" altLang="zh-TW" sz="2000" smtClean="0">
                <a:solidFill>
                  <a:prstClr val="black"/>
                </a:solidFill>
                <a:latin typeface="微軟正黑體" pitchFamily="34" charset="-120"/>
                <a:ea typeface="微軟正黑體" pitchFamily="34" charset="-120"/>
              </a:rPr>
              <a:t>1987</a:t>
            </a:r>
            <a:r>
              <a:rPr lang="zh-TW" altLang="en-US" sz="2000" smtClean="0">
                <a:solidFill>
                  <a:prstClr val="black"/>
                </a:solidFill>
                <a:latin typeface="微軟正黑體" pitchFamily="34" charset="-120"/>
                <a:ea typeface="微軟正黑體" pitchFamily="34" charset="-120"/>
              </a:rPr>
              <a:t>年至今，一直是</a:t>
            </a:r>
            <a:r>
              <a:rPr lang="en-US" altLang="zh-TW" sz="2000" smtClean="0">
                <a:solidFill>
                  <a:prstClr val="black"/>
                </a:solidFill>
                <a:latin typeface="微軟正黑體" pitchFamily="34" charset="-120"/>
                <a:ea typeface="微軟正黑體" pitchFamily="34" charset="-120"/>
              </a:rPr>
              <a:t>F1</a:t>
            </a:r>
            <a:r>
              <a:rPr lang="zh-TW" altLang="en-US" sz="2000" smtClean="0">
                <a:solidFill>
                  <a:prstClr val="black"/>
                </a:solidFill>
                <a:latin typeface="微軟正黑體" pitchFamily="34" charset="-120"/>
                <a:ea typeface="微軟正黑體" pitchFamily="34" charset="-120"/>
              </a:rPr>
              <a:t>一級方程式大賽日本分站的指定場地，同時是目前世界房車錦標賽、日本方程式等各大賽事分站，堪稱日本最具代表的重要賽道。</a:t>
            </a:r>
            <a:endParaRPr lang="en-US" altLang="zh-TW" sz="2000" smtClean="0">
              <a:solidFill>
                <a:prstClr val="black"/>
              </a:solidFill>
              <a:latin typeface="微軟正黑體" pitchFamily="34" charset="-120"/>
              <a:ea typeface="微軟正黑體" pitchFamily="34" charset="-120"/>
            </a:endParaRPr>
          </a:p>
        </p:txBody>
      </p:sp>
      <p:sp>
        <p:nvSpPr>
          <p:cNvPr id="2" name="日期版面配置區 1"/>
          <p:cNvSpPr>
            <a:spLocks noGrp="1"/>
          </p:cNvSpPr>
          <p:nvPr>
            <p:ph type="dt" sz="half" idx="10"/>
          </p:nvPr>
        </p:nvSpPr>
        <p:spPr/>
        <p:txBody>
          <a:bodyPr/>
          <a:lstStyle/>
          <a:p>
            <a:pPr>
              <a:defRPr/>
            </a:pPr>
            <a:fld id="{5CB31038-F613-4C4F-A036-1E86102BF35C}" type="datetime1">
              <a:rPr lang="zh-TW" altLang="en-US" smtClean="0">
                <a:solidFill>
                  <a:prstClr val="black">
                    <a:tint val="75000"/>
                  </a:prstClr>
                </a:solidFill>
              </a:rPr>
              <a:t>2015/5/25</a:t>
            </a:fld>
            <a:endParaRPr lang="ja-JP"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pPr>
              <a:defRPr/>
            </a:pPr>
            <a:r>
              <a:rPr lang="en-US" altLang="ja-JP" smtClean="0">
                <a:solidFill>
                  <a:prstClr val="white"/>
                </a:solidFill>
              </a:rPr>
              <a:t>&lt;#&gt;</a:t>
            </a:r>
            <a:endParaRPr lang="ja-JP" altLang="en-US">
              <a:solidFill>
                <a:prstClr val="white"/>
              </a:solidFill>
            </a:endParaRPr>
          </a:p>
        </p:txBody>
      </p:sp>
      <p:sp>
        <p:nvSpPr>
          <p:cNvPr id="11" name="文字方塊 10"/>
          <p:cNvSpPr txBox="1"/>
          <p:nvPr/>
        </p:nvSpPr>
        <p:spPr>
          <a:xfrm>
            <a:off x="8605440" y="6438387"/>
            <a:ext cx="354584" cy="276999"/>
          </a:xfrm>
          <a:prstGeom prst="rect">
            <a:avLst/>
          </a:prstGeom>
          <a:noFill/>
        </p:spPr>
        <p:txBody>
          <a:bodyPr wrap="none" rtlCol="0">
            <a:spAutoFit/>
          </a:bodyPr>
          <a:lstStyle/>
          <a:p>
            <a:r>
              <a:rPr lang="en-US" altLang="zh-TW" sz="1200" dirty="0" smtClean="0"/>
              <a:t>28</a:t>
            </a:r>
          </a:p>
        </p:txBody>
      </p:sp>
    </p:spTree>
    <p:extLst>
      <p:ext uri="{BB962C8B-B14F-4D97-AF65-F5344CB8AC3E}">
        <p14:creationId xmlns:p14="http://schemas.microsoft.com/office/powerpoint/2010/main" val="639411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descr="C:\Users\jeff tsai\Desktop\LOGO\logo-tw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6389" y="769941"/>
            <a:ext cx="1951892"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文字方塊 9"/>
          <p:cNvSpPr txBox="1">
            <a:spLocks noChangeArrowheads="1"/>
          </p:cNvSpPr>
          <p:nvPr/>
        </p:nvSpPr>
        <p:spPr bwMode="auto">
          <a:xfrm>
            <a:off x="168520" y="638178"/>
            <a:ext cx="6563720" cy="176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kumimoji="1"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kumimoji="1"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9pPr>
          </a:lstStyle>
          <a:p>
            <a:pPr eaLnBrk="1" fontAlgn="base" hangingPunct="1">
              <a:spcBef>
                <a:spcPct val="0"/>
              </a:spcBef>
              <a:spcAft>
                <a:spcPct val="0"/>
              </a:spcAft>
              <a:buFontTx/>
              <a:buNone/>
            </a:pPr>
            <a:r>
              <a:rPr lang="en-US" altLang="zh-TW" sz="2400" b="1" u="sng" dirty="0" smtClean="0">
                <a:solidFill>
                  <a:srgbClr val="FF0000"/>
                </a:solidFill>
                <a:latin typeface="微軟正黑體" pitchFamily="34" charset="-120"/>
                <a:ea typeface="微軟正黑體" pitchFamily="34" charset="-120"/>
              </a:rPr>
              <a:t>SUZUKA CIRCUIT PARK</a:t>
            </a:r>
          </a:p>
          <a:p>
            <a:pPr eaLnBrk="1" fontAlgn="base" hangingPunct="1">
              <a:spcBef>
                <a:spcPct val="0"/>
              </a:spcBef>
              <a:spcAft>
                <a:spcPct val="0"/>
              </a:spcAft>
              <a:buFontTx/>
              <a:buNone/>
            </a:pPr>
            <a:r>
              <a:rPr lang="zh-TW" altLang="en-US" sz="2400" b="1" u="sng" dirty="0" smtClean="0">
                <a:solidFill>
                  <a:srgbClr val="FF0000"/>
                </a:solidFill>
                <a:latin typeface="微軟正黑體" pitchFamily="34" charset="-120"/>
                <a:ea typeface="微軟正黑體" pitchFamily="34" charset="-120"/>
              </a:rPr>
              <a:t>迷你鈴鹿 卡丁賽道</a:t>
            </a:r>
            <a:endParaRPr lang="en-US" altLang="zh-TW" sz="2400" b="1" u="sng" dirty="0" smtClean="0">
              <a:solidFill>
                <a:srgbClr val="FF0000"/>
              </a:solidFill>
              <a:latin typeface="微軟正黑體" pitchFamily="34" charset="-120"/>
              <a:ea typeface="微軟正黑體" pitchFamily="34" charset="-120"/>
            </a:endParaRPr>
          </a:p>
          <a:p>
            <a:pPr algn="just" eaLnBrk="1" fontAlgn="base" hangingPunct="1">
              <a:spcBef>
                <a:spcPts val="800"/>
              </a:spcBef>
              <a:spcAft>
                <a:spcPct val="0"/>
              </a:spcAft>
              <a:buFontTx/>
              <a:buNone/>
            </a:pPr>
            <a:r>
              <a:rPr lang="zh-TW" altLang="en-US" sz="1800" dirty="0" smtClean="0">
                <a:solidFill>
                  <a:prstClr val="black"/>
                </a:solidFill>
                <a:latin typeface="微軟正黑體" pitchFamily="34" charset="-120"/>
                <a:ea typeface="微軟正黑體" pitchFamily="34" charset="-120"/>
              </a:rPr>
              <a:t>獲日本</a:t>
            </a:r>
            <a:r>
              <a:rPr lang="en-US" altLang="zh-TW" sz="1800" dirty="0" smtClean="0">
                <a:solidFill>
                  <a:prstClr val="black"/>
                </a:solidFill>
                <a:latin typeface="微軟正黑體" pitchFamily="34" charset="-120"/>
                <a:ea typeface="微軟正黑體" pitchFamily="34" charset="-120"/>
              </a:rPr>
              <a:t>MOBILITYLAND</a:t>
            </a:r>
            <a:r>
              <a:rPr lang="zh-TW" altLang="en-US" sz="1800" dirty="0" smtClean="0">
                <a:solidFill>
                  <a:prstClr val="black"/>
                </a:solidFill>
                <a:latin typeface="微軟正黑體" pitchFamily="34" charset="-120"/>
                <a:ea typeface="微軟正黑體" pitchFamily="34" charset="-120"/>
              </a:rPr>
              <a:t>公司協助，鈴鹿國際賽道唯一海外授權，與大魯閣共同開發的擬真職業級賽道，無論是</a:t>
            </a:r>
            <a:r>
              <a:rPr lang="en-US" altLang="zh-TW" sz="1800" dirty="0" smtClean="0">
                <a:solidFill>
                  <a:prstClr val="black"/>
                </a:solidFill>
                <a:latin typeface="微軟正黑體" pitchFamily="34" charset="-120"/>
                <a:ea typeface="微軟正黑體" pitchFamily="34" charset="-120"/>
              </a:rPr>
              <a:t>8</a:t>
            </a:r>
            <a:r>
              <a:rPr lang="zh-TW" altLang="en-US" sz="1800" dirty="0" smtClean="0">
                <a:solidFill>
                  <a:prstClr val="black"/>
                </a:solidFill>
                <a:latin typeface="微軟正黑體" pitchFamily="34" charset="-120"/>
                <a:ea typeface="微軟正黑體" pitchFamily="34" charset="-120"/>
              </a:rPr>
              <a:t>字型跑道、立體交叉跑道等，讓顧客得以充分享受賽事運動的刺激與樂趣。</a:t>
            </a:r>
            <a:endParaRPr lang="en-US" altLang="zh-TW" sz="1800" dirty="0" smtClean="0">
              <a:solidFill>
                <a:prstClr val="black"/>
              </a:solidFill>
              <a:latin typeface="微軟正黑體" pitchFamily="34" charset="-120"/>
              <a:ea typeface="微軟正黑體" pitchFamily="34" charset="-120"/>
            </a:endParaRPr>
          </a:p>
        </p:txBody>
      </p:sp>
      <p:pic>
        <p:nvPicPr>
          <p:cNvPr id="16389" name="Picture 3"/>
          <p:cNvPicPr>
            <a:picLocks noChangeAspect="1" noChangeArrowheads="1"/>
          </p:cNvPicPr>
          <p:nvPr/>
        </p:nvPicPr>
        <p:blipFill>
          <a:blip r:embed="rId3">
            <a:lum contrast="10000"/>
            <a:extLst>
              <a:ext uri="{28A0092B-C50C-407E-A947-70E740481C1C}">
                <a14:useLocalDpi xmlns:a14="http://schemas.microsoft.com/office/drawing/2010/main" val="0"/>
              </a:ext>
            </a:extLst>
          </a:blip>
          <a:srcRect/>
          <a:stretch>
            <a:fillRect/>
          </a:stretch>
        </p:blipFill>
        <p:spPr bwMode="auto">
          <a:xfrm>
            <a:off x="417637" y="2920968"/>
            <a:ext cx="8100644" cy="377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版面配置區 1"/>
          <p:cNvSpPr>
            <a:spLocks noGrp="1"/>
          </p:cNvSpPr>
          <p:nvPr>
            <p:ph type="dt" sz="half" idx="10"/>
          </p:nvPr>
        </p:nvSpPr>
        <p:spPr/>
        <p:txBody>
          <a:bodyPr/>
          <a:lstStyle/>
          <a:p>
            <a:pPr>
              <a:defRPr/>
            </a:pPr>
            <a:fld id="{45DFFC63-219E-40A0-9A3A-91013EDB2011}" type="datetime1">
              <a:rPr lang="zh-TW" altLang="en-US" smtClean="0">
                <a:solidFill>
                  <a:prstClr val="black">
                    <a:tint val="75000"/>
                  </a:prstClr>
                </a:solidFill>
              </a:rPr>
              <a:t>2015/5/25</a:t>
            </a:fld>
            <a:endParaRPr lang="ja-JP" altLang="en-US">
              <a:solidFill>
                <a:prstClr val="black">
                  <a:tint val="75000"/>
                </a:prstClr>
              </a:solidFill>
            </a:endParaRPr>
          </a:p>
        </p:txBody>
      </p:sp>
      <p:sp>
        <p:nvSpPr>
          <p:cNvPr id="8" name="文字方塊 9"/>
          <p:cNvSpPr txBox="1">
            <a:spLocks noChangeArrowheads="1"/>
          </p:cNvSpPr>
          <p:nvPr/>
        </p:nvSpPr>
        <p:spPr bwMode="auto">
          <a:xfrm>
            <a:off x="168520" y="2420888"/>
            <a:ext cx="71397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kumimoji="1"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kumimoji="1"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9pPr>
          </a:lstStyle>
          <a:p>
            <a:pPr algn="just" eaLnBrk="1" fontAlgn="base" hangingPunct="1">
              <a:spcBef>
                <a:spcPts val="800"/>
              </a:spcBef>
              <a:spcAft>
                <a:spcPct val="0"/>
              </a:spcAft>
              <a:buFontTx/>
              <a:buNone/>
            </a:pPr>
            <a:r>
              <a:rPr lang="zh-TW" altLang="en-US" sz="1800" b="1" dirty="0" smtClean="0">
                <a:solidFill>
                  <a:prstClr val="black"/>
                </a:solidFill>
                <a:latin typeface="微軟正黑體" pitchFamily="34" charset="-120"/>
                <a:ea typeface="微軟正黑體" pitchFamily="34" charset="-120"/>
              </a:rPr>
              <a:t>迷你鈴鹿卡丁賽車場是鈴鹿國際賽道的 </a:t>
            </a:r>
            <a:r>
              <a:rPr lang="en-US" altLang="zh-TW" sz="1800" b="1" dirty="0" smtClean="0">
                <a:solidFill>
                  <a:prstClr val="black"/>
                </a:solidFill>
                <a:latin typeface="微軟正黑體" pitchFamily="34" charset="-120"/>
                <a:ea typeface="微軟正黑體" pitchFamily="34" charset="-120"/>
              </a:rPr>
              <a:t>10:1 </a:t>
            </a:r>
            <a:r>
              <a:rPr lang="zh-TW" altLang="en-US" sz="1800" b="1" dirty="0" smtClean="0">
                <a:solidFill>
                  <a:prstClr val="black"/>
                </a:solidFill>
                <a:latin typeface="微軟正黑體" pitchFamily="34" charset="-120"/>
                <a:ea typeface="微軟正黑體" pitchFamily="34" charset="-120"/>
              </a:rPr>
              <a:t>縮小版，長度</a:t>
            </a:r>
            <a:r>
              <a:rPr lang="en-US" altLang="zh-TW" sz="1800" b="1" dirty="0" smtClean="0">
                <a:solidFill>
                  <a:prstClr val="black"/>
                </a:solidFill>
                <a:latin typeface="微軟正黑體" pitchFamily="34" charset="-120"/>
                <a:ea typeface="微軟正黑體" pitchFamily="34" charset="-120"/>
              </a:rPr>
              <a:t>600</a:t>
            </a:r>
            <a:r>
              <a:rPr lang="zh-TW" altLang="en-US" sz="1800" b="1" dirty="0" smtClean="0">
                <a:solidFill>
                  <a:prstClr val="black"/>
                </a:solidFill>
                <a:latin typeface="微軟正黑體" pitchFamily="34" charset="-120"/>
                <a:ea typeface="微軟正黑體" pitchFamily="34" charset="-120"/>
              </a:rPr>
              <a:t>米。</a:t>
            </a:r>
            <a:endParaRPr lang="zh-TW" altLang="en-US" sz="1800" dirty="0" smtClean="0">
              <a:solidFill>
                <a:prstClr val="black"/>
              </a:solidFill>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pPr>
              <a:defRPr/>
            </a:pPr>
            <a:r>
              <a:rPr lang="en-US" altLang="ja-JP" smtClean="0">
                <a:solidFill>
                  <a:prstClr val="white"/>
                </a:solidFill>
              </a:rPr>
              <a:t>&lt;#&gt;</a:t>
            </a:r>
            <a:endParaRPr lang="ja-JP" altLang="en-US">
              <a:solidFill>
                <a:prstClr val="white"/>
              </a:solidFill>
            </a:endParaRPr>
          </a:p>
        </p:txBody>
      </p:sp>
      <p:sp>
        <p:nvSpPr>
          <p:cNvPr id="10" name="文字方塊 9"/>
          <p:cNvSpPr txBox="1"/>
          <p:nvPr/>
        </p:nvSpPr>
        <p:spPr>
          <a:xfrm>
            <a:off x="8605440" y="6438387"/>
            <a:ext cx="354584" cy="276999"/>
          </a:xfrm>
          <a:prstGeom prst="rect">
            <a:avLst/>
          </a:prstGeom>
          <a:noFill/>
        </p:spPr>
        <p:txBody>
          <a:bodyPr wrap="none" rtlCol="0">
            <a:spAutoFit/>
          </a:bodyPr>
          <a:lstStyle/>
          <a:p>
            <a:r>
              <a:rPr lang="en-US" altLang="zh-TW" sz="1200" dirty="0" smtClean="0"/>
              <a:t>29</a:t>
            </a:r>
          </a:p>
        </p:txBody>
      </p:sp>
    </p:spTree>
    <p:extLst>
      <p:ext uri="{BB962C8B-B14F-4D97-AF65-F5344CB8AC3E}">
        <p14:creationId xmlns:p14="http://schemas.microsoft.com/office/powerpoint/2010/main" val="1192233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22313" y="2780928"/>
            <a:ext cx="7772400" cy="1362075"/>
          </a:xfrm>
        </p:spPr>
        <p:txBody>
          <a:bodyPr/>
          <a:lstStyle/>
          <a:p>
            <a:pPr algn="ctr"/>
            <a:r>
              <a:rPr lang="zh-TW" altLang="en-US" dirty="0" smtClean="0"/>
              <a:t>高雄捷運之土地開發計畫說明</a:t>
            </a:r>
            <a:endParaRPr lang="zh-TW" altLang="en-US" dirty="0"/>
          </a:p>
        </p:txBody>
      </p:sp>
      <p:sp>
        <p:nvSpPr>
          <p:cNvPr id="6" name="文字版面配置區 5"/>
          <p:cNvSpPr>
            <a:spLocks noGrp="1"/>
          </p:cNvSpPr>
          <p:nvPr>
            <p:ph type="body" idx="1"/>
          </p:nvPr>
        </p:nvSpPr>
        <p:spPr>
          <a:xfrm>
            <a:off x="827584" y="3933056"/>
            <a:ext cx="7772400" cy="1500187"/>
          </a:xfrm>
        </p:spPr>
        <p:txBody>
          <a:bodyPr/>
          <a:lstStyle/>
          <a:p>
            <a:pPr algn="ctr"/>
            <a:endParaRPr lang="zh-TW" altLang="en-US" dirty="0"/>
          </a:p>
        </p:txBody>
      </p:sp>
      <p:sp>
        <p:nvSpPr>
          <p:cNvPr id="4" name="日期版面配置區 3"/>
          <p:cNvSpPr>
            <a:spLocks noGrp="1"/>
          </p:cNvSpPr>
          <p:nvPr>
            <p:ph type="dt" sz="half" idx="10"/>
          </p:nvPr>
        </p:nvSpPr>
        <p:spPr/>
        <p:txBody>
          <a:bodyPr/>
          <a:lstStyle/>
          <a:p>
            <a:fld id="{2134D0D7-301E-4F68-BC3D-043D60E306F3}" type="datetime1">
              <a:rPr lang="zh-TW" altLang="en-US" smtClean="0"/>
              <a:t>2015/5/25</a:t>
            </a:fld>
            <a:endParaRPr lang="zh-TW" altLang="en-US"/>
          </a:p>
        </p:txBody>
      </p:sp>
      <p:sp>
        <p:nvSpPr>
          <p:cNvPr id="5" name="投影片編號版面配置區 4"/>
          <p:cNvSpPr>
            <a:spLocks noGrp="1"/>
          </p:cNvSpPr>
          <p:nvPr>
            <p:ph type="sldNum" sz="quarter" idx="12"/>
          </p:nvPr>
        </p:nvSpPr>
        <p:spPr/>
        <p:txBody>
          <a:bodyPr/>
          <a:lstStyle/>
          <a:p>
            <a:fld id="{7E1F36F8-FA99-4426-B217-41A957B35101}" type="slidenum">
              <a:rPr lang="zh-TW" altLang="en-US" smtClean="0"/>
              <a:t>3</a:t>
            </a:fld>
            <a:endParaRPr lang="zh-TW" altLang="en-US" dirty="0"/>
          </a:p>
        </p:txBody>
      </p:sp>
    </p:spTree>
    <p:extLst>
      <p:ext uri="{BB962C8B-B14F-4D97-AF65-F5344CB8AC3E}">
        <p14:creationId xmlns:p14="http://schemas.microsoft.com/office/powerpoint/2010/main" val="13973858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7" descr="C:\Users\jeff tsai\Desktop\LOGO\logo-tw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6389" y="769941"/>
            <a:ext cx="1951892"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文字方塊 9"/>
          <p:cNvSpPr txBox="1">
            <a:spLocks noChangeArrowheads="1"/>
          </p:cNvSpPr>
          <p:nvPr/>
        </p:nvSpPr>
        <p:spPr bwMode="auto">
          <a:xfrm>
            <a:off x="417635" y="769941"/>
            <a:ext cx="5566996"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kumimoji="1"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kumimoji="1"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9pPr>
          </a:lstStyle>
          <a:p>
            <a:pPr eaLnBrk="1" fontAlgn="base" hangingPunct="1">
              <a:spcBef>
                <a:spcPct val="0"/>
              </a:spcBef>
              <a:spcAft>
                <a:spcPct val="0"/>
              </a:spcAft>
              <a:buFontTx/>
              <a:buNone/>
            </a:pPr>
            <a:r>
              <a:rPr lang="en-US" altLang="zh-TW" sz="2400" b="1" u="sng" smtClean="0">
                <a:solidFill>
                  <a:srgbClr val="FF0000"/>
                </a:solidFill>
                <a:latin typeface="微軟正黑體" pitchFamily="34" charset="-120"/>
                <a:ea typeface="微軟正黑體" pitchFamily="34" charset="-120"/>
              </a:rPr>
              <a:t>SUZUKA CIRCUIT PARK</a:t>
            </a:r>
          </a:p>
          <a:p>
            <a:pPr eaLnBrk="1" fontAlgn="base" hangingPunct="1">
              <a:spcBef>
                <a:spcPct val="0"/>
              </a:spcBef>
              <a:spcAft>
                <a:spcPct val="0"/>
              </a:spcAft>
              <a:buFontTx/>
              <a:buNone/>
            </a:pPr>
            <a:r>
              <a:rPr lang="en-US" altLang="zh-TW" sz="2400" b="1" u="sng" smtClean="0">
                <a:solidFill>
                  <a:srgbClr val="FF0000"/>
                </a:solidFill>
                <a:latin typeface="微軟正黑體" pitchFamily="34" charset="-120"/>
                <a:ea typeface="微軟正黑體" pitchFamily="34" charset="-120"/>
              </a:rPr>
              <a:t>MOTOPIA</a:t>
            </a:r>
            <a:r>
              <a:rPr lang="zh-TW" altLang="en-US" sz="2400" b="1" u="sng" smtClean="0">
                <a:solidFill>
                  <a:srgbClr val="FF0000"/>
                </a:solidFill>
                <a:latin typeface="微軟正黑體" pitchFamily="34" charset="-120"/>
                <a:ea typeface="微軟正黑體" pitchFamily="34" charset="-120"/>
              </a:rPr>
              <a:t> 汽車主題樂園</a:t>
            </a:r>
            <a:endParaRPr lang="en-US" altLang="zh-TW" sz="2400" b="1" u="sng" smtClean="0">
              <a:solidFill>
                <a:srgbClr val="FF0000"/>
              </a:solidFill>
              <a:latin typeface="微軟正黑體" pitchFamily="34" charset="-120"/>
              <a:ea typeface="微軟正黑體" pitchFamily="34" charset="-120"/>
            </a:endParaRPr>
          </a:p>
          <a:p>
            <a:pPr eaLnBrk="1" fontAlgn="base" hangingPunct="1">
              <a:spcBef>
                <a:spcPct val="0"/>
              </a:spcBef>
              <a:spcAft>
                <a:spcPct val="0"/>
              </a:spcAft>
              <a:buFontTx/>
              <a:buNone/>
            </a:pPr>
            <a:endParaRPr lang="en-US" altLang="zh-TW" sz="1200" smtClean="0">
              <a:solidFill>
                <a:prstClr val="black"/>
              </a:solidFill>
              <a:latin typeface="微軟正黑體" pitchFamily="34" charset="-120"/>
              <a:ea typeface="微軟正黑體" pitchFamily="34" charset="-120"/>
            </a:endParaRPr>
          </a:p>
          <a:p>
            <a:pPr eaLnBrk="1" fontAlgn="base" hangingPunct="1">
              <a:spcBef>
                <a:spcPct val="0"/>
              </a:spcBef>
              <a:spcAft>
                <a:spcPct val="0"/>
              </a:spcAft>
              <a:buFontTx/>
              <a:buNone/>
            </a:pPr>
            <a:r>
              <a:rPr lang="zh-TW" altLang="en-US" sz="1800" smtClean="0">
                <a:solidFill>
                  <a:prstClr val="black"/>
                </a:solidFill>
                <a:latin typeface="微軟正黑體" pitchFamily="34" charset="-120"/>
                <a:ea typeface="微軟正黑體" pitchFamily="34" charset="-120"/>
              </a:rPr>
              <a:t>大魯閣與鈴鹿賽道所屬的</a:t>
            </a:r>
            <a:r>
              <a:rPr lang="en-US" altLang="zh-TW" sz="1800" smtClean="0">
                <a:solidFill>
                  <a:prstClr val="black"/>
                </a:solidFill>
                <a:latin typeface="微軟正黑體" pitchFamily="34" charset="-120"/>
                <a:ea typeface="微軟正黑體" pitchFamily="34" charset="-120"/>
              </a:rPr>
              <a:t>MOTOPIA</a:t>
            </a:r>
            <a:r>
              <a:rPr lang="zh-TW" altLang="en-US" sz="1800" smtClean="0">
                <a:solidFill>
                  <a:prstClr val="black"/>
                </a:solidFill>
                <a:latin typeface="微軟正黑體" pitchFamily="34" charset="-120"/>
                <a:ea typeface="微軟正黑體" pitchFamily="34" charset="-120"/>
              </a:rPr>
              <a:t>樂園合作，以汽車為主題，打造親子寓教於樂的國度，採免門票制，可隨心所欲選擇自費娛樂設施，是台灣首座</a:t>
            </a:r>
            <a:r>
              <a:rPr lang="zh-TW" altLang="en-US" sz="1800" b="1" smtClean="0">
                <a:solidFill>
                  <a:prstClr val="black"/>
                </a:solidFill>
                <a:latin typeface="微軟正黑體" pitchFamily="34" charset="-120"/>
                <a:ea typeface="微軟正黑體" pitchFamily="34" charset="-120"/>
              </a:rPr>
              <a:t>自由入場式（</a:t>
            </a:r>
            <a:r>
              <a:rPr lang="en-US" altLang="zh-TW" sz="1800" b="1" smtClean="0">
                <a:solidFill>
                  <a:prstClr val="black"/>
                </a:solidFill>
                <a:latin typeface="微軟正黑體" pitchFamily="34" charset="-120"/>
                <a:ea typeface="微軟正黑體" pitchFamily="34" charset="-120"/>
              </a:rPr>
              <a:t>Free Gate</a:t>
            </a:r>
            <a:r>
              <a:rPr lang="zh-TW" altLang="en-US" sz="1800" b="1" smtClean="0">
                <a:solidFill>
                  <a:prstClr val="black"/>
                </a:solidFill>
                <a:latin typeface="微軟正黑體" pitchFamily="34" charset="-120"/>
                <a:ea typeface="微軟正黑體" pitchFamily="34" charset="-120"/>
              </a:rPr>
              <a:t>）</a:t>
            </a:r>
            <a:r>
              <a:rPr lang="zh-TW" altLang="en-US" sz="1800" smtClean="0">
                <a:solidFill>
                  <a:prstClr val="black"/>
                </a:solidFill>
                <a:latin typeface="微軟正黑體" pitchFamily="34" charset="-120"/>
                <a:ea typeface="微軟正黑體" pitchFamily="34" charset="-120"/>
              </a:rPr>
              <a:t>國際級汽車主題親子遊樂園。</a:t>
            </a:r>
          </a:p>
        </p:txBody>
      </p:sp>
      <p:pic>
        <p:nvPicPr>
          <p:cNvPr id="17412" name="Picture 2" descr="D:\照片夾\206.JPG"/>
          <p:cNvPicPr>
            <a:picLocks noChangeAspect="1" noChangeArrowheads="1"/>
          </p:cNvPicPr>
          <p:nvPr/>
        </p:nvPicPr>
        <p:blipFill>
          <a:blip r:embed="rId3">
            <a:lum contrast="10000"/>
            <a:extLst>
              <a:ext uri="{28A0092B-C50C-407E-A947-70E740481C1C}">
                <a14:useLocalDpi xmlns:a14="http://schemas.microsoft.com/office/drawing/2010/main" val="0"/>
              </a:ext>
            </a:extLst>
          </a:blip>
          <a:srcRect/>
          <a:stretch>
            <a:fillRect/>
          </a:stretch>
        </p:blipFill>
        <p:spPr bwMode="auto">
          <a:xfrm>
            <a:off x="4821115" y="3068641"/>
            <a:ext cx="4103077"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 descr="C:\Users\TRK\Desktop\4.JPG"/>
          <p:cNvPicPr>
            <a:picLocks noChangeAspect="1" noChangeArrowheads="1"/>
          </p:cNvPicPr>
          <p:nvPr/>
        </p:nvPicPr>
        <p:blipFill>
          <a:blip r:embed="rId4">
            <a:lum contrast="20000"/>
            <a:extLst>
              <a:ext uri="{28A0092B-C50C-407E-A947-70E740481C1C}">
                <a14:useLocalDpi xmlns:a14="http://schemas.microsoft.com/office/drawing/2010/main" val="0"/>
              </a:ext>
            </a:extLst>
          </a:blip>
          <a:srcRect/>
          <a:stretch>
            <a:fillRect/>
          </a:stretch>
        </p:blipFill>
        <p:spPr bwMode="auto">
          <a:xfrm>
            <a:off x="417635" y="3114675"/>
            <a:ext cx="4237892" cy="333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版面配置區 1"/>
          <p:cNvSpPr>
            <a:spLocks noGrp="1"/>
          </p:cNvSpPr>
          <p:nvPr>
            <p:ph type="dt" sz="half" idx="10"/>
          </p:nvPr>
        </p:nvSpPr>
        <p:spPr/>
        <p:txBody>
          <a:bodyPr/>
          <a:lstStyle/>
          <a:p>
            <a:pPr>
              <a:defRPr/>
            </a:pPr>
            <a:fld id="{E9458375-22AF-4B64-B2FD-3874CE992B14}" type="datetime1">
              <a:rPr lang="zh-TW" altLang="en-US" smtClean="0">
                <a:solidFill>
                  <a:prstClr val="black">
                    <a:tint val="75000"/>
                  </a:prstClr>
                </a:solidFill>
              </a:rPr>
              <a:t>2015/5/25</a:t>
            </a:fld>
            <a:endParaRPr lang="ja-JP"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pPr>
              <a:defRPr/>
            </a:pPr>
            <a:r>
              <a:rPr lang="en-US" altLang="ja-JP" smtClean="0">
                <a:solidFill>
                  <a:prstClr val="white"/>
                </a:solidFill>
              </a:rPr>
              <a:t>&lt;#&gt;</a:t>
            </a:r>
            <a:endParaRPr lang="ja-JP" altLang="en-US">
              <a:solidFill>
                <a:prstClr val="white"/>
              </a:solidFill>
            </a:endParaRPr>
          </a:p>
        </p:txBody>
      </p:sp>
      <p:sp>
        <p:nvSpPr>
          <p:cNvPr id="10" name="文字方塊 9"/>
          <p:cNvSpPr txBox="1"/>
          <p:nvPr/>
        </p:nvSpPr>
        <p:spPr>
          <a:xfrm>
            <a:off x="8605440" y="6438387"/>
            <a:ext cx="354584" cy="276999"/>
          </a:xfrm>
          <a:prstGeom prst="rect">
            <a:avLst/>
          </a:prstGeom>
          <a:noFill/>
        </p:spPr>
        <p:txBody>
          <a:bodyPr wrap="none" rtlCol="0">
            <a:spAutoFit/>
          </a:bodyPr>
          <a:lstStyle/>
          <a:p>
            <a:r>
              <a:rPr lang="en-US" altLang="zh-TW" sz="1200" dirty="0" smtClean="0"/>
              <a:t>30</a:t>
            </a:r>
          </a:p>
        </p:txBody>
      </p:sp>
    </p:spTree>
    <p:extLst>
      <p:ext uri="{BB962C8B-B14F-4D97-AF65-F5344CB8AC3E}">
        <p14:creationId xmlns:p14="http://schemas.microsoft.com/office/powerpoint/2010/main" val="25374661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文字方塊 9"/>
          <p:cNvSpPr txBox="1">
            <a:spLocks noChangeArrowheads="1"/>
          </p:cNvSpPr>
          <p:nvPr/>
        </p:nvSpPr>
        <p:spPr bwMode="auto">
          <a:xfrm>
            <a:off x="417635" y="769938"/>
            <a:ext cx="539994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kumimoji="1"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kumimoji="1"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9pPr>
          </a:lstStyle>
          <a:p>
            <a:pPr eaLnBrk="1" fontAlgn="base" hangingPunct="1">
              <a:spcBef>
                <a:spcPct val="0"/>
              </a:spcBef>
              <a:spcAft>
                <a:spcPct val="0"/>
              </a:spcAft>
              <a:buFontTx/>
              <a:buNone/>
            </a:pPr>
            <a:r>
              <a:rPr lang="en-US" altLang="zh-TW" sz="2400" b="1" u="sng" dirty="0" smtClean="0">
                <a:solidFill>
                  <a:srgbClr val="FF0000"/>
                </a:solidFill>
                <a:latin typeface="微軟正黑體" pitchFamily="34" charset="-120"/>
                <a:ea typeface="微軟正黑體" pitchFamily="34" charset="-120"/>
              </a:rPr>
              <a:t>SUZUKA CIRCUIT PARK</a:t>
            </a:r>
          </a:p>
          <a:p>
            <a:pPr eaLnBrk="1" fontAlgn="base" hangingPunct="1">
              <a:spcBef>
                <a:spcPct val="0"/>
              </a:spcBef>
              <a:spcAft>
                <a:spcPct val="0"/>
              </a:spcAft>
              <a:buFontTx/>
              <a:buNone/>
            </a:pPr>
            <a:r>
              <a:rPr lang="en-US" altLang="zh-TW" sz="2400" b="1" u="sng" dirty="0" smtClean="0">
                <a:solidFill>
                  <a:srgbClr val="FF0000"/>
                </a:solidFill>
                <a:latin typeface="微軟正黑體" pitchFamily="34" charset="-120"/>
                <a:ea typeface="微軟正黑體" pitchFamily="34" charset="-120"/>
              </a:rPr>
              <a:t>MOTOPIA</a:t>
            </a:r>
            <a:r>
              <a:rPr lang="zh-TW" altLang="en-US" sz="2400" b="1" u="sng" dirty="0" smtClean="0">
                <a:solidFill>
                  <a:srgbClr val="FF0000"/>
                </a:solidFill>
                <a:latin typeface="微軟正黑體" pitchFamily="34" charset="-120"/>
                <a:ea typeface="微軟正黑體" pitchFamily="34" charset="-120"/>
              </a:rPr>
              <a:t> 汽車主題樂園</a:t>
            </a:r>
            <a:endParaRPr lang="en-US" altLang="zh-TW" sz="2400" b="1" u="sng" dirty="0" smtClean="0">
              <a:solidFill>
                <a:srgbClr val="FF0000"/>
              </a:solidFill>
              <a:latin typeface="微軟正黑體" pitchFamily="34" charset="-120"/>
              <a:ea typeface="微軟正黑體" pitchFamily="34" charset="-120"/>
            </a:endParaRPr>
          </a:p>
          <a:p>
            <a:pPr eaLnBrk="1" fontAlgn="base" hangingPunct="1">
              <a:spcBef>
                <a:spcPct val="0"/>
              </a:spcBef>
              <a:spcAft>
                <a:spcPct val="0"/>
              </a:spcAft>
              <a:buFontTx/>
              <a:buNone/>
            </a:pPr>
            <a:endParaRPr lang="en-US" altLang="zh-TW" sz="1200" dirty="0" smtClean="0">
              <a:solidFill>
                <a:prstClr val="black"/>
              </a:solidFill>
              <a:latin typeface="微軟正黑體" pitchFamily="34" charset="-120"/>
              <a:ea typeface="微軟正黑體" pitchFamily="34" charset="-120"/>
            </a:endParaRPr>
          </a:p>
        </p:txBody>
      </p:sp>
      <p:pic>
        <p:nvPicPr>
          <p:cNvPr id="20483" name="圖片 11" descr="未命名 -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6606" y="1943100"/>
            <a:ext cx="8519746"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版面配置區 1"/>
          <p:cNvSpPr>
            <a:spLocks noGrp="1"/>
          </p:cNvSpPr>
          <p:nvPr>
            <p:ph type="dt" sz="half" idx="10"/>
          </p:nvPr>
        </p:nvSpPr>
        <p:spPr/>
        <p:txBody>
          <a:bodyPr/>
          <a:lstStyle/>
          <a:p>
            <a:pPr>
              <a:defRPr/>
            </a:pPr>
            <a:fld id="{3E56D6B1-FF48-4D58-B361-8130DEC284C9}" type="datetime1">
              <a:rPr lang="zh-TW" altLang="en-US" smtClean="0">
                <a:solidFill>
                  <a:prstClr val="black">
                    <a:tint val="75000"/>
                  </a:prstClr>
                </a:solidFill>
              </a:rPr>
              <a:t>2015/5/25</a:t>
            </a:fld>
            <a:endParaRPr lang="ja-JP"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pPr>
              <a:defRPr/>
            </a:pPr>
            <a:r>
              <a:rPr lang="en-US" altLang="ja-JP" smtClean="0">
                <a:solidFill>
                  <a:prstClr val="white"/>
                </a:solidFill>
              </a:rPr>
              <a:t>&lt;#&gt;</a:t>
            </a:r>
            <a:endParaRPr lang="ja-JP" altLang="en-US">
              <a:solidFill>
                <a:prstClr val="white"/>
              </a:solidFill>
            </a:endParaRPr>
          </a:p>
        </p:txBody>
      </p:sp>
      <p:sp>
        <p:nvSpPr>
          <p:cNvPr id="8" name="文字方塊 7"/>
          <p:cNvSpPr txBox="1"/>
          <p:nvPr/>
        </p:nvSpPr>
        <p:spPr>
          <a:xfrm>
            <a:off x="8605440" y="6438387"/>
            <a:ext cx="354584" cy="276999"/>
          </a:xfrm>
          <a:prstGeom prst="rect">
            <a:avLst/>
          </a:prstGeom>
          <a:noFill/>
        </p:spPr>
        <p:txBody>
          <a:bodyPr wrap="none" rtlCol="0">
            <a:spAutoFit/>
          </a:bodyPr>
          <a:lstStyle/>
          <a:p>
            <a:r>
              <a:rPr lang="en-US" altLang="zh-TW" sz="1200" dirty="0" smtClean="0"/>
              <a:t>31</a:t>
            </a:r>
          </a:p>
        </p:txBody>
      </p:sp>
    </p:spTree>
    <p:extLst>
      <p:ext uri="{BB962C8B-B14F-4D97-AF65-F5344CB8AC3E}">
        <p14:creationId xmlns:p14="http://schemas.microsoft.com/office/powerpoint/2010/main" val="9253592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p:cNvSpPr>
          <p:nvPr/>
        </p:nvSpPr>
        <p:spPr bwMode="auto">
          <a:xfrm>
            <a:off x="376605" y="638177"/>
            <a:ext cx="6065226" cy="765175"/>
          </a:xfrm>
          <a:prstGeom prst="rect">
            <a:avLst/>
          </a:prstGeom>
          <a:noFill/>
          <a:ln w="12700">
            <a:noFill/>
            <a:miter lim="800000"/>
            <a:headEnd/>
            <a:tailEnd/>
          </a:ln>
        </p:spPr>
        <p:txBody>
          <a:bodyPr lIns="0" tIns="0" rIns="40639" bIns="0"/>
          <a:lstStyle/>
          <a:p>
            <a:pPr fontAlgn="base">
              <a:lnSpc>
                <a:spcPct val="150000"/>
              </a:lnSpc>
              <a:spcBef>
                <a:spcPct val="0"/>
              </a:spcBef>
              <a:spcAft>
                <a:spcPct val="0"/>
              </a:spcAft>
              <a:defRPr/>
            </a:pPr>
            <a:r>
              <a:rPr kumimoji="1" lang="en-US" altLang="zh-TW" sz="2200" b="1" u="sng" dirty="0">
                <a:solidFill>
                  <a:srgbClr val="FF0000"/>
                </a:solidFill>
                <a:latin typeface="微軟正黑體" pitchFamily="34" charset="-120"/>
                <a:ea typeface="微軟正黑體" pitchFamily="34" charset="-120"/>
              </a:rPr>
              <a:t>Open Mall </a:t>
            </a:r>
            <a:r>
              <a:rPr kumimoji="1" lang="zh-TW" altLang="en-US" sz="2200" b="1" u="sng" dirty="0">
                <a:solidFill>
                  <a:srgbClr val="FF0000"/>
                </a:solidFill>
                <a:latin typeface="微軟正黑體" pitchFamily="34" charset="-120"/>
                <a:ea typeface="微軟正黑體" pitchFamily="34" charset="-120"/>
              </a:rPr>
              <a:t> 戶外歐風大街</a:t>
            </a:r>
            <a:endParaRPr lang="en-US" altLang="zh-TW" sz="2200" b="1" u="sng" dirty="0">
              <a:solidFill>
                <a:srgbClr val="FF0000"/>
              </a:solidFill>
              <a:latin typeface="微軟正黑體" pitchFamily="34" charset="-120"/>
              <a:ea typeface="微軟正黑體" pitchFamily="34" charset="-120"/>
              <a:sym typeface="微軟正黑體" pitchFamily="34" charset="-120"/>
            </a:endParaRPr>
          </a:p>
          <a:p>
            <a:pPr marL="180000" fontAlgn="base">
              <a:lnSpc>
                <a:spcPct val="150000"/>
              </a:lnSpc>
              <a:spcBef>
                <a:spcPct val="0"/>
              </a:spcBef>
              <a:spcAft>
                <a:spcPct val="0"/>
              </a:spcAft>
              <a:defRPr/>
            </a:pPr>
            <a:endParaRPr lang="en-US" altLang="zh-TW" dirty="0">
              <a:solidFill>
                <a:srgbClr val="17375E"/>
              </a:solidFill>
              <a:latin typeface="微軟正黑體" pitchFamily="34" charset="-120"/>
              <a:ea typeface="微軟正黑體" pitchFamily="34" charset="-120"/>
              <a:sym typeface="微軟正黑體" pitchFamily="34" charset="-120"/>
            </a:endParaRPr>
          </a:p>
        </p:txBody>
      </p:sp>
      <p:pic>
        <p:nvPicPr>
          <p:cNvPr id="18435" name="Picture 7" descr="C:\Users\jeff tsai\Desktop\LOGO\logo-tw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6389" y="769941"/>
            <a:ext cx="1951892"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文字方塊 9"/>
          <p:cNvSpPr txBox="1">
            <a:spLocks noChangeArrowheads="1"/>
          </p:cNvSpPr>
          <p:nvPr/>
        </p:nvSpPr>
        <p:spPr bwMode="auto">
          <a:xfrm>
            <a:off x="417637" y="1268413"/>
            <a:ext cx="614875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kumimoji="1"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kumimoji="1"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9pPr>
          </a:lstStyle>
          <a:p>
            <a:pPr algn="just" eaLnBrk="1" fontAlgn="base" hangingPunct="1">
              <a:spcBef>
                <a:spcPts val="800"/>
              </a:spcBef>
              <a:spcAft>
                <a:spcPct val="0"/>
              </a:spcAft>
              <a:buFontTx/>
              <a:buNone/>
            </a:pPr>
            <a:r>
              <a:rPr lang="zh-TW" altLang="en-US" sz="1800" dirty="0" smtClean="0">
                <a:solidFill>
                  <a:prstClr val="black"/>
                </a:solidFill>
                <a:latin typeface="微軟正黑體" pitchFamily="34" charset="-120"/>
                <a:ea typeface="微軟正黑體" pitchFamily="34" charset="-120"/>
              </a:rPr>
              <a:t>歐式小鎮建築造景，訴求開放舒適氛圍的室外商業空間，讓每位顧客都能自在悠遊於微風和綠蔭之間；一面品嘗香味撲鼻的各國佳餚，一面享受水舞、街頭藝能秀等藝文活動的薰陶，在美好的意象氛圍中，度過都會中難得的休閒時光。</a:t>
            </a:r>
          </a:p>
        </p:txBody>
      </p:sp>
      <p:pic>
        <p:nvPicPr>
          <p:cNvPr id="18437" name="Picture 3" descr="D:\照片夾\未命名 -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225" y="2573341"/>
            <a:ext cx="8027377"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版面配置區 1"/>
          <p:cNvSpPr>
            <a:spLocks noGrp="1"/>
          </p:cNvSpPr>
          <p:nvPr>
            <p:ph type="dt" sz="half" idx="10"/>
          </p:nvPr>
        </p:nvSpPr>
        <p:spPr/>
        <p:txBody>
          <a:bodyPr/>
          <a:lstStyle/>
          <a:p>
            <a:pPr>
              <a:defRPr/>
            </a:pPr>
            <a:fld id="{A9B726E7-A92B-463A-AA07-AB71186C69BE}" type="datetime1">
              <a:rPr lang="zh-TW" altLang="en-US" smtClean="0">
                <a:solidFill>
                  <a:prstClr val="black">
                    <a:tint val="75000"/>
                  </a:prstClr>
                </a:solidFill>
              </a:rPr>
              <a:t>2015/5/25</a:t>
            </a:fld>
            <a:endParaRPr lang="ja-JP"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pPr>
              <a:defRPr/>
            </a:pPr>
            <a:r>
              <a:rPr lang="en-US" altLang="ja-JP" smtClean="0">
                <a:solidFill>
                  <a:prstClr val="white"/>
                </a:solidFill>
              </a:rPr>
              <a:t>&lt;#&gt;</a:t>
            </a:r>
            <a:endParaRPr lang="ja-JP" altLang="en-US">
              <a:solidFill>
                <a:prstClr val="white"/>
              </a:solidFill>
            </a:endParaRPr>
          </a:p>
        </p:txBody>
      </p:sp>
      <p:sp>
        <p:nvSpPr>
          <p:cNvPr id="10" name="文字方塊 9"/>
          <p:cNvSpPr txBox="1"/>
          <p:nvPr/>
        </p:nvSpPr>
        <p:spPr>
          <a:xfrm>
            <a:off x="8605440" y="6438387"/>
            <a:ext cx="354584" cy="276999"/>
          </a:xfrm>
          <a:prstGeom prst="rect">
            <a:avLst/>
          </a:prstGeom>
          <a:noFill/>
        </p:spPr>
        <p:txBody>
          <a:bodyPr wrap="none" rtlCol="0">
            <a:spAutoFit/>
          </a:bodyPr>
          <a:lstStyle/>
          <a:p>
            <a:r>
              <a:rPr lang="en-US" altLang="zh-TW" sz="1200" dirty="0" smtClean="0"/>
              <a:t>32</a:t>
            </a:r>
          </a:p>
        </p:txBody>
      </p:sp>
    </p:spTree>
    <p:extLst>
      <p:ext uri="{BB962C8B-B14F-4D97-AF65-F5344CB8AC3E}">
        <p14:creationId xmlns:p14="http://schemas.microsoft.com/office/powerpoint/2010/main" val="38756775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p:cNvSpPr>
          <p:nvPr/>
        </p:nvSpPr>
        <p:spPr bwMode="auto">
          <a:xfrm>
            <a:off x="458666" y="638177"/>
            <a:ext cx="6065226" cy="765175"/>
          </a:xfrm>
          <a:prstGeom prst="rect">
            <a:avLst/>
          </a:prstGeom>
          <a:noFill/>
          <a:ln w="12700">
            <a:noFill/>
            <a:miter lim="800000"/>
            <a:headEnd/>
            <a:tailEnd/>
          </a:ln>
        </p:spPr>
        <p:txBody>
          <a:bodyPr lIns="0" tIns="0" rIns="40639" bIns="0"/>
          <a:lstStyle/>
          <a:p>
            <a:pPr fontAlgn="base">
              <a:lnSpc>
                <a:spcPct val="150000"/>
              </a:lnSpc>
              <a:spcBef>
                <a:spcPct val="0"/>
              </a:spcBef>
              <a:spcAft>
                <a:spcPct val="0"/>
              </a:spcAft>
              <a:defRPr/>
            </a:pPr>
            <a:r>
              <a:rPr kumimoji="1" lang="en-US" altLang="zh-TW" sz="2200" b="1" u="sng" dirty="0">
                <a:solidFill>
                  <a:srgbClr val="FF0000"/>
                </a:solidFill>
                <a:latin typeface="微軟正黑體" pitchFamily="34" charset="-120"/>
                <a:ea typeface="微軟正黑體" pitchFamily="34" charset="-120"/>
              </a:rPr>
              <a:t>Inner Mall</a:t>
            </a:r>
            <a:r>
              <a:rPr kumimoji="1" lang="zh-TW" altLang="en-US" sz="2200" b="1" u="sng" dirty="0">
                <a:solidFill>
                  <a:srgbClr val="FF0000"/>
                </a:solidFill>
                <a:latin typeface="微軟正黑體" pitchFamily="34" charset="-120"/>
                <a:ea typeface="微軟正黑體" pitchFamily="34" charset="-120"/>
              </a:rPr>
              <a:t> 室內購物大街</a:t>
            </a:r>
            <a:endParaRPr lang="en-US" altLang="zh-TW" sz="2200" b="1" u="sng" dirty="0">
              <a:solidFill>
                <a:srgbClr val="FF0000"/>
              </a:solidFill>
              <a:latin typeface="微軟正黑體" pitchFamily="34" charset="-120"/>
              <a:ea typeface="微軟正黑體" pitchFamily="34" charset="-120"/>
              <a:sym typeface="微軟正黑體" pitchFamily="34" charset="-120"/>
            </a:endParaRPr>
          </a:p>
          <a:p>
            <a:pPr marL="180000" fontAlgn="base">
              <a:lnSpc>
                <a:spcPct val="150000"/>
              </a:lnSpc>
              <a:spcBef>
                <a:spcPct val="0"/>
              </a:spcBef>
              <a:spcAft>
                <a:spcPct val="0"/>
              </a:spcAft>
              <a:defRPr/>
            </a:pPr>
            <a:endParaRPr lang="en-US" altLang="zh-TW" dirty="0">
              <a:solidFill>
                <a:srgbClr val="17375E"/>
              </a:solidFill>
              <a:latin typeface="微軟正黑體" pitchFamily="34" charset="-120"/>
              <a:ea typeface="微軟正黑體" pitchFamily="34" charset="-120"/>
              <a:sym typeface="微軟正黑體" pitchFamily="34" charset="-120"/>
            </a:endParaRPr>
          </a:p>
        </p:txBody>
      </p:sp>
      <p:pic>
        <p:nvPicPr>
          <p:cNvPr id="19459" name="Picture 7" descr="C:\Users\jeff tsai\Desktop\LOGO\logo-tw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6389" y="769941"/>
            <a:ext cx="1951892"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文字方塊 9"/>
          <p:cNvSpPr txBox="1">
            <a:spLocks noChangeArrowheads="1"/>
          </p:cNvSpPr>
          <p:nvPr/>
        </p:nvSpPr>
        <p:spPr bwMode="auto">
          <a:xfrm>
            <a:off x="376604" y="1403353"/>
            <a:ext cx="5867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kumimoji="1"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kumimoji="1"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9pPr>
          </a:lstStyle>
          <a:p>
            <a:pPr algn="just" eaLnBrk="1" fontAlgn="base" hangingPunct="1">
              <a:spcBef>
                <a:spcPts val="800"/>
              </a:spcBef>
              <a:spcAft>
                <a:spcPct val="0"/>
              </a:spcAft>
              <a:buFontTx/>
              <a:buNone/>
            </a:pPr>
            <a:r>
              <a:rPr lang="zh-TW" altLang="en-US" sz="1800" smtClean="0">
                <a:solidFill>
                  <a:prstClr val="black"/>
                </a:solidFill>
                <a:latin typeface="微軟正黑體" pitchFamily="34" charset="-120"/>
                <a:ea typeface="微軟正黑體" pitchFamily="34" charset="-120"/>
              </a:rPr>
              <a:t>室內購物大街，以寬廣的空間為設店架構，打造低樓層，開放舒適的購物場域，結合充滿藝文風情的草衙劇場，讓來園的顧客產生前所未有的休閒式購物新體驗。</a:t>
            </a:r>
          </a:p>
        </p:txBody>
      </p:sp>
      <p:pic>
        <p:nvPicPr>
          <p:cNvPr id="19461" name="Picture 3" descr="D:\照片夾\未命名 -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606" y="2484441"/>
            <a:ext cx="8379069"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版面配置區 1"/>
          <p:cNvSpPr>
            <a:spLocks noGrp="1"/>
          </p:cNvSpPr>
          <p:nvPr>
            <p:ph type="dt" sz="half" idx="10"/>
          </p:nvPr>
        </p:nvSpPr>
        <p:spPr/>
        <p:txBody>
          <a:bodyPr/>
          <a:lstStyle/>
          <a:p>
            <a:pPr>
              <a:defRPr/>
            </a:pPr>
            <a:fld id="{07A11BEE-775A-4B40-9E0E-3B92D2409E91}" type="datetime1">
              <a:rPr lang="zh-TW" altLang="en-US" smtClean="0">
                <a:solidFill>
                  <a:prstClr val="black">
                    <a:tint val="75000"/>
                  </a:prstClr>
                </a:solidFill>
              </a:rPr>
              <a:t>2015/5/25</a:t>
            </a:fld>
            <a:endParaRPr lang="ja-JP"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pPr>
              <a:defRPr/>
            </a:pPr>
            <a:r>
              <a:rPr lang="en-US" altLang="ja-JP" smtClean="0">
                <a:solidFill>
                  <a:prstClr val="white"/>
                </a:solidFill>
              </a:rPr>
              <a:t>&lt;#&gt;</a:t>
            </a:r>
            <a:endParaRPr lang="ja-JP" altLang="en-US">
              <a:solidFill>
                <a:prstClr val="white"/>
              </a:solidFill>
            </a:endParaRPr>
          </a:p>
        </p:txBody>
      </p:sp>
      <p:sp>
        <p:nvSpPr>
          <p:cNvPr id="10" name="文字方塊 9"/>
          <p:cNvSpPr txBox="1"/>
          <p:nvPr/>
        </p:nvSpPr>
        <p:spPr>
          <a:xfrm>
            <a:off x="8605440" y="6438387"/>
            <a:ext cx="354584" cy="276999"/>
          </a:xfrm>
          <a:prstGeom prst="rect">
            <a:avLst/>
          </a:prstGeom>
          <a:noFill/>
        </p:spPr>
        <p:txBody>
          <a:bodyPr wrap="none" rtlCol="0">
            <a:spAutoFit/>
          </a:bodyPr>
          <a:lstStyle/>
          <a:p>
            <a:r>
              <a:rPr lang="en-US" altLang="zh-TW" sz="1200" dirty="0" smtClean="0"/>
              <a:t>33</a:t>
            </a:r>
          </a:p>
        </p:txBody>
      </p:sp>
    </p:spTree>
    <p:extLst>
      <p:ext uri="{BB962C8B-B14F-4D97-AF65-F5344CB8AC3E}">
        <p14:creationId xmlns:p14="http://schemas.microsoft.com/office/powerpoint/2010/main" val="33488757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矩形 80"/>
          <p:cNvSpPr>
            <a:spLocks noChangeArrowheads="1"/>
          </p:cNvSpPr>
          <p:nvPr/>
        </p:nvSpPr>
        <p:spPr bwMode="auto">
          <a:xfrm>
            <a:off x="293078" y="863600"/>
            <a:ext cx="5566997"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kumimoji="1"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kumimoji="1"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9pPr>
          </a:lstStyle>
          <a:p>
            <a:pPr eaLnBrk="1" fontAlgn="base" hangingPunct="1">
              <a:spcBef>
                <a:spcPct val="0"/>
              </a:spcBef>
              <a:spcAft>
                <a:spcPct val="0"/>
              </a:spcAft>
              <a:buFontTx/>
              <a:buNone/>
            </a:pPr>
            <a:r>
              <a:rPr lang="zh-TW" altLang="en-US" sz="2200" b="1" u="sng" dirty="0" smtClean="0">
                <a:solidFill>
                  <a:srgbClr val="FF0000"/>
                </a:solidFill>
                <a:latin typeface="微軟正黑體" pitchFamily="34" charset="-120"/>
                <a:ea typeface="微軟正黑體" pitchFamily="34" charset="-120"/>
              </a:rPr>
              <a:t>健身工廠及健身工廠保齡球館，約</a:t>
            </a:r>
            <a:r>
              <a:rPr lang="en-US" altLang="zh-TW" sz="2200" b="1" u="sng" dirty="0" smtClean="0">
                <a:solidFill>
                  <a:srgbClr val="FF0000"/>
                </a:solidFill>
                <a:latin typeface="微軟正黑體" pitchFamily="34" charset="-120"/>
                <a:ea typeface="微軟正黑體" pitchFamily="34" charset="-120"/>
              </a:rPr>
              <a:t>1,900</a:t>
            </a:r>
            <a:r>
              <a:rPr lang="zh-TW" altLang="en-US" sz="2200" b="1" u="sng" dirty="0" smtClean="0">
                <a:solidFill>
                  <a:srgbClr val="FF0000"/>
                </a:solidFill>
                <a:latin typeface="微軟正黑體" pitchFamily="34" charset="-120"/>
                <a:ea typeface="微軟正黑體" pitchFamily="34" charset="-120"/>
              </a:rPr>
              <a:t>坪</a:t>
            </a:r>
            <a:endParaRPr lang="en-US" altLang="zh-TW" sz="2200" b="1" u="sng" dirty="0" smtClean="0">
              <a:solidFill>
                <a:srgbClr val="FF0000"/>
              </a:solidFill>
              <a:latin typeface="微軟正黑體" pitchFamily="34" charset="-120"/>
              <a:ea typeface="微軟正黑體" pitchFamily="34" charset="-120"/>
            </a:endParaRPr>
          </a:p>
          <a:p>
            <a:pPr eaLnBrk="1" fontAlgn="base" hangingPunct="1">
              <a:spcBef>
                <a:spcPct val="0"/>
              </a:spcBef>
              <a:spcAft>
                <a:spcPct val="0"/>
              </a:spcAft>
              <a:buFontTx/>
              <a:buNone/>
            </a:pPr>
            <a:endParaRPr lang="en-US" altLang="zh-TW" sz="1200" dirty="0" smtClean="0">
              <a:solidFill>
                <a:prstClr val="black"/>
              </a:solidFill>
              <a:latin typeface="微軟正黑體" pitchFamily="34" charset="-120"/>
              <a:ea typeface="微軟正黑體" pitchFamily="34" charset="-120"/>
            </a:endParaRPr>
          </a:p>
          <a:p>
            <a:pPr eaLnBrk="1" fontAlgn="base" hangingPunct="1">
              <a:spcBef>
                <a:spcPct val="0"/>
              </a:spcBef>
              <a:spcAft>
                <a:spcPct val="0"/>
              </a:spcAft>
              <a:buFontTx/>
              <a:buNone/>
            </a:pPr>
            <a:r>
              <a:rPr lang="en-US" altLang="zh-TW" sz="1800" dirty="0" smtClean="0">
                <a:solidFill>
                  <a:prstClr val="black"/>
                </a:solidFill>
                <a:latin typeface="微軟正黑體" pitchFamily="34" charset="-120"/>
                <a:ea typeface="微軟正黑體" pitchFamily="34" charset="-120"/>
              </a:rPr>
              <a:t>2006</a:t>
            </a:r>
            <a:r>
              <a:rPr lang="zh-TW" altLang="en-US" sz="1800" dirty="0" smtClean="0">
                <a:solidFill>
                  <a:prstClr val="black"/>
                </a:solidFill>
                <a:latin typeface="微軟正黑體" pitchFamily="34" charset="-120"/>
                <a:ea typeface="微軟正黑體" pitchFamily="34" charset="-120"/>
              </a:rPr>
              <a:t>年高雄市內誕生一優良運動會館「健身工廠」，</a:t>
            </a:r>
          </a:p>
          <a:p>
            <a:pPr eaLnBrk="1" fontAlgn="base" hangingPunct="1">
              <a:spcBef>
                <a:spcPct val="0"/>
              </a:spcBef>
              <a:spcAft>
                <a:spcPct val="0"/>
              </a:spcAft>
              <a:buFontTx/>
              <a:buNone/>
            </a:pPr>
            <a:r>
              <a:rPr lang="zh-TW" altLang="en-US" sz="1800" dirty="0" smtClean="0">
                <a:solidFill>
                  <a:prstClr val="black"/>
                </a:solidFill>
                <a:latin typeface="微軟正黑體" pitchFamily="34" charset="-120"/>
                <a:ea typeface="微軟正黑體" pitchFamily="34" charset="-120"/>
              </a:rPr>
              <a:t>以推廣運動為目標，打造獨棟運動生活館，營造運動生活化的概念，將在本案建置大型健身房及其他運動休閒項目，並引進新穎保齡球設施，配合燈光效果，提供最佳的娛樂空間。</a:t>
            </a:r>
            <a:endParaRPr lang="en-US" altLang="zh-TW" sz="1800" dirty="0" smtClean="0">
              <a:solidFill>
                <a:prstClr val="black"/>
              </a:solidFill>
              <a:latin typeface="微軟正黑體" pitchFamily="34" charset="-120"/>
              <a:ea typeface="微軟正黑體" pitchFamily="34" charset="-120"/>
            </a:endParaRPr>
          </a:p>
        </p:txBody>
      </p:sp>
      <p:pic>
        <p:nvPicPr>
          <p:cNvPr id="21507" name="Picture 6" descr="C:\Users\jeff tsai\Desktop\LOGO\logo_fitness_factor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0735" y="863600"/>
            <a:ext cx="2542442"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1" y="3159126"/>
            <a:ext cx="2665534"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144" y="4879978"/>
            <a:ext cx="2243503"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14" descr="G:\高捷案\P8113001.JPG"/>
          <p:cNvPicPr>
            <a:picLocks noChangeAspect="1" noChangeArrowheads="1"/>
          </p:cNvPicPr>
          <p:nvPr/>
        </p:nvPicPr>
        <p:blipFill>
          <a:blip r:embed="rId5">
            <a:extLst>
              <a:ext uri="{28A0092B-C50C-407E-A947-70E740481C1C}">
                <a14:useLocalDpi xmlns:a14="http://schemas.microsoft.com/office/drawing/2010/main" val="0"/>
              </a:ext>
            </a:extLst>
          </a:blip>
          <a:srcRect r="-1471"/>
          <a:stretch>
            <a:fillRect/>
          </a:stretch>
        </p:blipFill>
        <p:spPr bwMode="auto">
          <a:xfrm>
            <a:off x="6170736" y="4968875"/>
            <a:ext cx="2354873"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 descr="D:\照片夾\DSC0306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7455" y="3159128"/>
            <a:ext cx="2649415"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6171" y="4879978"/>
            <a:ext cx="2706566"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96758" y="3159128"/>
            <a:ext cx="2162908"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版面配置區 1"/>
          <p:cNvSpPr>
            <a:spLocks noGrp="1"/>
          </p:cNvSpPr>
          <p:nvPr>
            <p:ph type="dt" sz="half" idx="10"/>
          </p:nvPr>
        </p:nvSpPr>
        <p:spPr/>
        <p:txBody>
          <a:bodyPr/>
          <a:lstStyle/>
          <a:p>
            <a:pPr>
              <a:defRPr/>
            </a:pPr>
            <a:fld id="{81BE54CC-D266-4CC2-A3B9-8F4DBD3C2C70}" type="datetime1">
              <a:rPr lang="zh-TW" altLang="en-US" smtClean="0">
                <a:solidFill>
                  <a:prstClr val="black">
                    <a:tint val="75000"/>
                  </a:prstClr>
                </a:solidFill>
              </a:rPr>
              <a:t>2015/5/25</a:t>
            </a:fld>
            <a:endParaRPr lang="ja-JP"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pPr>
              <a:defRPr/>
            </a:pPr>
            <a:r>
              <a:rPr lang="en-US" altLang="ja-JP" smtClean="0">
                <a:solidFill>
                  <a:prstClr val="white"/>
                </a:solidFill>
              </a:rPr>
              <a:t>&lt;#&gt;</a:t>
            </a:r>
            <a:endParaRPr lang="ja-JP" altLang="en-US">
              <a:solidFill>
                <a:prstClr val="white"/>
              </a:solidFill>
            </a:endParaRPr>
          </a:p>
        </p:txBody>
      </p:sp>
      <p:sp>
        <p:nvSpPr>
          <p:cNvPr id="14" name="文字方塊 13"/>
          <p:cNvSpPr txBox="1"/>
          <p:nvPr/>
        </p:nvSpPr>
        <p:spPr>
          <a:xfrm>
            <a:off x="8605440" y="6438387"/>
            <a:ext cx="354584" cy="276999"/>
          </a:xfrm>
          <a:prstGeom prst="rect">
            <a:avLst/>
          </a:prstGeom>
          <a:noFill/>
        </p:spPr>
        <p:txBody>
          <a:bodyPr wrap="none" rtlCol="0">
            <a:spAutoFit/>
          </a:bodyPr>
          <a:lstStyle/>
          <a:p>
            <a:r>
              <a:rPr lang="en-US" altLang="zh-TW" sz="1200" dirty="0" smtClean="0"/>
              <a:t>34</a:t>
            </a:r>
          </a:p>
        </p:txBody>
      </p:sp>
    </p:spTree>
    <p:extLst>
      <p:ext uri="{BB962C8B-B14F-4D97-AF65-F5344CB8AC3E}">
        <p14:creationId xmlns:p14="http://schemas.microsoft.com/office/powerpoint/2010/main" val="20364377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83"/>
          <p:cNvSpPr>
            <a:spLocks noChangeArrowheads="1"/>
          </p:cNvSpPr>
          <p:nvPr/>
        </p:nvSpPr>
        <p:spPr bwMode="auto">
          <a:xfrm>
            <a:off x="127490" y="819153"/>
            <a:ext cx="42789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kumimoji="1"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kumimoji="1"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9pPr>
          </a:lstStyle>
          <a:p>
            <a:pPr eaLnBrk="1" fontAlgn="base" hangingPunct="1">
              <a:spcBef>
                <a:spcPct val="0"/>
              </a:spcBef>
              <a:spcAft>
                <a:spcPct val="0"/>
              </a:spcAft>
              <a:buFontTx/>
              <a:buNone/>
            </a:pPr>
            <a:r>
              <a:rPr lang="zh-TW" altLang="en-US" sz="2200" b="1" u="sng" dirty="0" smtClean="0">
                <a:solidFill>
                  <a:srgbClr val="FF0000"/>
                </a:solidFill>
                <a:latin typeface="微軟正黑體" pitchFamily="34" charset="-120"/>
                <a:ea typeface="微軟正黑體" pitchFamily="34" charset="-120"/>
              </a:rPr>
              <a:t>國賓影城，約</a:t>
            </a:r>
            <a:r>
              <a:rPr lang="en-US" altLang="zh-TW" sz="2200" b="1" u="sng" dirty="0" smtClean="0">
                <a:solidFill>
                  <a:srgbClr val="FF0000"/>
                </a:solidFill>
                <a:latin typeface="微軟正黑體" pitchFamily="34" charset="-120"/>
                <a:ea typeface="微軟正黑體" pitchFamily="34" charset="-120"/>
              </a:rPr>
              <a:t>1,700</a:t>
            </a:r>
            <a:r>
              <a:rPr lang="zh-TW" altLang="en-US" sz="2200" b="1" u="sng" dirty="0" smtClean="0">
                <a:solidFill>
                  <a:srgbClr val="FF0000"/>
                </a:solidFill>
                <a:latin typeface="微軟正黑體" pitchFamily="34" charset="-120"/>
                <a:ea typeface="微軟正黑體" pitchFamily="34" charset="-120"/>
              </a:rPr>
              <a:t>坪</a:t>
            </a:r>
            <a:endParaRPr lang="en-US" altLang="ja-JP" sz="2200" b="1" u="sng" dirty="0" smtClean="0">
              <a:solidFill>
                <a:srgbClr val="FF0000"/>
              </a:solidFill>
              <a:latin typeface="微軟正黑體" pitchFamily="34" charset="-120"/>
              <a:ea typeface="微軟正黑體" pitchFamily="34" charset="-120"/>
            </a:endParaRPr>
          </a:p>
        </p:txBody>
      </p:sp>
      <p:pic>
        <p:nvPicPr>
          <p:cNvPr id="22531" name="Picture 5" descr="C:\Users\acer\Desktop\201202081737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6278" y="819150"/>
            <a:ext cx="139944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矩形 83"/>
          <p:cNvSpPr>
            <a:spLocks noChangeArrowheads="1"/>
          </p:cNvSpPr>
          <p:nvPr/>
        </p:nvSpPr>
        <p:spPr bwMode="auto">
          <a:xfrm>
            <a:off x="168521" y="1403353"/>
            <a:ext cx="427892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kumimoji="1"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kumimoji="1"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9pPr>
          </a:lstStyle>
          <a:p>
            <a:pPr eaLnBrk="1" fontAlgn="base" hangingPunct="1">
              <a:spcBef>
                <a:spcPct val="0"/>
              </a:spcBef>
              <a:spcAft>
                <a:spcPct val="0"/>
              </a:spcAft>
              <a:buFontTx/>
              <a:buNone/>
            </a:pPr>
            <a:r>
              <a:rPr lang="zh-TW" altLang="en-US" sz="1800" smtClean="0">
                <a:solidFill>
                  <a:prstClr val="black"/>
                </a:solidFill>
                <a:latin typeface="微軟正黑體" pitchFamily="34" charset="-120"/>
                <a:ea typeface="微軟正黑體" pitchFamily="34" charset="-120"/>
              </a:rPr>
              <a:t>豪華影音新視界，炫麗與前衛的寛敞空間，提供最新設備、最棒播放系統、最好的視覺饗宴。</a:t>
            </a:r>
          </a:p>
        </p:txBody>
      </p:sp>
      <p:pic>
        <p:nvPicPr>
          <p:cNvPr id="22533" name="Picture 2" descr="C:\Users\acer\Desktop\84_25_vivian-cc-0180_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46" y="2843213"/>
            <a:ext cx="4174881"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圖片 25" descr="photo2j.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85392" y="2843213"/>
            <a:ext cx="1121020" cy="950912"/>
          </a:xfrm>
          <a:prstGeom prst="rect">
            <a:avLst/>
          </a:prstGeom>
          <a:solidFill>
            <a:srgbClr val="C00000"/>
          </a:solidFill>
          <a:ln w="9525">
            <a:solidFill>
              <a:schemeClr val="bg1"/>
            </a:solidFill>
            <a:miter lim="800000"/>
            <a:headEnd/>
            <a:tailEnd/>
          </a:ln>
        </p:spPr>
      </p:pic>
      <p:pic>
        <p:nvPicPr>
          <p:cNvPr id="22535" name="Picture 4" descr="C:\Users\acer\Desktop\國賓.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046" y="2843213"/>
            <a:ext cx="1288074"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圖片 24" descr="photo6j.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26423" y="5049838"/>
            <a:ext cx="1079989" cy="774700"/>
          </a:xfrm>
          <a:prstGeom prst="rect">
            <a:avLst/>
          </a:prstGeom>
          <a:solidFill>
            <a:srgbClr val="C00000"/>
          </a:solidFill>
          <a:ln w="9525">
            <a:solidFill>
              <a:schemeClr val="bg1"/>
            </a:solidFill>
            <a:miter lim="800000"/>
            <a:headEnd/>
            <a:tailEnd/>
          </a:ln>
        </p:spPr>
      </p:pic>
      <p:pic>
        <p:nvPicPr>
          <p:cNvPr id="22537" name="Picture 3" descr="C:\Users\acer\Desktop\95_25_vivian-cc-0001_bi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047" y="4914900"/>
            <a:ext cx="1301262"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版面配置區 1"/>
          <p:cNvSpPr>
            <a:spLocks noGrp="1"/>
          </p:cNvSpPr>
          <p:nvPr>
            <p:ph type="dt" sz="half" idx="10"/>
          </p:nvPr>
        </p:nvSpPr>
        <p:spPr/>
        <p:txBody>
          <a:bodyPr/>
          <a:lstStyle/>
          <a:p>
            <a:pPr>
              <a:defRPr/>
            </a:pPr>
            <a:fld id="{7233556D-42D9-43B4-8EC3-967733DCDDA9}" type="datetime1">
              <a:rPr lang="zh-TW" altLang="en-US" smtClean="0">
                <a:solidFill>
                  <a:prstClr val="black">
                    <a:tint val="75000"/>
                  </a:prstClr>
                </a:solidFill>
              </a:rPr>
              <a:t>2015/5/25</a:t>
            </a:fld>
            <a:endParaRPr lang="ja-JP"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pPr>
              <a:defRPr/>
            </a:pPr>
            <a:r>
              <a:rPr lang="en-US" altLang="ja-JP" smtClean="0">
                <a:solidFill>
                  <a:prstClr val="white"/>
                </a:solidFill>
              </a:rPr>
              <a:t>&lt;#&gt;</a:t>
            </a:r>
            <a:endParaRPr lang="ja-JP" altLang="en-US">
              <a:solidFill>
                <a:prstClr val="white"/>
              </a:solidFill>
            </a:endParaRPr>
          </a:p>
        </p:txBody>
      </p:sp>
      <p:sp>
        <p:nvSpPr>
          <p:cNvPr id="14" name="文字方塊 13"/>
          <p:cNvSpPr txBox="1"/>
          <p:nvPr/>
        </p:nvSpPr>
        <p:spPr>
          <a:xfrm>
            <a:off x="8605440" y="6438387"/>
            <a:ext cx="354584" cy="276999"/>
          </a:xfrm>
          <a:prstGeom prst="rect">
            <a:avLst/>
          </a:prstGeom>
          <a:noFill/>
        </p:spPr>
        <p:txBody>
          <a:bodyPr wrap="none" rtlCol="0">
            <a:spAutoFit/>
          </a:bodyPr>
          <a:lstStyle/>
          <a:p>
            <a:r>
              <a:rPr lang="en-US" altLang="zh-TW" sz="1200" dirty="0" smtClean="0"/>
              <a:t>35</a:t>
            </a:r>
          </a:p>
        </p:txBody>
      </p:sp>
    </p:spTree>
    <p:extLst>
      <p:ext uri="{BB962C8B-B14F-4D97-AF65-F5344CB8AC3E}">
        <p14:creationId xmlns:p14="http://schemas.microsoft.com/office/powerpoint/2010/main" val="22004772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文字方塊 9"/>
          <p:cNvSpPr txBox="1">
            <a:spLocks noChangeArrowheads="1"/>
          </p:cNvSpPr>
          <p:nvPr/>
        </p:nvSpPr>
        <p:spPr bwMode="auto">
          <a:xfrm>
            <a:off x="252047" y="908053"/>
            <a:ext cx="436098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kumimoji="1"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kumimoji="1"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9pPr>
          </a:lstStyle>
          <a:p>
            <a:pPr eaLnBrk="1" fontAlgn="base" hangingPunct="1">
              <a:spcBef>
                <a:spcPct val="0"/>
              </a:spcBef>
              <a:spcAft>
                <a:spcPct val="0"/>
              </a:spcAft>
              <a:buFontTx/>
              <a:buNone/>
            </a:pPr>
            <a:r>
              <a:rPr lang="zh-TW" altLang="en-US" sz="2200" b="1" u="sng" dirty="0" smtClean="0">
                <a:solidFill>
                  <a:srgbClr val="FF0000"/>
                </a:solidFill>
                <a:latin typeface="微軟正黑體" pitchFamily="34" charset="-120"/>
                <a:ea typeface="微軟正黑體" pitchFamily="34" charset="-120"/>
              </a:rPr>
              <a:t>大魯閣棒壘球打擊場，約</a:t>
            </a:r>
            <a:r>
              <a:rPr lang="en-US" altLang="zh-TW" sz="2200" b="1" u="sng" dirty="0" smtClean="0">
                <a:solidFill>
                  <a:srgbClr val="FF0000"/>
                </a:solidFill>
                <a:latin typeface="微軟正黑體" pitchFamily="34" charset="-120"/>
                <a:ea typeface="微軟正黑體" pitchFamily="34" charset="-120"/>
              </a:rPr>
              <a:t>400</a:t>
            </a:r>
            <a:r>
              <a:rPr lang="zh-TW" altLang="en-US" sz="2200" b="1" u="sng" dirty="0" smtClean="0">
                <a:solidFill>
                  <a:srgbClr val="FF0000"/>
                </a:solidFill>
                <a:latin typeface="微軟正黑體" pitchFamily="34" charset="-120"/>
                <a:ea typeface="微軟正黑體" pitchFamily="34" charset="-120"/>
              </a:rPr>
              <a:t>坪</a:t>
            </a:r>
            <a:endParaRPr lang="en-US" altLang="zh-TW" sz="2200" b="1" u="sng" dirty="0" smtClean="0">
              <a:solidFill>
                <a:srgbClr val="FF0000"/>
              </a:solidFill>
              <a:latin typeface="微軟正黑體" pitchFamily="34" charset="-120"/>
              <a:ea typeface="微軟正黑體" pitchFamily="34" charset="-120"/>
            </a:endParaRPr>
          </a:p>
        </p:txBody>
      </p:sp>
      <p:pic>
        <p:nvPicPr>
          <p:cNvPr id="23555" name="Picture 1" descr="D:\照片夾\棒壘場.jpg"/>
          <p:cNvPicPr>
            <a:picLocks noChangeAspect="1" noChangeArrowheads="1"/>
          </p:cNvPicPr>
          <p:nvPr/>
        </p:nvPicPr>
        <p:blipFill>
          <a:blip r:embed="rId3">
            <a:extLst>
              <a:ext uri="{28A0092B-C50C-407E-A947-70E740481C1C}">
                <a14:useLocalDpi xmlns:a14="http://schemas.microsoft.com/office/drawing/2010/main" val="0"/>
              </a:ext>
            </a:extLst>
          </a:blip>
          <a:srcRect t="-549"/>
          <a:stretch>
            <a:fillRect/>
          </a:stretch>
        </p:blipFill>
        <p:spPr bwMode="auto">
          <a:xfrm>
            <a:off x="376606" y="3122315"/>
            <a:ext cx="3987311"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文字方塊 9"/>
          <p:cNvSpPr txBox="1">
            <a:spLocks noChangeArrowheads="1"/>
          </p:cNvSpPr>
          <p:nvPr/>
        </p:nvSpPr>
        <p:spPr bwMode="auto">
          <a:xfrm>
            <a:off x="376604" y="1449388"/>
            <a:ext cx="382172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kumimoji="1"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kumimoji="1"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9pPr>
          </a:lstStyle>
          <a:p>
            <a:pPr eaLnBrk="1" fontAlgn="base" hangingPunct="1">
              <a:spcBef>
                <a:spcPct val="0"/>
              </a:spcBef>
              <a:spcAft>
                <a:spcPct val="0"/>
              </a:spcAft>
              <a:buFontTx/>
              <a:buNone/>
            </a:pPr>
            <a:r>
              <a:rPr lang="zh-TW" altLang="en-US" sz="1800" smtClean="0">
                <a:solidFill>
                  <a:prstClr val="black"/>
                </a:solidFill>
                <a:latin typeface="微軟正黑體" pitchFamily="34" charset="-120"/>
                <a:ea typeface="微軟正黑體" pitchFamily="34" charset="-120"/>
              </a:rPr>
              <a:t>全台獨一無二的棒壘球設施，提供挑高的空間感、多重燈光搭配時尚的視覺，再加上舒適的座位休息區，絕佳的聚會休閒活動</a:t>
            </a:r>
            <a:r>
              <a:rPr lang="zh-TW" altLang="en-US" sz="1800" smtClean="0">
                <a:solidFill>
                  <a:prstClr val="black"/>
                </a:solidFill>
                <a:ea typeface="微軟正黑體" pitchFamily="34" charset="-120"/>
              </a:rPr>
              <a:t>。</a:t>
            </a:r>
          </a:p>
        </p:txBody>
      </p:sp>
      <p:sp>
        <p:nvSpPr>
          <p:cNvPr id="23557" name="文字方塊 9"/>
          <p:cNvSpPr txBox="1">
            <a:spLocks noChangeArrowheads="1"/>
          </p:cNvSpPr>
          <p:nvPr/>
        </p:nvSpPr>
        <p:spPr bwMode="auto">
          <a:xfrm>
            <a:off x="4530969" y="908053"/>
            <a:ext cx="440348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kumimoji="1"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kumimoji="1"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9pPr>
          </a:lstStyle>
          <a:p>
            <a:pPr eaLnBrk="1" fontAlgn="base" hangingPunct="1">
              <a:spcBef>
                <a:spcPct val="0"/>
              </a:spcBef>
              <a:spcAft>
                <a:spcPct val="0"/>
              </a:spcAft>
              <a:buFontTx/>
              <a:buNone/>
            </a:pPr>
            <a:r>
              <a:rPr lang="zh-TW" altLang="en-US" sz="2200" b="1" u="sng" dirty="0" smtClean="0">
                <a:solidFill>
                  <a:srgbClr val="FF0000"/>
                </a:solidFill>
                <a:latin typeface="微軟正黑體" pitchFamily="34" charset="-120"/>
                <a:ea typeface="微軟正黑體" pitchFamily="34" charset="-120"/>
              </a:rPr>
              <a:t>遊戲愛樂園、直排輪場，約</a:t>
            </a:r>
            <a:r>
              <a:rPr lang="en-US" altLang="zh-TW" sz="2200" b="1" u="sng" dirty="0" smtClean="0">
                <a:solidFill>
                  <a:srgbClr val="FF0000"/>
                </a:solidFill>
                <a:latin typeface="微軟正黑體" pitchFamily="34" charset="-120"/>
                <a:ea typeface="微軟正黑體" pitchFamily="34" charset="-120"/>
              </a:rPr>
              <a:t>400</a:t>
            </a:r>
            <a:r>
              <a:rPr lang="zh-TW" altLang="en-US" sz="2200" b="1" u="sng" dirty="0" smtClean="0">
                <a:solidFill>
                  <a:srgbClr val="FF0000"/>
                </a:solidFill>
                <a:latin typeface="微軟正黑體" pitchFamily="34" charset="-120"/>
                <a:ea typeface="微軟正黑體" pitchFamily="34" charset="-120"/>
              </a:rPr>
              <a:t>坪</a:t>
            </a:r>
            <a:endParaRPr lang="en-US" altLang="zh-TW" sz="2200" b="1" u="sng" dirty="0" smtClean="0">
              <a:solidFill>
                <a:srgbClr val="FF0000"/>
              </a:solidFill>
              <a:latin typeface="微軟正黑體" pitchFamily="34" charset="-120"/>
              <a:ea typeface="微軟正黑體" pitchFamily="34" charset="-120"/>
            </a:endParaRPr>
          </a:p>
        </p:txBody>
      </p:sp>
      <p:sp>
        <p:nvSpPr>
          <p:cNvPr id="23558" name="文字方塊 9"/>
          <p:cNvSpPr txBox="1">
            <a:spLocks noChangeArrowheads="1"/>
          </p:cNvSpPr>
          <p:nvPr/>
        </p:nvSpPr>
        <p:spPr bwMode="auto">
          <a:xfrm>
            <a:off x="4737590" y="1358902"/>
            <a:ext cx="3988777" cy="1856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kumimoji="1"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kumimoji="1"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9pPr>
          </a:lstStyle>
          <a:p>
            <a:pPr algn="just" eaLnBrk="1" fontAlgn="base" hangingPunct="1">
              <a:spcBef>
                <a:spcPts val="800"/>
              </a:spcBef>
              <a:spcAft>
                <a:spcPct val="0"/>
              </a:spcAft>
              <a:buFontTx/>
              <a:buNone/>
            </a:pPr>
            <a:r>
              <a:rPr lang="zh-TW" altLang="en-US" sz="1800" dirty="0" smtClean="0">
                <a:solidFill>
                  <a:prstClr val="black"/>
                </a:solidFill>
                <a:latin typeface="微軟正黑體" pitchFamily="34" charset="-120"/>
                <a:ea typeface="微軟正黑體" pitchFamily="34" charset="-120"/>
              </a:rPr>
              <a:t>大型的遊戲愛樂園，提供孩童遊玩及親子互動的空間，富教育意義的遊樂設施，豐富孩子們的遊樂世界</a:t>
            </a:r>
            <a:r>
              <a:rPr lang="zh-TW" altLang="zh-TW" sz="1800" dirty="0" smtClean="0">
                <a:solidFill>
                  <a:prstClr val="black"/>
                </a:solidFill>
                <a:ea typeface="微軟正黑體" pitchFamily="34" charset="-120"/>
              </a:rPr>
              <a:t>。</a:t>
            </a:r>
            <a:endParaRPr lang="zh-TW" altLang="en-US" sz="1800" dirty="0" smtClean="0">
              <a:solidFill>
                <a:prstClr val="black"/>
              </a:solidFill>
              <a:ea typeface="微軟正黑體" pitchFamily="34" charset="-120"/>
            </a:endParaRPr>
          </a:p>
          <a:p>
            <a:pPr algn="just" eaLnBrk="1" fontAlgn="base" hangingPunct="1">
              <a:spcBef>
                <a:spcPts val="800"/>
              </a:spcBef>
              <a:spcAft>
                <a:spcPct val="0"/>
              </a:spcAft>
              <a:buFontTx/>
              <a:buNone/>
            </a:pPr>
            <a:r>
              <a:rPr lang="zh-TW" altLang="en-US" sz="1800" dirty="0" smtClean="0">
                <a:solidFill>
                  <a:prstClr val="black"/>
                </a:solidFill>
                <a:latin typeface="微軟正黑體" pitchFamily="34" charset="-120"/>
                <a:ea typeface="微軟正黑體" pitchFamily="34" charset="-120"/>
              </a:rPr>
              <a:t>講究速度感的直排輪場，在挑高的空間及絢麗的燈光下，讓孩子可以盡情歡樂</a:t>
            </a:r>
            <a:r>
              <a:rPr lang="zh-TW" altLang="zh-TW" sz="1800" dirty="0" smtClean="0">
                <a:solidFill>
                  <a:prstClr val="black"/>
                </a:solidFill>
                <a:ea typeface="微軟正黑體" pitchFamily="34" charset="-120"/>
              </a:rPr>
              <a:t>。</a:t>
            </a:r>
            <a:endParaRPr lang="en-US" altLang="zh-TW" sz="1800" dirty="0" smtClean="0">
              <a:solidFill>
                <a:prstClr val="black"/>
              </a:solidFill>
              <a:ea typeface="微軟正黑體" pitchFamily="34" charset="-120"/>
            </a:endParaRPr>
          </a:p>
        </p:txBody>
      </p:sp>
      <p:pic>
        <p:nvPicPr>
          <p:cNvPr id="23559" name="Picture 1" descr="D:\照片夾\遊戲愛樂園.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7589" y="3166765"/>
            <a:ext cx="4249615"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版面配置區 1"/>
          <p:cNvSpPr>
            <a:spLocks noGrp="1"/>
          </p:cNvSpPr>
          <p:nvPr>
            <p:ph type="dt" sz="half" idx="10"/>
          </p:nvPr>
        </p:nvSpPr>
        <p:spPr/>
        <p:txBody>
          <a:bodyPr/>
          <a:lstStyle/>
          <a:p>
            <a:pPr>
              <a:defRPr/>
            </a:pPr>
            <a:fld id="{65227158-41EE-458D-84FA-2BEDD5E3B9B2}" type="datetime1">
              <a:rPr lang="zh-TW" altLang="en-US" smtClean="0">
                <a:solidFill>
                  <a:prstClr val="black">
                    <a:tint val="75000"/>
                  </a:prstClr>
                </a:solidFill>
              </a:rPr>
              <a:t>2015/5/25</a:t>
            </a:fld>
            <a:endParaRPr lang="ja-JP"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pPr>
              <a:defRPr/>
            </a:pPr>
            <a:r>
              <a:rPr lang="en-US" altLang="ja-JP" smtClean="0">
                <a:solidFill>
                  <a:prstClr val="white"/>
                </a:solidFill>
              </a:rPr>
              <a:t>&lt;#&gt;</a:t>
            </a:r>
            <a:endParaRPr lang="ja-JP" altLang="en-US">
              <a:solidFill>
                <a:prstClr val="white"/>
              </a:solidFill>
            </a:endParaRPr>
          </a:p>
        </p:txBody>
      </p:sp>
      <p:sp>
        <p:nvSpPr>
          <p:cNvPr id="12" name="文字方塊 11"/>
          <p:cNvSpPr txBox="1"/>
          <p:nvPr/>
        </p:nvSpPr>
        <p:spPr>
          <a:xfrm>
            <a:off x="8605440" y="6438387"/>
            <a:ext cx="354584" cy="276999"/>
          </a:xfrm>
          <a:prstGeom prst="rect">
            <a:avLst/>
          </a:prstGeom>
          <a:noFill/>
        </p:spPr>
        <p:txBody>
          <a:bodyPr wrap="none" rtlCol="0">
            <a:spAutoFit/>
          </a:bodyPr>
          <a:lstStyle/>
          <a:p>
            <a:r>
              <a:rPr lang="en-US" altLang="zh-TW" sz="1200" dirty="0" smtClean="0"/>
              <a:t>36</a:t>
            </a:r>
          </a:p>
        </p:txBody>
      </p:sp>
    </p:spTree>
    <p:extLst>
      <p:ext uri="{BB962C8B-B14F-4D97-AF65-F5344CB8AC3E}">
        <p14:creationId xmlns:p14="http://schemas.microsoft.com/office/powerpoint/2010/main" val="39066261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p:cNvSpPr>
          <p:nvPr/>
        </p:nvSpPr>
        <p:spPr bwMode="auto">
          <a:xfrm>
            <a:off x="666752" y="503239"/>
            <a:ext cx="7904285" cy="765175"/>
          </a:xfrm>
          <a:prstGeom prst="rect">
            <a:avLst/>
          </a:prstGeom>
          <a:noFill/>
          <a:ln w="12700">
            <a:noFill/>
            <a:miter lim="800000"/>
            <a:headEnd/>
            <a:tailEnd/>
          </a:ln>
        </p:spPr>
        <p:txBody>
          <a:bodyPr lIns="0" tIns="0" rIns="40639" bIns="0"/>
          <a:lstStyle/>
          <a:p>
            <a:pPr algn="ctr" fontAlgn="base">
              <a:lnSpc>
                <a:spcPct val="150000"/>
              </a:lnSpc>
              <a:spcBef>
                <a:spcPct val="0"/>
              </a:spcBef>
              <a:spcAft>
                <a:spcPct val="0"/>
              </a:spcAft>
              <a:defRPr/>
            </a:pPr>
            <a:r>
              <a:rPr kumimoji="1" lang="zh-TW" altLang="en-US" sz="2800" dirty="0">
                <a:solidFill>
                  <a:prstClr val="black"/>
                </a:solidFill>
                <a:latin typeface="Arial" pitchFamily="34" charset="0"/>
                <a:ea typeface="新細明體" pitchFamily="18" charset="-120"/>
              </a:rPr>
              <a:t> </a:t>
            </a:r>
            <a:endParaRPr lang="en-US" altLang="zh-TW" sz="2800" u="sng" dirty="0">
              <a:solidFill>
                <a:srgbClr val="17375E"/>
              </a:solidFill>
              <a:latin typeface="微軟正黑體" pitchFamily="34" charset="-120"/>
              <a:ea typeface="微軟正黑體" pitchFamily="34" charset="-120"/>
              <a:sym typeface="微軟正黑體" pitchFamily="34" charset="-120"/>
            </a:endParaRPr>
          </a:p>
          <a:p>
            <a:pPr marL="180000" fontAlgn="base">
              <a:lnSpc>
                <a:spcPct val="150000"/>
              </a:lnSpc>
              <a:spcBef>
                <a:spcPct val="0"/>
              </a:spcBef>
              <a:spcAft>
                <a:spcPct val="0"/>
              </a:spcAft>
              <a:defRPr/>
            </a:pPr>
            <a:endParaRPr lang="en-US" altLang="zh-TW" dirty="0">
              <a:solidFill>
                <a:srgbClr val="17375E"/>
              </a:solidFill>
              <a:latin typeface="微軟正黑體" pitchFamily="34" charset="-120"/>
              <a:ea typeface="微軟正黑體" pitchFamily="34" charset="-120"/>
              <a:sym typeface="微軟正黑體" pitchFamily="34" charset="-120"/>
            </a:endParaRPr>
          </a:p>
        </p:txBody>
      </p:sp>
      <p:sp>
        <p:nvSpPr>
          <p:cNvPr id="24579" name="內容版面配置區 2"/>
          <p:cNvSpPr txBox="1">
            <a:spLocks/>
          </p:cNvSpPr>
          <p:nvPr/>
        </p:nvSpPr>
        <p:spPr bwMode="auto">
          <a:xfrm>
            <a:off x="707783" y="4220865"/>
            <a:ext cx="577508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9388" eaLnBrk="0" hangingPunct="0">
              <a:spcBef>
                <a:spcPct val="20000"/>
              </a:spcBef>
              <a:buFont typeface="Arial" pitchFamily="34" charset="0"/>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kumimoji="1"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kumimoji="1"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9pPr>
          </a:lstStyle>
          <a:p>
            <a:pPr fontAlgn="base">
              <a:lnSpc>
                <a:spcPct val="150000"/>
              </a:lnSpc>
              <a:spcAft>
                <a:spcPct val="0"/>
              </a:spcAft>
            </a:pPr>
            <a:endParaRPr kumimoji="0" lang="en-US" altLang="zh-TW" sz="1600" smtClean="0">
              <a:solidFill>
                <a:srgbClr val="17375E"/>
              </a:solidFill>
              <a:latin typeface="微軟正黑體" pitchFamily="34" charset="-120"/>
              <a:ea typeface="微軟正黑體" pitchFamily="34" charset="-120"/>
              <a:sym typeface="Arial Bold" pitchFamily="34" charset="0"/>
            </a:endParaRPr>
          </a:p>
        </p:txBody>
      </p:sp>
      <p:sp>
        <p:nvSpPr>
          <p:cNvPr id="24580" name="テキスト ボックス 16"/>
          <p:cNvSpPr txBox="1">
            <a:spLocks noChangeArrowheads="1"/>
          </p:cNvSpPr>
          <p:nvPr/>
        </p:nvSpPr>
        <p:spPr bwMode="auto">
          <a:xfrm>
            <a:off x="206402" y="652686"/>
            <a:ext cx="7389934"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kumimoji="1"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kumimoji="1"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9pPr>
          </a:lstStyle>
          <a:p>
            <a:pPr eaLnBrk="1" fontAlgn="base" hangingPunct="1">
              <a:spcBef>
                <a:spcPct val="0"/>
              </a:spcBef>
              <a:spcAft>
                <a:spcPct val="0"/>
              </a:spcAft>
              <a:buFontTx/>
              <a:buNone/>
            </a:pPr>
            <a:r>
              <a:rPr lang="zh-TW" altLang="en-US" sz="2000" dirty="0" smtClean="0">
                <a:latin typeface="微軟正黑體" pitchFamily="34" charset="-120"/>
                <a:ea typeface="微軟正黑體" pitchFamily="34" charset="-120"/>
                <a:cs typeface="A-OTF 新ゴ Pro M"/>
              </a:rPr>
              <a:t>大魯閣與高雄市政府及高雄捷運三方簽約記者會 </a:t>
            </a:r>
            <a:r>
              <a:rPr lang="en-US" altLang="zh-TW" sz="2000" dirty="0" smtClean="0">
                <a:latin typeface="微軟正黑體" pitchFamily="34" charset="-120"/>
                <a:ea typeface="微軟正黑體" pitchFamily="34" charset="-120"/>
                <a:cs typeface="A-OTF 新ゴ Pro M"/>
              </a:rPr>
              <a:t>2012. 10. 25.</a:t>
            </a:r>
            <a:endParaRPr lang="en-US" altLang="ja-JP" sz="2000" dirty="0" smtClean="0">
              <a:latin typeface="微軟正黑體" pitchFamily="34" charset="-120"/>
              <a:ea typeface="微軟正黑體" pitchFamily="34" charset="-120"/>
              <a:cs typeface="A-OTF 新ゴ Pro M"/>
            </a:endParaRPr>
          </a:p>
        </p:txBody>
      </p:sp>
      <p:pic>
        <p:nvPicPr>
          <p:cNvPr id="24581"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2048" y="1204612"/>
            <a:ext cx="8732227" cy="503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文字方塊 6"/>
          <p:cNvSpPr txBox="1">
            <a:spLocks noChangeArrowheads="1"/>
          </p:cNvSpPr>
          <p:nvPr/>
        </p:nvSpPr>
        <p:spPr bwMode="auto">
          <a:xfrm>
            <a:off x="4239360" y="5614689"/>
            <a:ext cx="452803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kumimoji="1"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kumimoji="1"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9pPr>
          </a:lstStyle>
          <a:p>
            <a:pPr eaLnBrk="1" fontAlgn="base" hangingPunct="1">
              <a:spcBef>
                <a:spcPct val="0"/>
              </a:spcBef>
              <a:spcAft>
                <a:spcPct val="0"/>
              </a:spcAft>
              <a:buFont typeface="Wingdings" pitchFamily="2" charset="2"/>
              <a:buChar char="l"/>
            </a:pPr>
            <a:r>
              <a:rPr lang="zh-TW" altLang="en-US" sz="1400" b="1" smtClean="0">
                <a:solidFill>
                  <a:prstClr val="black"/>
                </a:solidFill>
                <a:latin typeface="微軟正黑體" pitchFamily="34" charset="-120"/>
                <a:ea typeface="微軟正黑體" pitchFamily="34" charset="-120"/>
              </a:rPr>
              <a:t>大魯閣副董事長謝國棟（右）與高雄市長陳菊（中）、高雄捷運董事長郝建生簽訂高捷南機廠土地，將開發大型商場。</a:t>
            </a:r>
            <a:br>
              <a:rPr lang="zh-TW" altLang="en-US" sz="1400" b="1" smtClean="0">
                <a:solidFill>
                  <a:prstClr val="black"/>
                </a:solidFill>
                <a:latin typeface="微軟正黑體" pitchFamily="34" charset="-120"/>
                <a:ea typeface="微軟正黑體" pitchFamily="34" charset="-120"/>
              </a:rPr>
            </a:br>
            <a:endParaRPr lang="zh-TW" altLang="en-US" sz="1400" b="1" smtClean="0">
              <a:solidFill>
                <a:prstClr val="black"/>
              </a:solidFill>
              <a:latin typeface="微軟正黑體" pitchFamily="34" charset="-120"/>
              <a:ea typeface="微軟正黑體" pitchFamily="34" charset="-120"/>
            </a:endParaRPr>
          </a:p>
        </p:txBody>
      </p:sp>
      <p:sp>
        <p:nvSpPr>
          <p:cNvPr id="2" name="日期版面配置區 1"/>
          <p:cNvSpPr>
            <a:spLocks noGrp="1"/>
          </p:cNvSpPr>
          <p:nvPr>
            <p:ph type="dt" sz="half" idx="10"/>
          </p:nvPr>
        </p:nvSpPr>
        <p:spPr/>
        <p:txBody>
          <a:bodyPr/>
          <a:lstStyle/>
          <a:p>
            <a:pPr>
              <a:defRPr/>
            </a:pPr>
            <a:fld id="{F158BBDB-BAAD-41A7-91BD-481A7439714F}" type="datetime1">
              <a:rPr lang="zh-TW" altLang="en-US" smtClean="0">
                <a:solidFill>
                  <a:prstClr val="black">
                    <a:tint val="75000"/>
                  </a:prstClr>
                </a:solidFill>
              </a:rPr>
              <a:t>2015/5/25</a:t>
            </a:fld>
            <a:endParaRPr lang="ja-JP" altLang="en-US">
              <a:solidFill>
                <a:prstClr val="black">
                  <a:tint val="75000"/>
                </a:prstClr>
              </a:solidFill>
            </a:endParaRPr>
          </a:p>
        </p:txBody>
      </p:sp>
      <p:sp>
        <p:nvSpPr>
          <p:cNvPr id="3" name="投影片編號版面配置區 2"/>
          <p:cNvSpPr>
            <a:spLocks noGrp="1"/>
          </p:cNvSpPr>
          <p:nvPr>
            <p:ph type="sldNum" sz="quarter" idx="12"/>
          </p:nvPr>
        </p:nvSpPr>
        <p:spPr/>
        <p:txBody>
          <a:bodyPr/>
          <a:lstStyle/>
          <a:p>
            <a:pPr>
              <a:defRPr/>
            </a:pPr>
            <a:r>
              <a:rPr lang="en-US" altLang="ja-JP" smtClean="0">
                <a:solidFill>
                  <a:prstClr val="white"/>
                </a:solidFill>
              </a:rPr>
              <a:t>&lt;#&gt;</a:t>
            </a:r>
            <a:endParaRPr lang="ja-JP" altLang="en-US">
              <a:solidFill>
                <a:prstClr val="white"/>
              </a:solidFill>
            </a:endParaRPr>
          </a:p>
        </p:txBody>
      </p:sp>
      <p:sp>
        <p:nvSpPr>
          <p:cNvPr id="10" name="文字方塊 9"/>
          <p:cNvSpPr txBox="1"/>
          <p:nvPr/>
        </p:nvSpPr>
        <p:spPr>
          <a:xfrm>
            <a:off x="8605440" y="6438387"/>
            <a:ext cx="354584" cy="276999"/>
          </a:xfrm>
          <a:prstGeom prst="rect">
            <a:avLst/>
          </a:prstGeom>
          <a:noFill/>
        </p:spPr>
        <p:txBody>
          <a:bodyPr wrap="none" rtlCol="0">
            <a:spAutoFit/>
          </a:bodyPr>
          <a:lstStyle/>
          <a:p>
            <a:r>
              <a:rPr lang="en-US" altLang="zh-TW" sz="1200" dirty="0" smtClean="0"/>
              <a:t>37</a:t>
            </a:r>
          </a:p>
        </p:txBody>
      </p:sp>
    </p:spTree>
    <p:extLst>
      <p:ext uri="{BB962C8B-B14F-4D97-AF65-F5344CB8AC3E}">
        <p14:creationId xmlns:p14="http://schemas.microsoft.com/office/powerpoint/2010/main" val="524574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p:cNvSpPr>
          <p:nvPr/>
        </p:nvSpPr>
        <p:spPr bwMode="auto">
          <a:xfrm>
            <a:off x="666752" y="503239"/>
            <a:ext cx="7904285" cy="765175"/>
          </a:xfrm>
          <a:prstGeom prst="rect">
            <a:avLst/>
          </a:prstGeom>
          <a:noFill/>
          <a:ln w="12700">
            <a:noFill/>
            <a:miter lim="800000"/>
            <a:headEnd/>
            <a:tailEnd/>
          </a:ln>
        </p:spPr>
        <p:txBody>
          <a:bodyPr lIns="0" tIns="0" rIns="40639" bIns="0"/>
          <a:lstStyle/>
          <a:p>
            <a:pPr algn="ctr" fontAlgn="base">
              <a:lnSpc>
                <a:spcPct val="150000"/>
              </a:lnSpc>
              <a:spcBef>
                <a:spcPct val="0"/>
              </a:spcBef>
              <a:spcAft>
                <a:spcPct val="0"/>
              </a:spcAft>
              <a:defRPr/>
            </a:pPr>
            <a:r>
              <a:rPr kumimoji="1" lang="zh-TW" altLang="en-US" sz="2800" dirty="0">
                <a:solidFill>
                  <a:prstClr val="black"/>
                </a:solidFill>
                <a:latin typeface="Arial" pitchFamily="34" charset="0"/>
                <a:ea typeface="新細明體" pitchFamily="18" charset="-120"/>
              </a:rPr>
              <a:t> </a:t>
            </a:r>
            <a:endParaRPr lang="en-US" altLang="zh-TW" sz="2800" u="sng" dirty="0">
              <a:solidFill>
                <a:srgbClr val="17375E"/>
              </a:solidFill>
              <a:latin typeface="微軟正黑體" pitchFamily="34" charset="-120"/>
              <a:ea typeface="微軟正黑體" pitchFamily="34" charset="-120"/>
              <a:sym typeface="微軟正黑體" pitchFamily="34" charset="-120"/>
            </a:endParaRPr>
          </a:p>
          <a:p>
            <a:pPr marL="180000" fontAlgn="base">
              <a:lnSpc>
                <a:spcPct val="150000"/>
              </a:lnSpc>
              <a:spcBef>
                <a:spcPct val="0"/>
              </a:spcBef>
              <a:spcAft>
                <a:spcPct val="0"/>
              </a:spcAft>
              <a:defRPr/>
            </a:pPr>
            <a:endParaRPr lang="en-US" altLang="zh-TW" dirty="0">
              <a:solidFill>
                <a:srgbClr val="17375E"/>
              </a:solidFill>
              <a:latin typeface="微軟正黑體" pitchFamily="34" charset="-120"/>
              <a:ea typeface="微軟正黑體" pitchFamily="34" charset="-120"/>
              <a:sym typeface="微軟正黑體" pitchFamily="34" charset="-120"/>
            </a:endParaRPr>
          </a:p>
        </p:txBody>
      </p:sp>
      <p:sp>
        <p:nvSpPr>
          <p:cNvPr id="25603" name="內容版面配置區 2"/>
          <p:cNvSpPr txBox="1">
            <a:spLocks/>
          </p:cNvSpPr>
          <p:nvPr/>
        </p:nvSpPr>
        <p:spPr bwMode="auto">
          <a:xfrm>
            <a:off x="707783" y="4119772"/>
            <a:ext cx="577508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9388" eaLnBrk="0" hangingPunct="0">
              <a:spcBef>
                <a:spcPct val="20000"/>
              </a:spcBef>
              <a:buFont typeface="Arial" pitchFamily="34" charset="0"/>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kumimoji="1"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kumimoji="1"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9pPr>
          </a:lstStyle>
          <a:p>
            <a:pPr fontAlgn="base">
              <a:lnSpc>
                <a:spcPct val="150000"/>
              </a:lnSpc>
              <a:spcAft>
                <a:spcPct val="0"/>
              </a:spcAft>
            </a:pPr>
            <a:endParaRPr kumimoji="0" lang="en-US" altLang="zh-TW" sz="1600" smtClean="0">
              <a:solidFill>
                <a:srgbClr val="17375E"/>
              </a:solidFill>
              <a:latin typeface="微軟正黑體" pitchFamily="34" charset="-120"/>
              <a:ea typeface="微軟正黑體" pitchFamily="34" charset="-120"/>
              <a:sym typeface="Arial Bold" pitchFamily="34" charset="0"/>
            </a:endParaRPr>
          </a:p>
        </p:txBody>
      </p:sp>
      <p:sp>
        <p:nvSpPr>
          <p:cNvPr id="25604" name="テキスト ボックス 16"/>
          <p:cNvSpPr txBox="1">
            <a:spLocks noChangeArrowheads="1"/>
          </p:cNvSpPr>
          <p:nvPr/>
        </p:nvSpPr>
        <p:spPr bwMode="auto">
          <a:xfrm>
            <a:off x="179512" y="620688"/>
            <a:ext cx="55182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kumimoji="1"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kumimoji="1"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9pPr>
          </a:lstStyle>
          <a:p>
            <a:pPr eaLnBrk="1" fontAlgn="base" hangingPunct="1">
              <a:spcBef>
                <a:spcPct val="0"/>
              </a:spcBef>
              <a:spcAft>
                <a:spcPct val="0"/>
              </a:spcAft>
              <a:buFontTx/>
              <a:buNone/>
            </a:pPr>
            <a:r>
              <a:rPr lang="zh-TW" altLang="en-US" sz="2000" dirty="0" smtClean="0">
                <a:latin typeface="微軟正黑體" pitchFamily="34" charset="-120"/>
                <a:ea typeface="微軟正黑體" pitchFamily="34" charset="-120"/>
                <a:cs typeface="A-OTF 新ゴ Pro M"/>
              </a:rPr>
              <a:t>日本三重縣鈴鹿市記者發表會 </a:t>
            </a:r>
            <a:r>
              <a:rPr lang="en-US" altLang="zh-TW" sz="2000" dirty="0" smtClean="0">
                <a:latin typeface="微軟正黑體" pitchFamily="34" charset="-120"/>
                <a:ea typeface="微軟正黑體" pitchFamily="34" charset="-120"/>
                <a:cs typeface="A-OTF 新ゴ Pro M"/>
              </a:rPr>
              <a:t>2013. 03. 02. </a:t>
            </a:r>
            <a:endParaRPr lang="en-US" altLang="ja-JP" sz="2000" dirty="0" smtClean="0">
              <a:latin typeface="微軟正黑體" pitchFamily="34" charset="-120"/>
              <a:ea typeface="微軟正黑體" pitchFamily="34" charset="-120"/>
              <a:cs typeface="A-OTF 新ゴ Pro M"/>
            </a:endParaRPr>
          </a:p>
        </p:txBody>
      </p:sp>
      <p:sp>
        <p:nvSpPr>
          <p:cNvPr id="25605" name="文字方塊 8"/>
          <p:cNvSpPr txBox="1">
            <a:spLocks noChangeArrowheads="1"/>
          </p:cNvSpPr>
          <p:nvPr/>
        </p:nvSpPr>
        <p:spPr bwMode="auto">
          <a:xfrm>
            <a:off x="542192" y="5756483"/>
            <a:ext cx="822520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kumimoji="1"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kumimoji="1"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9pPr>
          </a:lstStyle>
          <a:p>
            <a:pPr eaLnBrk="1" fontAlgn="base" hangingPunct="1">
              <a:spcBef>
                <a:spcPct val="0"/>
              </a:spcBef>
              <a:spcAft>
                <a:spcPct val="0"/>
              </a:spcAft>
              <a:buFont typeface="Wingdings" pitchFamily="2" charset="2"/>
              <a:buChar char="l"/>
            </a:pPr>
            <a:r>
              <a:rPr lang="zh-TW" altLang="en-US" sz="1400" b="1" dirty="0" smtClean="0">
                <a:solidFill>
                  <a:prstClr val="black"/>
                </a:solidFill>
                <a:latin typeface="微軟正黑體" pitchFamily="34" charset="-120"/>
                <a:ea typeface="微軟正黑體" pitchFamily="34" charset="-120"/>
              </a:rPr>
              <a:t>  高雄市長陳菊（右四）、日本三重縣知事鈴木英敬（右三）與大魯閣副董事長謝國棟（右二）宣布，大魯閣取得日本鈴鹿國際賽道首次海外授權，將在高雄打造全台首座汽車主題樂園。（聯合報）</a:t>
            </a:r>
            <a:r>
              <a:rPr lang="zh-TW" altLang="en-US" sz="1600" b="1" dirty="0" smtClean="0">
                <a:solidFill>
                  <a:prstClr val="black"/>
                </a:solidFill>
                <a:latin typeface="微軟正黑體" pitchFamily="34" charset="-120"/>
                <a:ea typeface="微軟正黑體" pitchFamily="34" charset="-120"/>
              </a:rPr>
              <a:t/>
            </a:r>
            <a:br>
              <a:rPr lang="zh-TW" altLang="en-US" sz="1600" b="1" dirty="0" smtClean="0">
                <a:solidFill>
                  <a:prstClr val="black"/>
                </a:solidFill>
                <a:latin typeface="微軟正黑體" pitchFamily="34" charset="-120"/>
                <a:ea typeface="微軟正黑體" pitchFamily="34" charset="-120"/>
              </a:rPr>
            </a:br>
            <a:endParaRPr lang="zh-TW" altLang="en-US" sz="1600" b="1" dirty="0" smtClean="0">
              <a:solidFill>
                <a:prstClr val="black"/>
              </a:solidFill>
              <a:latin typeface="微軟正黑體" pitchFamily="34" charset="-120"/>
              <a:ea typeface="微軟正黑體" pitchFamily="34" charset="-120"/>
            </a:endParaRPr>
          </a:p>
        </p:txBody>
      </p:sp>
      <p:sp>
        <p:nvSpPr>
          <p:cNvPr id="25606" name="文字方塊 6"/>
          <p:cNvSpPr txBox="1">
            <a:spLocks noChangeArrowheads="1"/>
          </p:cNvSpPr>
          <p:nvPr/>
        </p:nvSpPr>
        <p:spPr bwMode="auto">
          <a:xfrm>
            <a:off x="501163" y="1079319"/>
            <a:ext cx="826623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kumimoji="1"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kumimoji="1"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9pPr>
          </a:lstStyle>
          <a:p>
            <a:pPr eaLnBrk="1" fontAlgn="base" hangingPunct="1">
              <a:spcBef>
                <a:spcPct val="0"/>
              </a:spcBef>
              <a:spcAft>
                <a:spcPct val="0"/>
              </a:spcAft>
              <a:buFontTx/>
              <a:buNone/>
            </a:pPr>
            <a:r>
              <a:rPr lang="en-US" altLang="zh-TW" sz="2200" b="1" dirty="0" smtClean="0">
                <a:solidFill>
                  <a:prstClr val="black"/>
                </a:solidFill>
                <a:latin typeface="微軟正黑體" pitchFamily="34" charset="-120"/>
                <a:ea typeface="微軟正黑體" pitchFamily="34" charset="-120"/>
              </a:rPr>
              <a:t>2013</a:t>
            </a:r>
            <a:r>
              <a:rPr lang="zh-TW" altLang="en-US" sz="2200" b="1" dirty="0" smtClean="0">
                <a:solidFill>
                  <a:prstClr val="black"/>
                </a:solidFill>
                <a:latin typeface="微軟正黑體" pitchFamily="34" charset="-120"/>
                <a:ea typeface="微軟正黑體" pitchFamily="34" charset="-120"/>
              </a:rPr>
              <a:t>年</a:t>
            </a:r>
            <a:r>
              <a:rPr lang="en-US" altLang="zh-TW" sz="2200" b="1" dirty="0" smtClean="0">
                <a:solidFill>
                  <a:prstClr val="black"/>
                </a:solidFill>
                <a:latin typeface="微軟正黑體" pitchFamily="34" charset="-120"/>
                <a:ea typeface="微軟正黑體" pitchFamily="34" charset="-120"/>
              </a:rPr>
              <a:t>3</a:t>
            </a:r>
            <a:r>
              <a:rPr lang="zh-TW" altLang="en-US" sz="2200" b="1" dirty="0" smtClean="0">
                <a:solidFill>
                  <a:prstClr val="black"/>
                </a:solidFill>
                <a:latin typeface="微軟正黑體" pitchFamily="34" charset="-120"/>
                <a:ea typeface="微軟正黑體" pitchFamily="34" charset="-120"/>
              </a:rPr>
              <a:t>月</a:t>
            </a:r>
            <a:r>
              <a:rPr lang="en-US" altLang="zh-TW" sz="2200" b="1" dirty="0" smtClean="0">
                <a:solidFill>
                  <a:prstClr val="black"/>
                </a:solidFill>
                <a:latin typeface="微軟正黑體" pitchFamily="34" charset="-120"/>
                <a:ea typeface="微軟正黑體" pitchFamily="34" charset="-120"/>
              </a:rPr>
              <a:t>2</a:t>
            </a:r>
            <a:r>
              <a:rPr lang="zh-TW" altLang="en-US" sz="2200" b="1" dirty="0" smtClean="0">
                <a:solidFill>
                  <a:prstClr val="black"/>
                </a:solidFill>
                <a:latin typeface="微軟正黑體" pitchFamily="34" charset="-120"/>
                <a:ea typeface="微軟正黑體" pitchFamily="34" charset="-120"/>
              </a:rPr>
              <a:t>日，</a:t>
            </a:r>
            <a:r>
              <a:rPr lang="zh-TW" altLang="en-US" sz="2200" b="1" dirty="0" smtClean="0">
                <a:solidFill>
                  <a:srgbClr val="FF0000"/>
                </a:solidFill>
                <a:latin typeface="微軟正黑體" pitchFamily="34" charset="-120"/>
                <a:ea typeface="微軟正黑體" pitchFamily="34" charset="-120"/>
              </a:rPr>
              <a:t>「大魯閣草衙道開發案日本發表會」</a:t>
            </a:r>
            <a:r>
              <a:rPr lang="zh-TW" altLang="en-US" sz="2200" b="1" dirty="0" smtClean="0">
                <a:solidFill>
                  <a:prstClr val="black"/>
                </a:solidFill>
                <a:latin typeface="微軟正黑體" pitchFamily="34" charset="-120"/>
                <a:ea typeface="微軟正黑體" pitchFamily="34" charset="-120"/>
              </a:rPr>
              <a:t>在日本三重縣舉行，這次的合作案是本田旗下子公司</a:t>
            </a:r>
            <a:r>
              <a:rPr lang="en-US" altLang="zh-TW" sz="2200" b="1" dirty="0" smtClean="0">
                <a:solidFill>
                  <a:prstClr val="black"/>
                </a:solidFill>
                <a:latin typeface="微軟正黑體" pitchFamily="34" charset="-120"/>
                <a:ea typeface="微軟正黑體" pitchFamily="34" charset="-120"/>
              </a:rPr>
              <a:t>MOBILITYLAND</a:t>
            </a:r>
            <a:r>
              <a:rPr lang="zh-TW" altLang="en-US" sz="2200" b="1" dirty="0" smtClean="0">
                <a:solidFill>
                  <a:prstClr val="black"/>
                </a:solidFill>
                <a:latin typeface="微軟正黑體" pitchFamily="34" charset="-120"/>
                <a:ea typeface="微軟正黑體" pitchFamily="34" charset="-120"/>
              </a:rPr>
              <a:t>，首次將建構鈴鹿賽道和汽車主題樂園的知識技術移植國外，因此在日本也引發高度關注。</a:t>
            </a:r>
            <a:endParaRPr lang="zh-TW" altLang="en-US" sz="2200" b="1" dirty="0" smtClean="0">
              <a:solidFill>
                <a:srgbClr val="00B0F0"/>
              </a:solidFill>
              <a:latin typeface="微軟正黑體" pitchFamily="34" charset="-120"/>
              <a:ea typeface="微軟正黑體" pitchFamily="34" charset="-120"/>
            </a:endParaRPr>
          </a:p>
        </p:txBody>
      </p:sp>
      <p:pic>
        <p:nvPicPr>
          <p:cNvPr id="25607" name="Picture 4" descr="http://udn.com/NEWS/MEDIA/7732289-3015449.jpg?sn=13621779680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192" y="2589419"/>
            <a:ext cx="3950677" cy="297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3" descr="D:\照片夾\簽約.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0086" y="2589419"/>
            <a:ext cx="4026877"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版面配置區 1"/>
          <p:cNvSpPr>
            <a:spLocks noGrp="1"/>
          </p:cNvSpPr>
          <p:nvPr>
            <p:ph type="dt" sz="half" idx="10"/>
          </p:nvPr>
        </p:nvSpPr>
        <p:spPr/>
        <p:txBody>
          <a:bodyPr/>
          <a:lstStyle/>
          <a:p>
            <a:pPr>
              <a:defRPr/>
            </a:pPr>
            <a:fld id="{9A8E49EB-54F6-47B1-AC79-48C9C07F2A34}" type="datetime1">
              <a:rPr lang="zh-TW" altLang="en-US" smtClean="0">
                <a:solidFill>
                  <a:prstClr val="black">
                    <a:tint val="75000"/>
                  </a:prstClr>
                </a:solidFill>
              </a:rPr>
              <a:t>2015/5/25</a:t>
            </a:fld>
            <a:endParaRPr lang="ja-JP"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pPr>
              <a:defRPr/>
            </a:pPr>
            <a:r>
              <a:rPr lang="en-US" altLang="ja-JP" smtClean="0">
                <a:solidFill>
                  <a:prstClr val="white"/>
                </a:solidFill>
              </a:rPr>
              <a:t>&lt;#&gt;</a:t>
            </a:r>
            <a:endParaRPr lang="ja-JP" altLang="en-US">
              <a:solidFill>
                <a:prstClr val="white"/>
              </a:solidFill>
            </a:endParaRPr>
          </a:p>
        </p:txBody>
      </p:sp>
      <p:sp>
        <p:nvSpPr>
          <p:cNvPr id="13" name="文字方塊 12"/>
          <p:cNvSpPr txBox="1"/>
          <p:nvPr/>
        </p:nvSpPr>
        <p:spPr>
          <a:xfrm>
            <a:off x="8605440" y="6438387"/>
            <a:ext cx="354584" cy="276999"/>
          </a:xfrm>
          <a:prstGeom prst="rect">
            <a:avLst/>
          </a:prstGeom>
          <a:noFill/>
        </p:spPr>
        <p:txBody>
          <a:bodyPr wrap="none" rtlCol="0">
            <a:spAutoFit/>
          </a:bodyPr>
          <a:lstStyle/>
          <a:p>
            <a:r>
              <a:rPr lang="en-US" altLang="zh-TW" sz="1200" dirty="0" smtClean="0"/>
              <a:t>38</a:t>
            </a:r>
          </a:p>
        </p:txBody>
      </p:sp>
    </p:spTree>
    <p:extLst>
      <p:ext uri="{BB962C8B-B14F-4D97-AF65-F5344CB8AC3E}">
        <p14:creationId xmlns:p14="http://schemas.microsoft.com/office/powerpoint/2010/main" val="9085052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4141" y="3212976"/>
            <a:ext cx="4203392" cy="2797166"/>
          </a:xfrm>
          <a:prstGeom prst="rect">
            <a:avLst/>
          </a:prstGeom>
        </p:spPr>
      </p:pic>
      <p:sp>
        <p:nvSpPr>
          <p:cNvPr id="5" name="Rectangle 5"/>
          <p:cNvSpPr>
            <a:spLocks/>
          </p:cNvSpPr>
          <p:nvPr/>
        </p:nvSpPr>
        <p:spPr bwMode="auto">
          <a:xfrm>
            <a:off x="666752" y="503239"/>
            <a:ext cx="7904285" cy="765175"/>
          </a:xfrm>
          <a:prstGeom prst="rect">
            <a:avLst/>
          </a:prstGeom>
          <a:noFill/>
          <a:ln w="12700">
            <a:noFill/>
            <a:miter lim="800000"/>
            <a:headEnd/>
            <a:tailEnd/>
          </a:ln>
        </p:spPr>
        <p:txBody>
          <a:bodyPr lIns="0" tIns="0" rIns="40639" bIns="0"/>
          <a:lstStyle/>
          <a:p>
            <a:pPr algn="ctr" fontAlgn="base">
              <a:lnSpc>
                <a:spcPct val="150000"/>
              </a:lnSpc>
              <a:spcBef>
                <a:spcPct val="0"/>
              </a:spcBef>
              <a:spcAft>
                <a:spcPct val="0"/>
              </a:spcAft>
              <a:defRPr/>
            </a:pPr>
            <a:r>
              <a:rPr kumimoji="1" lang="zh-TW" altLang="en-US" sz="2800" dirty="0">
                <a:solidFill>
                  <a:prstClr val="black"/>
                </a:solidFill>
                <a:latin typeface="Arial" pitchFamily="34" charset="0"/>
                <a:ea typeface="新細明體" pitchFamily="18" charset="-120"/>
              </a:rPr>
              <a:t> </a:t>
            </a:r>
            <a:endParaRPr lang="en-US" altLang="zh-TW" sz="2800" u="sng" dirty="0">
              <a:solidFill>
                <a:srgbClr val="17375E"/>
              </a:solidFill>
              <a:latin typeface="微軟正黑體" pitchFamily="34" charset="-120"/>
              <a:ea typeface="微軟正黑體" pitchFamily="34" charset="-120"/>
              <a:sym typeface="微軟正黑體" pitchFamily="34" charset="-120"/>
            </a:endParaRPr>
          </a:p>
          <a:p>
            <a:pPr marL="180000" fontAlgn="base">
              <a:lnSpc>
                <a:spcPct val="150000"/>
              </a:lnSpc>
              <a:spcBef>
                <a:spcPct val="0"/>
              </a:spcBef>
              <a:spcAft>
                <a:spcPct val="0"/>
              </a:spcAft>
              <a:defRPr/>
            </a:pPr>
            <a:endParaRPr lang="en-US" altLang="zh-TW" dirty="0">
              <a:solidFill>
                <a:srgbClr val="17375E"/>
              </a:solidFill>
              <a:latin typeface="微軟正黑體" pitchFamily="34" charset="-120"/>
              <a:ea typeface="微軟正黑體" pitchFamily="34" charset="-120"/>
              <a:sym typeface="微軟正黑體" pitchFamily="34" charset="-120"/>
            </a:endParaRPr>
          </a:p>
        </p:txBody>
      </p:sp>
      <p:sp>
        <p:nvSpPr>
          <p:cNvPr id="26628" name="テキスト ボックス 16"/>
          <p:cNvSpPr txBox="1">
            <a:spLocks noChangeArrowheads="1"/>
          </p:cNvSpPr>
          <p:nvPr/>
        </p:nvSpPr>
        <p:spPr bwMode="auto">
          <a:xfrm>
            <a:off x="251520" y="692696"/>
            <a:ext cx="7389934"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kumimoji="1"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kumimoji="1"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9pPr>
          </a:lstStyle>
          <a:p>
            <a:pPr eaLnBrk="1" fontAlgn="base" hangingPunct="1">
              <a:spcBef>
                <a:spcPct val="0"/>
              </a:spcBef>
              <a:spcAft>
                <a:spcPct val="0"/>
              </a:spcAft>
              <a:buFontTx/>
              <a:buNone/>
            </a:pPr>
            <a:r>
              <a:rPr lang="zh-TW" altLang="en-US" sz="2000" dirty="0" smtClean="0">
                <a:latin typeface="微軟正黑體" pitchFamily="34" charset="-120"/>
                <a:ea typeface="微軟正黑體" pitchFamily="34" charset="-120"/>
                <a:cs typeface="A-OTF 新ゴ Pro M"/>
              </a:rPr>
              <a:t>大魯閣草衙道動工典禮 </a:t>
            </a:r>
            <a:r>
              <a:rPr lang="en-US" altLang="zh-TW" sz="2000" dirty="0" smtClean="0">
                <a:latin typeface="微軟正黑體" pitchFamily="34" charset="-120"/>
                <a:ea typeface="微軟正黑體" pitchFamily="34" charset="-120"/>
                <a:cs typeface="A-OTF 新ゴ Pro M"/>
              </a:rPr>
              <a:t>2014. 06. 15.</a:t>
            </a:r>
            <a:endParaRPr lang="en-US" altLang="ja-JP" sz="2000" dirty="0" smtClean="0">
              <a:latin typeface="微軟正黑體" pitchFamily="34" charset="-120"/>
              <a:ea typeface="微軟正黑體" pitchFamily="34" charset="-120"/>
              <a:cs typeface="A-OTF 新ゴ Pro M"/>
            </a:endParaRPr>
          </a:p>
        </p:txBody>
      </p:sp>
      <p:sp>
        <p:nvSpPr>
          <p:cNvPr id="26629" name="テキスト ボックス 16"/>
          <p:cNvSpPr txBox="1">
            <a:spLocks noChangeArrowheads="1"/>
          </p:cNvSpPr>
          <p:nvPr/>
        </p:nvSpPr>
        <p:spPr bwMode="auto">
          <a:xfrm>
            <a:off x="8685337" y="0"/>
            <a:ext cx="45866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kumimoji="1"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kumimoji="1"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9pPr>
          </a:lstStyle>
          <a:p>
            <a:pPr eaLnBrk="1" fontAlgn="base" hangingPunct="1">
              <a:spcBef>
                <a:spcPct val="0"/>
              </a:spcBef>
              <a:spcAft>
                <a:spcPct val="0"/>
              </a:spcAft>
              <a:buFontTx/>
              <a:buNone/>
            </a:pPr>
            <a:r>
              <a:rPr lang="en-US" altLang="ja-JP" sz="1600" b="1" smtClean="0">
                <a:solidFill>
                  <a:prstClr val="white"/>
                </a:solidFill>
                <a:latin typeface="微軟正黑體" pitchFamily="34" charset="-120"/>
                <a:ea typeface="微軟正黑體" pitchFamily="34" charset="-120"/>
                <a:cs typeface="A-OTF 新ゴ Pro M"/>
              </a:rPr>
              <a:t>27</a:t>
            </a:r>
          </a:p>
        </p:txBody>
      </p:sp>
      <p:sp>
        <p:nvSpPr>
          <p:cNvPr id="2" name="日期版面配置區 1"/>
          <p:cNvSpPr>
            <a:spLocks noGrp="1"/>
          </p:cNvSpPr>
          <p:nvPr>
            <p:ph type="dt" sz="half" idx="10"/>
          </p:nvPr>
        </p:nvSpPr>
        <p:spPr/>
        <p:txBody>
          <a:bodyPr/>
          <a:lstStyle/>
          <a:p>
            <a:pPr>
              <a:defRPr/>
            </a:pPr>
            <a:fld id="{8DD5CB42-2136-4CB9-A97A-2B9C6B7843F1}" type="datetime1">
              <a:rPr lang="zh-TW" altLang="en-US" smtClean="0">
                <a:solidFill>
                  <a:prstClr val="black">
                    <a:tint val="75000"/>
                  </a:prstClr>
                </a:solidFill>
              </a:rPr>
              <a:t>2015/5/25</a:t>
            </a:fld>
            <a:endParaRPr lang="ja-JP" altLang="en-US">
              <a:solidFill>
                <a:prstClr val="black">
                  <a:tint val="75000"/>
                </a:prstClr>
              </a:solidFill>
            </a:endParaRPr>
          </a:p>
        </p:txBody>
      </p:sp>
      <p:sp>
        <p:nvSpPr>
          <p:cNvPr id="3" name="投影片編號版面配置區 2"/>
          <p:cNvSpPr>
            <a:spLocks noGrp="1"/>
          </p:cNvSpPr>
          <p:nvPr>
            <p:ph type="sldNum" sz="quarter" idx="12"/>
          </p:nvPr>
        </p:nvSpPr>
        <p:spPr/>
        <p:txBody>
          <a:bodyPr/>
          <a:lstStyle/>
          <a:p>
            <a:pPr>
              <a:defRPr/>
            </a:pPr>
            <a:r>
              <a:rPr lang="en-US" altLang="ja-JP" smtClean="0">
                <a:solidFill>
                  <a:prstClr val="white"/>
                </a:solidFill>
              </a:rPr>
              <a:t>&lt;#&gt;</a:t>
            </a:r>
            <a:endParaRPr lang="ja-JP" altLang="en-US">
              <a:solidFill>
                <a:prstClr val="white"/>
              </a:solidFill>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230" y="4280054"/>
            <a:ext cx="3172604" cy="2111224"/>
          </a:xfrm>
          <a:prstGeom prst="rect">
            <a:avLst/>
          </a:prstGeom>
        </p:spPr>
      </p:pic>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1609" y="1181272"/>
            <a:ext cx="2308125" cy="1728866"/>
          </a:xfrm>
          <a:prstGeom prst="rect">
            <a:avLst/>
          </a:prstGeom>
        </p:spPr>
      </p:pic>
      <p:pic>
        <p:nvPicPr>
          <p:cNvPr id="8" name="圖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230" y="2048986"/>
            <a:ext cx="3117194" cy="2074351"/>
          </a:xfrm>
          <a:prstGeom prst="rect">
            <a:avLst/>
          </a:prstGeom>
        </p:spPr>
      </p:pic>
      <p:pic>
        <p:nvPicPr>
          <p:cNvPr id="9" name="圖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61286" y="1628800"/>
            <a:ext cx="2684617" cy="1796253"/>
          </a:xfrm>
          <a:prstGeom prst="rect">
            <a:avLst/>
          </a:prstGeom>
        </p:spPr>
      </p:pic>
      <p:pic>
        <p:nvPicPr>
          <p:cNvPr id="10" name="圖片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61285" y="3734659"/>
            <a:ext cx="2684617" cy="1786491"/>
          </a:xfrm>
          <a:prstGeom prst="rect">
            <a:avLst/>
          </a:prstGeom>
        </p:spPr>
      </p:pic>
      <p:sp>
        <p:nvSpPr>
          <p:cNvPr id="15" name="文字方塊 14"/>
          <p:cNvSpPr txBox="1"/>
          <p:nvPr/>
        </p:nvSpPr>
        <p:spPr>
          <a:xfrm>
            <a:off x="8605440" y="6438387"/>
            <a:ext cx="354584" cy="276999"/>
          </a:xfrm>
          <a:prstGeom prst="rect">
            <a:avLst/>
          </a:prstGeom>
          <a:noFill/>
        </p:spPr>
        <p:txBody>
          <a:bodyPr wrap="none" rtlCol="0">
            <a:spAutoFit/>
          </a:bodyPr>
          <a:lstStyle/>
          <a:p>
            <a:r>
              <a:rPr lang="en-US" altLang="zh-TW" sz="1200" dirty="0" smtClean="0"/>
              <a:t>39</a:t>
            </a:r>
          </a:p>
        </p:txBody>
      </p:sp>
    </p:spTree>
    <p:extLst>
      <p:ext uri="{BB962C8B-B14F-4D97-AF65-F5344CB8AC3E}">
        <p14:creationId xmlns:p14="http://schemas.microsoft.com/office/powerpoint/2010/main" val="4006647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捷運計畫開發用地特性</a:t>
            </a:r>
            <a:endParaRPr lang="zh-TW" altLang="en-US" dirty="0"/>
          </a:p>
        </p:txBody>
      </p:sp>
      <p:sp>
        <p:nvSpPr>
          <p:cNvPr id="3" name="內容版面配置區 2"/>
          <p:cNvSpPr>
            <a:spLocks noGrp="1"/>
          </p:cNvSpPr>
          <p:nvPr>
            <p:ph idx="1"/>
          </p:nvPr>
        </p:nvSpPr>
        <p:spPr>
          <a:xfrm>
            <a:off x="457200" y="2143397"/>
            <a:ext cx="3682752" cy="4525963"/>
          </a:xfrm>
        </p:spPr>
        <p:txBody>
          <a:bodyPr/>
          <a:lstStyle/>
          <a:p>
            <a:r>
              <a:rPr lang="zh-TW" altLang="en-US" dirty="0" smtClean="0"/>
              <a:t>可供開發用地為機廠用地之一部份</a:t>
            </a:r>
            <a:endParaRPr lang="en-US" altLang="zh-TW" dirty="0" smtClean="0"/>
          </a:p>
          <a:p>
            <a:pPr lvl="1"/>
            <a:r>
              <a:rPr lang="zh-TW" altLang="en-US" dirty="0" smtClean="0"/>
              <a:t>機廠所在位置多為市郊、開發或商業化程度較低之區域</a:t>
            </a:r>
            <a:endParaRPr lang="en-US" altLang="zh-TW" dirty="0" smtClean="0"/>
          </a:p>
        </p:txBody>
      </p:sp>
      <p:sp>
        <p:nvSpPr>
          <p:cNvPr id="4" name="日期版面配置區 3"/>
          <p:cNvSpPr>
            <a:spLocks noGrp="1"/>
          </p:cNvSpPr>
          <p:nvPr>
            <p:ph type="dt" sz="half" idx="10"/>
          </p:nvPr>
        </p:nvSpPr>
        <p:spPr/>
        <p:txBody>
          <a:bodyPr/>
          <a:lstStyle/>
          <a:p>
            <a:fld id="{CAE5ED43-062C-4225-B7DC-87CC1ABF35B2}" type="datetime1">
              <a:rPr lang="zh-TW" altLang="en-US" smtClean="0"/>
              <a:t>2015/5/25</a:t>
            </a:fld>
            <a:endParaRPr lang="zh-TW" altLang="en-US"/>
          </a:p>
        </p:txBody>
      </p:sp>
      <p:sp>
        <p:nvSpPr>
          <p:cNvPr id="5" name="投影片編號版面配置區 4"/>
          <p:cNvSpPr>
            <a:spLocks noGrp="1"/>
          </p:cNvSpPr>
          <p:nvPr>
            <p:ph type="sldNum" sz="quarter" idx="12"/>
          </p:nvPr>
        </p:nvSpPr>
        <p:spPr/>
        <p:txBody>
          <a:bodyPr/>
          <a:lstStyle/>
          <a:p>
            <a:fld id="{7E1F36F8-FA99-4426-B217-41A957B35101}" type="slidenum">
              <a:rPr lang="zh-TW" altLang="en-US" smtClean="0"/>
              <a:t>4</a:t>
            </a:fld>
            <a:endParaRPr lang="zh-TW" alt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998" y="1196752"/>
            <a:ext cx="3762990" cy="529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橢圓 5"/>
          <p:cNvSpPr/>
          <p:nvPr/>
        </p:nvSpPr>
        <p:spPr>
          <a:xfrm>
            <a:off x="6516216" y="1772817"/>
            <a:ext cx="432048" cy="43204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橢圓 9"/>
          <p:cNvSpPr/>
          <p:nvPr/>
        </p:nvSpPr>
        <p:spPr>
          <a:xfrm>
            <a:off x="6884640" y="5877272"/>
            <a:ext cx="432048" cy="43204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橢圓 10"/>
          <p:cNvSpPr/>
          <p:nvPr/>
        </p:nvSpPr>
        <p:spPr>
          <a:xfrm>
            <a:off x="8244408" y="5013176"/>
            <a:ext cx="432048" cy="43204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869778"/>
            <a:ext cx="991855" cy="335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20135" t="5079" r="12749" b="10546"/>
          <a:stretch/>
        </p:blipFill>
        <p:spPr bwMode="auto">
          <a:xfrm>
            <a:off x="8316415" y="5445224"/>
            <a:ext cx="720081"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t="14296" r="7260" b="-4"/>
          <a:stretch/>
        </p:blipFill>
        <p:spPr bwMode="auto">
          <a:xfrm>
            <a:off x="5947243" y="6119164"/>
            <a:ext cx="929013" cy="15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rotWithShape="1">
          <a:blip r:embed="rId6">
            <a:extLst>
              <a:ext uri="{28A0092B-C50C-407E-A947-70E740481C1C}">
                <a14:useLocalDpi xmlns:a14="http://schemas.microsoft.com/office/drawing/2010/main" val="0"/>
              </a:ext>
            </a:extLst>
          </a:blip>
          <a:srcRect l="11094" t="21794" r="19087" b="12687"/>
          <a:stretch/>
        </p:blipFill>
        <p:spPr bwMode="auto">
          <a:xfrm>
            <a:off x="5724128" y="6068053"/>
            <a:ext cx="223115" cy="252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17633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p:cNvSpPr>
          <p:nvPr/>
        </p:nvSpPr>
        <p:spPr bwMode="auto">
          <a:xfrm>
            <a:off x="666752" y="503239"/>
            <a:ext cx="7904285" cy="765175"/>
          </a:xfrm>
          <a:prstGeom prst="rect">
            <a:avLst/>
          </a:prstGeom>
          <a:noFill/>
          <a:ln w="12700">
            <a:noFill/>
            <a:miter lim="800000"/>
            <a:headEnd/>
            <a:tailEnd/>
          </a:ln>
        </p:spPr>
        <p:txBody>
          <a:bodyPr lIns="0" tIns="0" rIns="40639" bIns="0"/>
          <a:lstStyle/>
          <a:p>
            <a:pPr algn="ctr" fontAlgn="base">
              <a:lnSpc>
                <a:spcPct val="150000"/>
              </a:lnSpc>
              <a:spcBef>
                <a:spcPct val="0"/>
              </a:spcBef>
              <a:spcAft>
                <a:spcPct val="0"/>
              </a:spcAft>
              <a:defRPr/>
            </a:pPr>
            <a:r>
              <a:rPr kumimoji="1" lang="zh-TW" altLang="en-US" sz="2800" dirty="0">
                <a:solidFill>
                  <a:prstClr val="black"/>
                </a:solidFill>
                <a:latin typeface="Arial" pitchFamily="34" charset="0"/>
                <a:ea typeface="新細明體" pitchFamily="18" charset="-120"/>
              </a:rPr>
              <a:t> </a:t>
            </a:r>
            <a:endParaRPr lang="en-US" altLang="zh-TW" sz="2800" u="sng" dirty="0">
              <a:solidFill>
                <a:srgbClr val="17375E"/>
              </a:solidFill>
              <a:latin typeface="微軟正黑體" pitchFamily="34" charset="-120"/>
              <a:ea typeface="微軟正黑體" pitchFamily="34" charset="-120"/>
              <a:sym typeface="微軟正黑體" pitchFamily="34" charset="-120"/>
            </a:endParaRPr>
          </a:p>
          <a:p>
            <a:pPr marL="180000" fontAlgn="base">
              <a:lnSpc>
                <a:spcPct val="150000"/>
              </a:lnSpc>
              <a:spcBef>
                <a:spcPct val="0"/>
              </a:spcBef>
              <a:spcAft>
                <a:spcPct val="0"/>
              </a:spcAft>
              <a:defRPr/>
            </a:pPr>
            <a:endParaRPr lang="en-US" altLang="zh-TW" dirty="0">
              <a:solidFill>
                <a:srgbClr val="17375E"/>
              </a:solidFill>
              <a:latin typeface="微軟正黑體" pitchFamily="34" charset="-120"/>
              <a:ea typeface="微軟正黑體" pitchFamily="34" charset="-120"/>
              <a:sym typeface="微軟正黑體" pitchFamily="34" charset="-120"/>
            </a:endParaRPr>
          </a:p>
        </p:txBody>
      </p:sp>
      <p:sp>
        <p:nvSpPr>
          <p:cNvPr id="27651" name="テキスト ボックス 16"/>
          <p:cNvSpPr txBox="1">
            <a:spLocks noChangeArrowheads="1"/>
          </p:cNvSpPr>
          <p:nvPr/>
        </p:nvSpPr>
        <p:spPr bwMode="auto">
          <a:xfrm>
            <a:off x="179512" y="692696"/>
            <a:ext cx="7389934"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kumimoji="1"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kumimoji="1"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kumimoji="1"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Arial" pitchFamily="34" charset="0"/>
                <a:ea typeface="MS PGothic" pitchFamily="34" charset="-128"/>
              </a:defRPr>
            </a:lvl9pPr>
          </a:lstStyle>
          <a:p>
            <a:pPr eaLnBrk="1" fontAlgn="base" hangingPunct="1">
              <a:spcBef>
                <a:spcPct val="0"/>
              </a:spcBef>
              <a:spcAft>
                <a:spcPct val="0"/>
              </a:spcAft>
              <a:buFontTx/>
              <a:buNone/>
            </a:pPr>
            <a:r>
              <a:rPr lang="zh-TW" altLang="en-US" sz="2000" dirty="0" smtClean="0">
                <a:latin typeface="微軟正黑體" pitchFamily="34" charset="-120"/>
                <a:ea typeface="微軟正黑體" pitchFamily="34" charset="-120"/>
                <a:cs typeface="A-OTF 新ゴ Pro M"/>
              </a:rPr>
              <a:t>大魯閣草衙道上樑典禮 </a:t>
            </a:r>
            <a:r>
              <a:rPr lang="en-US" altLang="zh-TW" sz="2000" dirty="0" smtClean="0">
                <a:latin typeface="微軟正黑體" pitchFamily="34" charset="-120"/>
                <a:ea typeface="微軟正黑體" pitchFamily="34" charset="-120"/>
                <a:cs typeface="A-OTF 新ゴ Pro M"/>
              </a:rPr>
              <a:t>2015. 05. 09.</a:t>
            </a:r>
            <a:endParaRPr lang="en-US" altLang="ja-JP" sz="2000" dirty="0" smtClean="0">
              <a:latin typeface="微軟正黑體" pitchFamily="34" charset="-120"/>
              <a:ea typeface="微軟正黑體" pitchFamily="34" charset="-120"/>
              <a:cs typeface="A-OTF 新ゴ Pro M"/>
            </a:endParaRPr>
          </a:p>
        </p:txBody>
      </p:sp>
      <p:pic>
        <p:nvPicPr>
          <p:cNvPr id="27653"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7545" y="1260971"/>
            <a:ext cx="3960440" cy="286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版面配置區 1"/>
          <p:cNvSpPr>
            <a:spLocks noGrp="1"/>
          </p:cNvSpPr>
          <p:nvPr>
            <p:ph type="dt" sz="half" idx="10"/>
          </p:nvPr>
        </p:nvSpPr>
        <p:spPr/>
        <p:txBody>
          <a:bodyPr/>
          <a:lstStyle/>
          <a:p>
            <a:pPr>
              <a:defRPr/>
            </a:pPr>
            <a:fld id="{D983173F-E9F7-4C4B-95A3-34D54C69089F}" type="datetime1">
              <a:rPr lang="zh-TW" altLang="en-US" smtClean="0">
                <a:solidFill>
                  <a:prstClr val="black">
                    <a:tint val="75000"/>
                  </a:prstClr>
                </a:solidFill>
              </a:rPr>
              <a:t>2015/5/25</a:t>
            </a:fld>
            <a:endParaRPr lang="ja-JP" altLang="en-US">
              <a:solidFill>
                <a:prstClr val="black">
                  <a:tint val="75000"/>
                </a:prstClr>
              </a:solidFill>
            </a:endParaRPr>
          </a:p>
        </p:txBody>
      </p:sp>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490" y="3356992"/>
            <a:ext cx="4184671" cy="3134464"/>
          </a:xfrm>
          <a:prstGeom prst="rect">
            <a:avLst/>
          </a:prstGeom>
        </p:spPr>
      </p:pic>
      <p:sp>
        <p:nvSpPr>
          <p:cNvPr id="8" name="投影片編號版面配置區 7"/>
          <p:cNvSpPr>
            <a:spLocks noGrp="1"/>
          </p:cNvSpPr>
          <p:nvPr>
            <p:ph type="sldNum" sz="quarter" idx="12"/>
          </p:nvPr>
        </p:nvSpPr>
        <p:spPr/>
        <p:txBody>
          <a:bodyPr/>
          <a:lstStyle/>
          <a:p>
            <a:pPr>
              <a:defRPr/>
            </a:pPr>
            <a:r>
              <a:rPr lang="en-US" altLang="ja-JP" smtClean="0">
                <a:solidFill>
                  <a:prstClr val="white"/>
                </a:solidFill>
              </a:rPr>
              <a:t>&lt;#&gt;</a:t>
            </a:r>
            <a:endParaRPr lang="ja-JP" altLang="en-US">
              <a:solidFill>
                <a:prstClr val="white"/>
              </a:solidFill>
            </a:endParaRPr>
          </a:p>
        </p:txBody>
      </p:sp>
      <p:sp>
        <p:nvSpPr>
          <p:cNvPr id="12" name="文字方塊 11"/>
          <p:cNvSpPr txBox="1"/>
          <p:nvPr/>
        </p:nvSpPr>
        <p:spPr>
          <a:xfrm>
            <a:off x="8605440" y="6438387"/>
            <a:ext cx="354584" cy="276999"/>
          </a:xfrm>
          <a:prstGeom prst="rect">
            <a:avLst/>
          </a:prstGeom>
          <a:noFill/>
        </p:spPr>
        <p:txBody>
          <a:bodyPr wrap="none" rtlCol="0">
            <a:spAutoFit/>
          </a:bodyPr>
          <a:lstStyle/>
          <a:p>
            <a:r>
              <a:rPr lang="en-US" altLang="zh-TW" sz="1200" dirty="0" smtClean="0"/>
              <a:t>40</a:t>
            </a:r>
          </a:p>
        </p:txBody>
      </p:sp>
    </p:spTree>
    <p:extLst>
      <p:ext uri="{BB962C8B-B14F-4D97-AF65-F5344CB8AC3E}">
        <p14:creationId xmlns:p14="http://schemas.microsoft.com/office/powerpoint/2010/main" val="14135714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idx="4294967295"/>
          </p:nvPr>
        </p:nvSpPr>
        <p:spPr/>
        <p:txBody>
          <a:bodyPr/>
          <a:lstStyle/>
          <a:p>
            <a:endParaRPr lang="zh-TW" altLang="en-US" smtClean="0"/>
          </a:p>
        </p:txBody>
      </p:sp>
      <p:sp>
        <p:nvSpPr>
          <p:cNvPr id="28675" name="Rectangle 3"/>
          <p:cNvSpPr>
            <a:spLocks noGrp="1"/>
          </p:cNvSpPr>
          <p:nvPr>
            <p:ph type="body" idx="4294967295"/>
          </p:nvPr>
        </p:nvSpPr>
        <p:spPr/>
        <p:txBody>
          <a:bodyPr/>
          <a:lstStyle/>
          <a:p>
            <a:endParaRPr lang="zh-TW" altLang="en-US" smtClean="0"/>
          </a:p>
        </p:txBody>
      </p:sp>
      <p:pic>
        <p:nvPicPr>
          <p:cNvPr id="28676" name="圖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8361" y="309563"/>
            <a:ext cx="7269774" cy="59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667" y="4554538"/>
            <a:ext cx="3225311"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版面配置區 1"/>
          <p:cNvSpPr>
            <a:spLocks noGrp="1"/>
          </p:cNvSpPr>
          <p:nvPr>
            <p:ph type="dt" sz="half" idx="10"/>
          </p:nvPr>
        </p:nvSpPr>
        <p:spPr/>
        <p:txBody>
          <a:bodyPr/>
          <a:lstStyle/>
          <a:p>
            <a:pPr>
              <a:defRPr/>
            </a:pPr>
            <a:fld id="{542934DE-D35C-4E97-B567-00ACBF635166}" type="datetime1">
              <a:rPr lang="zh-TW" altLang="en-US" smtClean="0">
                <a:solidFill>
                  <a:prstClr val="black">
                    <a:tint val="75000"/>
                  </a:prstClr>
                </a:solidFill>
              </a:rPr>
              <a:t>2015/5/25</a:t>
            </a:fld>
            <a:endParaRPr lang="zh-TW" altLang="en-US">
              <a:solidFill>
                <a:prstClr val="black">
                  <a:tint val="75000"/>
                </a:prstClr>
              </a:solidFill>
            </a:endParaRPr>
          </a:p>
        </p:txBody>
      </p:sp>
      <p:sp>
        <p:nvSpPr>
          <p:cNvPr id="3" name="投影片編號版面配置區 2"/>
          <p:cNvSpPr>
            <a:spLocks noGrp="1"/>
          </p:cNvSpPr>
          <p:nvPr>
            <p:ph type="sldNum" sz="quarter" idx="12"/>
          </p:nvPr>
        </p:nvSpPr>
        <p:spPr/>
        <p:txBody>
          <a:bodyPr/>
          <a:lstStyle/>
          <a:p>
            <a:pPr>
              <a:defRPr/>
            </a:pPr>
            <a:fld id="{B0D70C2F-C9EF-4F24-AE7F-D21891C6456B}" type="slidenum">
              <a:rPr lang="zh-TW" altLang="en-US" smtClean="0">
                <a:solidFill>
                  <a:prstClr val="white"/>
                </a:solidFill>
              </a:rPr>
              <a:pPr>
                <a:defRPr/>
              </a:pPr>
              <a:t>41</a:t>
            </a:fld>
            <a:endParaRPr lang="zh-TW" altLang="en-US">
              <a:solidFill>
                <a:prstClr val="white"/>
              </a:solidFill>
            </a:endParaRPr>
          </a:p>
        </p:txBody>
      </p:sp>
      <p:sp>
        <p:nvSpPr>
          <p:cNvPr id="8" name="文字方塊 7"/>
          <p:cNvSpPr txBox="1"/>
          <p:nvPr/>
        </p:nvSpPr>
        <p:spPr>
          <a:xfrm>
            <a:off x="8605440" y="6438387"/>
            <a:ext cx="354584" cy="276999"/>
          </a:xfrm>
          <a:prstGeom prst="rect">
            <a:avLst/>
          </a:prstGeom>
          <a:noFill/>
        </p:spPr>
        <p:txBody>
          <a:bodyPr wrap="none" rtlCol="0">
            <a:spAutoFit/>
          </a:bodyPr>
          <a:lstStyle/>
          <a:p>
            <a:r>
              <a:rPr lang="en-US" altLang="zh-TW" sz="1200" dirty="0" smtClean="0"/>
              <a:t>41</a:t>
            </a:r>
          </a:p>
        </p:txBody>
      </p:sp>
    </p:spTree>
    <p:extLst>
      <p:ext uri="{BB962C8B-B14F-4D97-AF65-F5344CB8AC3E}">
        <p14:creationId xmlns:p14="http://schemas.microsoft.com/office/powerpoint/2010/main" val="28054592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idx="4294967295"/>
          </p:nvPr>
        </p:nvSpPr>
        <p:spPr/>
        <p:txBody>
          <a:bodyPr/>
          <a:lstStyle/>
          <a:p>
            <a:endParaRPr lang="zh-TW" altLang="en-US" smtClean="0"/>
          </a:p>
        </p:txBody>
      </p:sp>
      <p:sp>
        <p:nvSpPr>
          <p:cNvPr id="29699" name="Rectangle 3"/>
          <p:cNvSpPr>
            <a:spLocks noGrp="1"/>
          </p:cNvSpPr>
          <p:nvPr>
            <p:ph type="body" idx="4294967295"/>
          </p:nvPr>
        </p:nvSpPr>
        <p:spPr/>
        <p:txBody>
          <a:bodyPr/>
          <a:lstStyle/>
          <a:p>
            <a:endParaRPr lang="zh-TW" altLang="en-US" smtClean="0"/>
          </a:p>
        </p:txBody>
      </p:sp>
      <p:pic>
        <p:nvPicPr>
          <p:cNvPr id="29700"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8362" y="247706"/>
            <a:ext cx="7214038" cy="586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666" y="4730750"/>
            <a:ext cx="4021015" cy="19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4123" y="4730750"/>
            <a:ext cx="4777154" cy="19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版面配置區 1"/>
          <p:cNvSpPr>
            <a:spLocks noGrp="1"/>
          </p:cNvSpPr>
          <p:nvPr>
            <p:ph type="dt" sz="half" idx="10"/>
          </p:nvPr>
        </p:nvSpPr>
        <p:spPr/>
        <p:txBody>
          <a:bodyPr/>
          <a:lstStyle/>
          <a:p>
            <a:pPr>
              <a:defRPr/>
            </a:pPr>
            <a:fld id="{36C6E8E9-AEBD-4A5A-92F1-370225FDD03F}" type="datetime1">
              <a:rPr lang="zh-TW" altLang="en-US" smtClean="0">
                <a:solidFill>
                  <a:prstClr val="black">
                    <a:tint val="75000"/>
                  </a:prstClr>
                </a:solidFill>
              </a:rPr>
              <a:t>2015/5/25</a:t>
            </a:fld>
            <a:endParaRPr lang="zh-TW" altLang="en-US">
              <a:solidFill>
                <a:prstClr val="black">
                  <a:tint val="75000"/>
                </a:prstClr>
              </a:solidFill>
            </a:endParaRPr>
          </a:p>
        </p:txBody>
      </p:sp>
      <p:sp>
        <p:nvSpPr>
          <p:cNvPr id="3" name="投影片編號版面配置區 2"/>
          <p:cNvSpPr>
            <a:spLocks noGrp="1"/>
          </p:cNvSpPr>
          <p:nvPr>
            <p:ph type="sldNum" sz="quarter" idx="12"/>
          </p:nvPr>
        </p:nvSpPr>
        <p:spPr/>
        <p:txBody>
          <a:bodyPr/>
          <a:lstStyle/>
          <a:p>
            <a:pPr>
              <a:defRPr/>
            </a:pPr>
            <a:fld id="{B0D70C2F-C9EF-4F24-AE7F-D21891C6456B}" type="slidenum">
              <a:rPr lang="zh-TW" altLang="en-US" smtClean="0">
                <a:solidFill>
                  <a:prstClr val="white"/>
                </a:solidFill>
              </a:rPr>
              <a:pPr>
                <a:defRPr/>
              </a:pPr>
              <a:t>42</a:t>
            </a:fld>
            <a:endParaRPr lang="zh-TW" altLang="en-US">
              <a:solidFill>
                <a:prstClr val="white"/>
              </a:solidFill>
            </a:endParaRPr>
          </a:p>
        </p:txBody>
      </p:sp>
      <p:sp>
        <p:nvSpPr>
          <p:cNvPr id="9" name="文字方塊 8"/>
          <p:cNvSpPr txBox="1"/>
          <p:nvPr/>
        </p:nvSpPr>
        <p:spPr>
          <a:xfrm>
            <a:off x="8605440" y="6438387"/>
            <a:ext cx="354584" cy="276999"/>
          </a:xfrm>
          <a:prstGeom prst="rect">
            <a:avLst/>
          </a:prstGeom>
          <a:noFill/>
        </p:spPr>
        <p:txBody>
          <a:bodyPr wrap="none" rtlCol="0">
            <a:spAutoFit/>
          </a:bodyPr>
          <a:lstStyle/>
          <a:p>
            <a:r>
              <a:rPr lang="en-US" altLang="zh-TW" sz="1200" dirty="0" smtClean="0"/>
              <a:t>42</a:t>
            </a:r>
          </a:p>
        </p:txBody>
      </p:sp>
    </p:spTree>
    <p:extLst>
      <p:ext uri="{BB962C8B-B14F-4D97-AF65-F5344CB8AC3E}">
        <p14:creationId xmlns:p14="http://schemas.microsoft.com/office/powerpoint/2010/main" val="29199933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idx="4294967295"/>
          </p:nvPr>
        </p:nvSpPr>
        <p:spPr/>
        <p:txBody>
          <a:bodyPr/>
          <a:lstStyle/>
          <a:p>
            <a:endParaRPr lang="zh-TW" altLang="en-US" dirty="0" smtClean="0"/>
          </a:p>
        </p:txBody>
      </p:sp>
      <p:sp>
        <p:nvSpPr>
          <p:cNvPr id="30723" name="Rectangle 3"/>
          <p:cNvSpPr>
            <a:spLocks noGrp="1"/>
          </p:cNvSpPr>
          <p:nvPr>
            <p:ph type="body" idx="4294967295"/>
          </p:nvPr>
        </p:nvSpPr>
        <p:spPr/>
        <p:txBody>
          <a:bodyPr/>
          <a:lstStyle/>
          <a:p>
            <a:endParaRPr lang="zh-TW" altLang="en-US" smtClean="0"/>
          </a:p>
        </p:txBody>
      </p:sp>
      <p:pic>
        <p:nvPicPr>
          <p:cNvPr id="30724" name="圖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87484" y="619844"/>
            <a:ext cx="726098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4444512"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版面配置區 1"/>
          <p:cNvSpPr>
            <a:spLocks noGrp="1"/>
          </p:cNvSpPr>
          <p:nvPr>
            <p:ph type="dt" sz="half" idx="10"/>
          </p:nvPr>
        </p:nvSpPr>
        <p:spPr/>
        <p:txBody>
          <a:bodyPr/>
          <a:lstStyle/>
          <a:p>
            <a:pPr>
              <a:defRPr/>
            </a:pPr>
            <a:fld id="{703F4019-C62D-4F82-9D3D-8D9890423848}" type="datetime1">
              <a:rPr lang="zh-TW" altLang="en-US" smtClean="0">
                <a:solidFill>
                  <a:prstClr val="black">
                    <a:tint val="75000"/>
                  </a:prstClr>
                </a:solidFill>
              </a:rPr>
              <a:t>2015/5/25</a:t>
            </a:fld>
            <a:endParaRPr lang="zh-TW" altLang="en-US">
              <a:solidFill>
                <a:prstClr val="black">
                  <a:tint val="75000"/>
                </a:prstClr>
              </a:solidFill>
            </a:endParaRPr>
          </a:p>
        </p:txBody>
      </p:sp>
      <p:sp>
        <p:nvSpPr>
          <p:cNvPr id="3" name="投影片編號版面配置區 2"/>
          <p:cNvSpPr>
            <a:spLocks noGrp="1"/>
          </p:cNvSpPr>
          <p:nvPr>
            <p:ph type="sldNum" sz="quarter" idx="12"/>
          </p:nvPr>
        </p:nvSpPr>
        <p:spPr/>
        <p:txBody>
          <a:bodyPr/>
          <a:lstStyle/>
          <a:p>
            <a:pPr>
              <a:defRPr/>
            </a:pPr>
            <a:fld id="{B0D70C2F-C9EF-4F24-AE7F-D21891C6456B}" type="slidenum">
              <a:rPr lang="zh-TW" altLang="en-US" smtClean="0">
                <a:solidFill>
                  <a:prstClr val="white"/>
                </a:solidFill>
              </a:rPr>
              <a:pPr>
                <a:defRPr/>
              </a:pPr>
              <a:t>43</a:t>
            </a:fld>
            <a:endParaRPr lang="zh-TW" altLang="en-US">
              <a:solidFill>
                <a:prstClr val="white"/>
              </a:solidFill>
            </a:endParaRPr>
          </a:p>
        </p:txBody>
      </p:sp>
      <p:sp>
        <p:nvSpPr>
          <p:cNvPr id="8" name="文字方塊 7"/>
          <p:cNvSpPr txBox="1"/>
          <p:nvPr/>
        </p:nvSpPr>
        <p:spPr>
          <a:xfrm>
            <a:off x="8605440" y="6438387"/>
            <a:ext cx="354584" cy="276999"/>
          </a:xfrm>
          <a:prstGeom prst="rect">
            <a:avLst/>
          </a:prstGeom>
          <a:noFill/>
        </p:spPr>
        <p:txBody>
          <a:bodyPr wrap="none" rtlCol="0">
            <a:spAutoFit/>
          </a:bodyPr>
          <a:lstStyle/>
          <a:p>
            <a:r>
              <a:rPr lang="en-US" altLang="zh-TW" sz="1200" dirty="0" smtClean="0"/>
              <a:t>43</a:t>
            </a:r>
          </a:p>
        </p:txBody>
      </p:sp>
    </p:spTree>
    <p:extLst>
      <p:ext uri="{BB962C8B-B14F-4D97-AF65-F5344CB8AC3E}">
        <p14:creationId xmlns:p14="http://schemas.microsoft.com/office/powerpoint/2010/main" val="32872273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22313" y="2636912"/>
            <a:ext cx="7772400" cy="1362075"/>
          </a:xfrm>
        </p:spPr>
        <p:txBody>
          <a:bodyPr/>
          <a:lstStyle/>
          <a:p>
            <a:r>
              <a:rPr lang="zh-TW" altLang="en-US" dirty="0" smtClean="0"/>
              <a:t>希望很快能再有新的計畫</a:t>
            </a:r>
            <a:r>
              <a:rPr lang="en-US" altLang="zh-TW" dirty="0" smtClean="0"/>
              <a:t/>
            </a:r>
            <a:br>
              <a:rPr lang="en-US" altLang="zh-TW" dirty="0" smtClean="0"/>
            </a:br>
            <a:r>
              <a:rPr lang="zh-TW" altLang="en-US" dirty="0" smtClean="0"/>
              <a:t>眾志成城！</a:t>
            </a:r>
            <a:endParaRPr lang="zh-TW" altLang="en-US" dirty="0"/>
          </a:p>
        </p:txBody>
      </p:sp>
      <p:sp>
        <p:nvSpPr>
          <p:cNvPr id="8" name="文字版面配置區 7"/>
          <p:cNvSpPr>
            <a:spLocks noGrp="1"/>
          </p:cNvSpPr>
          <p:nvPr>
            <p:ph type="body" idx="1"/>
          </p:nvPr>
        </p:nvSpPr>
        <p:spPr>
          <a:xfrm>
            <a:off x="722313" y="4509120"/>
            <a:ext cx="7772400" cy="720080"/>
          </a:xfrm>
        </p:spPr>
        <p:txBody>
          <a:bodyPr>
            <a:normAutofit/>
          </a:bodyPr>
          <a:lstStyle/>
          <a:p>
            <a:r>
              <a:rPr lang="zh-TW" altLang="en-US" sz="4000" dirty="0" smtClean="0"/>
              <a:t>敬請指教，謝謝！</a:t>
            </a:r>
            <a:endParaRPr lang="zh-TW" altLang="en-US" sz="4000" dirty="0"/>
          </a:p>
        </p:txBody>
      </p:sp>
      <p:sp>
        <p:nvSpPr>
          <p:cNvPr id="4" name="日期版面配置區 3"/>
          <p:cNvSpPr>
            <a:spLocks noGrp="1"/>
          </p:cNvSpPr>
          <p:nvPr>
            <p:ph type="dt" sz="half" idx="10"/>
          </p:nvPr>
        </p:nvSpPr>
        <p:spPr/>
        <p:txBody>
          <a:bodyPr/>
          <a:lstStyle/>
          <a:p>
            <a:fld id="{A93E9F77-7FBF-4FDA-A21B-0DDE6F331711}" type="datetime1">
              <a:rPr lang="zh-TW" altLang="en-US" smtClean="0"/>
              <a:t>2015/5/25</a:t>
            </a:fld>
            <a:endParaRPr lang="zh-TW" altLang="en-US"/>
          </a:p>
        </p:txBody>
      </p:sp>
      <p:sp>
        <p:nvSpPr>
          <p:cNvPr id="5" name="投影片編號版面配置區 4"/>
          <p:cNvSpPr>
            <a:spLocks noGrp="1"/>
          </p:cNvSpPr>
          <p:nvPr>
            <p:ph type="sldNum" sz="quarter" idx="12"/>
          </p:nvPr>
        </p:nvSpPr>
        <p:spPr/>
        <p:txBody>
          <a:bodyPr/>
          <a:lstStyle/>
          <a:p>
            <a:fld id="{F0E02FEA-681D-471C-A651-6DE24E6B8F4F}" type="slidenum">
              <a:rPr lang="zh-TW" altLang="en-US" smtClean="0"/>
              <a:t>44</a:t>
            </a:fld>
            <a:endParaRPr lang="zh-TW" altLang="en-US" dirty="0"/>
          </a:p>
        </p:txBody>
      </p:sp>
    </p:spTree>
    <p:extLst>
      <p:ext uri="{BB962C8B-B14F-4D97-AF65-F5344CB8AC3E}">
        <p14:creationId xmlns:p14="http://schemas.microsoft.com/office/powerpoint/2010/main" val="1279545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3861048"/>
            <a:ext cx="3105658" cy="2544584"/>
          </a:xfrm>
          <a:prstGeom prst="rect">
            <a:avLst/>
          </a:prstGeom>
        </p:spPr>
      </p:pic>
      <p:sp>
        <p:nvSpPr>
          <p:cNvPr id="2" name="標題 1"/>
          <p:cNvSpPr>
            <a:spLocks noGrp="1"/>
          </p:cNvSpPr>
          <p:nvPr>
            <p:ph type="title"/>
          </p:nvPr>
        </p:nvSpPr>
        <p:spPr/>
        <p:txBody>
          <a:bodyPr>
            <a:normAutofit fontScale="90000"/>
          </a:bodyPr>
          <a:lstStyle/>
          <a:p>
            <a:r>
              <a:rPr lang="en-US" altLang="zh-TW" dirty="0" smtClean="0"/>
              <a:t>BOT</a:t>
            </a:r>
            <a:r>
              <a:rPr lang="zh-TW" altLang="en-US" dirty="0" smtClean="0"/>
              <a:t>計畫訂定時對於特許廠商之期許與限制</a:t>
            </a:r>
            <a:endParaRPr lang="zh-TW" altLang="en-US" dirty="0"/>
          </a:p>
        </p:txBody>
      </p:sp>
      <p:sp>
        <p:nvSpPr>
          <p:cNvPr id="3" name="內容版面配置區 2"/>
          <p:cNvSpPr>
            <a:spLocks noGrp="1"/>
          </p:cNvSpPr>
          <p:nvPr>
            <p:ph idx="1"/>
          </p:nvPr>
        </p:nvSpPr>
        <p:spPr/>
        <p:txBody>
          <a:bodyPr>
            <a:normAutofit/>
          </a:bodyPr>
          <a:lstStyle/>
          <a:p>
            <a:r>
              <a:rPr lang="en-US" altLang="zh-TW" dirty="0" smtClean="0"/>
              <a:t>BOT</a:t>
            </a:r>
            <a:r>
              <a:rPr lang="zh-TW" altLang="en-US" dirty="0" smtClean="0"/>
              <a:t>特許廠商應有較大的開發能力</a:t>
            </a:r>
            <a:endParaRPr lang="en-US" altLang="zh-TW" dirty="0" smtClean="0"/>
          </a:p>
          <a:p>
            <a:r>
              <a:rPr lang="en-US" altLang="zh-TW" dirty="0" smtClean="0"/>
              <a:t>BOT</a:t>
            </a:r>
            <a:r>
              <a:rPr lang="zh-TW" altLang="en-US" dirty="0" smtClean="0"/>
              <a:t>廠商不應與其它開發商爭奪土地開發利益</a:t>
            </a:r>
            <a:endParaRPr lang="en-US" altLang="zh-TW" dirty="0" smtClean="0"/>
          </a:p>
          <a:p>
            <a:pPr lvl="1"/>
            <a:r>
              <a:rPr lang="zh-TW" altLang="en-US" dirty="0" smtClean="0"/>
              <a:t>開發結果應有帶動地發發展之效果</a:t>
            </a:r>
            <a:endParaRPr lang="en-US" altLang="zh-TW" dirty="0" smtClean="0"/>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zh-TW" altLang="en-US" dirty="0" smtClean="0"/>
              <a:t>移轉後政府應能持續從開發結果中得到收益</a:t>
            </a:r>
            <a:endParaRPr lang="en-US" altLang="zh-TW" dirty="0" smtClean="0"/>
          </a:p>
          <a:p>
            <a:pPr lvl="1"/>
            <a:r>
              <a:rPr lang="zh-TW" altLang="en-US" dirty="0" smtClean="0"/>
              <a:t>以商用不動產開發為主</a:t>
            </a:r>
            <a:endParaRPr lang="en-US" altLang="zh-TW" dirty="0" smtClean="0"/>
          </a:p>
          <a:p>
            <a:pPr lvl="1"/>
            <a:r>
              <a:rPr lang="zh-TW" altLang="en-US" dirty="0" smtClean="0"/>
              <a:t>不應開發住宅</a:t>
            </a:r>
            <a:endParaRPr lang="en-US" altLang="zh-TW" dirty="0" smtClean="0"/>
          </a:p>
        </p:txBody>
      </p:sp>
      <p:sp>
        <p:nvSpPr>
          <p:cNvPr id="4" name="日期版面配置區 3"/>
          <p:cNvSpPr>
            <a:spLocks noGrp="1"/>
          </p:cNvSpPr>
          <p:nvPr>
            <p:ph type="dt" sz="half" idx="10"/>
          </p:nvPr>
        </p:nvSpPr>
        <p:spPr/>
        <p:txBody>
          <a:bodyPr/>
          <a:lstStyle/>
          <a:p>
            <a:fld id="{696B34BC-8591-470C-AE8B-0E5C806D825E}" type="datetime1">
              <a:rPr lang="zh-TW" altLang="en-US" smtClean="0"/>
              <a:t>2015/5/25</a:t>
            </a:fld>
            <a:endParaRPr lang="zh-TW" altLang="en-US"/>
          </a:p>
        </p:txBody>
      </p:sp>
      <p:sp>
        <p:nvSpPr>
          <p:cNvPr id="5" name="投影片編號版面配置區 4"/>
          <p:cNvSpPr>
            <a:spLocks noGrp="1"/>
          </p:cNvSpPr>
          <p:nvPr>
            <p:ph type="sldNum" sz="quarter" idx="12"/>
          </p:nvPr>
        </p:nvSpPr>
        <p:spPr/>
        <p:txBody>
          <a:bodyPr/>
          <a:lstStyle/>
          <a:p>
            <a:fld id="{7E1F36F8-FA99-4426-B217-41A957B35101}" type="slidenum">
              <a:rPr lang="zh-TW" altLang="en-US" smtClean="0"/>
              <a:t>5</a:t>
            </a:fld>
            <a:endParaRPr lang="zh-TW" altLang="en-US" dirty="0"/>
          </a:p>
        </p:txBody>
      </p:sp>
    </p:spTree>
    <p:extLst>
      <p:ext uri="{BB962C8B-B14F-4D97-AF65-F5344CB8AC3E}">
        <p14:creationId xmlns:p14="http://schemas.microsoft.com/office/powerpoint/2010/main" val="28216481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3861048"/>
            <a:ext cx="3105658" cy="2544584"/>
          </a:xfrm>
          <a:prstGeom prst="rect">
            <a:avLst/>
          </a:prstGeom>
        </p:spPr>
      </p:pic>
      <p:sp>
        <p:nvSpPr>
          <p:cNvPr id="2" name="標題 1"/>
          <p:cNvSpPr>
            <a:spLocks noGrp="1"/>
          </p:cNvSpPr>
          <p:nvPr>
            <p:ph type="title"/>
          </p:nvPr>
        </p:nvSpPr>
        <p:spPr/>
        <p:txBody>
          <a:bodyPr>
            <a:normAutofit/>
          </a:bodyPr>
          <a:lstStyle/>
          <a:p>
            <a:r>
              <a:rPr lang="zh-TW" altLang="en-US" dirty="0" smtClean="0"/>
              <a:t>高雄捷運計畫中土地開發之相關規定</a:t>
            </a:r>
            <a:endParaRPr lang="zh-TW" altLang="en-US" dirty="0"/>
          </a:p>
        </p:txBody>
      </p:sp>
      <p:sp>
        <p:nvSpPr>
          <p:cNvPr id="3" name="內容版面配置區 2"/>
          <p:cNvSpPr>
            <a:spLocks noGrp="1"/>
          </p:cNvSpPr>
          <p:nvPr>
            <p:ph idx="1"/>
          </p:nvPr>
        </p:nvSpPr>
        <p:spPr/>
        <p:txBody>
          <a:bodyPr>
            <a:normAutofit fontScale="92500" lnSpcReduction="10000"/>
          </a:bodyPr>
          <a:lstStyle/>
          <a:p>
            <a:r>
              <a:rPr lang="zh-TW" altLang="en-US" dirty="0" smtClean="0"/>
              <a:t>高雄捷運計畫合約為</a:t>
            </a:r>
            <a:r>
              <a:rPr lang="en-US" altLang="zh-TW" dirty="0" smtClean="0"/>
              <a:t>36</a:t>
            </a:r>
            <a:r>
              <a:rPr lang="zh-TW" altLang="en-US" dirty="0" smtClean="0"/>
              <a:t>年、其中興建期</a:t>
            </a:r>
            <a:r>
              <a:rPr lang="en-US" altLang="zh-TW" dirty="0" smtClean="0"/>
              <a:t>6</a:t>
            </a:r>
            <a:r>
              <a:rPr lang="zh-TW" altLang="en-US" dirty="0" smtClean="0"/>
              <a:t>年、營運期</a:t>
            </a:r>
            <a:r>
              <a:rPr lang="en-US" altLang="zh-TW" dirty="0" smtClean="0"/>
              <a:t>30</a:t>
            </a:r>
            <a:r>
              <a:rPr lang="zh-TW" altLang="en-US" dirty="0" smtClean="0"/>
              <a:t>年。</a:t>
            </a:r>
            <a:endParaRPr lang="en-US" altLang="zh-TW" dirty="0" smtClean="0"/>
          </a:p>
          <a:p>
            <a:r>
              <a:rPr lang="zh-TW" altLang="en-US" dirty="0" smtClean="0"/>
              <a:t>開發與捷運系統之興建、營運衝突時，以捷運系統之興建、營運為優先。</a:t>
            </a:r>
            <a:endParaRPr lang="en-US" altLang="zh-TW" dirty="0" smtClean="0"/>
          </a:p>
          <a:p>
            <a:pPr lvl="1"/>
            <a:r>
              <a:rPr lang="zh-TW" altLang="en-US" dirty="0" smtClean="0"/>
              <a:t>興建期間開發用地供為土方暫置場所使用，影響用地可用期限。</a:t>
            </a:r>
            <a:endParaRPr lang="en-US" altLang="zh-TW" dirty="0" smtClean="0"/>
          </a:p>
          <a:p>
            <a:pPr lvl="0"/>
            <a:r>
              <a:rPr lang="zh-TW" altLang="en-US" dirty="0" smtClean="0"/>
              <a:t>除經甲方事前或事後另有同意者外，特許廠商如喪失開發權利時，該他人經營契約亦隨同終止。</a:t>
            </a:r>
            <a:endParaRPr lang="en-US" altLang="zh-TW" dirty="0" smtClean="0"/>
          </a:p>
          <a:p>
            <a:pPr lvl="1"/>
            <a:r>
              <a:rPr lang="zh-TW" altLang="en-US" dirty="0" smtClean="0"/>
              <a:t>與特許廠商簽定經營契約之廠商其經營權利將隨特許廠商之權利終止而終止。</a:t>
            </a:r>
            <a:endParaRPr lang="en-US" altLang="zh-TW" dirty="0" smtClean="0"/>
          </a:p>
        </p:txBody>
      </p:sp>
      <p:sp>
        <p:nvSpPr>
          <p:cNvPr id="4" name="日期版面配置區 3"/>
          <p:cNvSpPr>
            <a:spLocks noGrp="1"/>
          </p:cNvSpPr>
          <p:nvPr>
            <p:ph type="dt" sz="half" idx="10"/>
          </p:nvPr>
        </p:nvSpPr>
        <p:spPr/>
        <p:txBody>
          <a:bodyPr/>
          <a:lstStyle/>
          <a:p>
            <a:fld id="{A8332D43-DC9D-4C51-822B-BE6870F269BE}" type="datetime1">
              <a:rPr lang="zh-TW" altLang="en-US" smtClean="0"/>
              <a:t>2015/5/25</a:t>
            </a:fld>
            <a:endParaRPr lang="zh-TW" altLang="en-US"/>
          </a:p>
        </p:txBody>
      </p:sp>
      <p:sp>
        <p:nvSpPr>
          <p:cNvPr id="5" name="投影片編號版面配置區 4"/>
          <p:cNvSpPr>
            <a:spLocks noGrp="1"/>
          </p:cNvSpPr>
          <p:nvPr>
            <p:ph type="sldNum" sz="quarter" idx="12"/>
          </p:nvPr>
        </p:nvSpPr>
        <p:spPr/>
        <p:txBody>
          <a:bodyPr/>
          <a:lstStyle/>
          <a:p>
            <a:fld id="{7E1F36F8-FA99-4426-B217-41A957B35101}" type="slidenum">
              <a:rPr lang="zh-TW" altLang="en-US" smtClean="0"/>
              <a:t>6</a:t>
            </a:fld>
            <a:endParaRPr lang="zh-TW" altLang="en-US" dirty="0"/>
          </a:p>
        </p:txBody>
      </p:sp>
    </p:spTree>
    <p:extLst>
      <p:ext uri="{BB962C8B-B14F-4D97-AF65-F5344CB8AC3E}">
        <p14:creationId xmlns:p14="http://schemas.microsoft.com/office/powerpoint/2010/main" val="4091925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3861048"/>
            <a:ext cx="3105658" cy="2544584"/>
          </a:xfrm>
          <a:prstGeom prst="rect">
            <a:avLst/>
          </a:prstGeom>
        </p:spPr>
      </p:pic>
      <p:sp>
        <p:nvSpPr>
          <p:cNvPr id="2" name="標題 1"/>
          <p:cNvSpPr>
            <a:spLocks noGrp="1"/>
          </p:cNvSpPr>
          <p:nvPr>
            <p:ph type="title"/>
          </p:nvPr>
        </p:nvSpPr>
        <p:spPr/>
        <p:txBody>
          <a:bodyPr/>
          <a:lstStyle/>
          <a:p>
            <a:r>
              <a:rPr lang="zh-TW" altLang="en-US" dirty="0" smtClean="0"/>
              <a:t>開發條件限制</a:t>
            </a:r>
            <a:endParaRPr lang="zh-TW" altLang="en-US" dirty="0"/>
          </a:p>
        </p:txBody>
      </p:sp>
      <p:sp>
        <p:nvSpPr>
          <p:cNvPr id="3" name="內容版面配置區 2"/>
          <p:cNvSpPr>
            <a:spLocks noGrp="1"/>
          </p:cNvSpPr>
          <p:nvPr>
            <p:ph idx="1"/>
          </p:nvPr>
        </p:nvSpPr>
        <p:spPr/>
        <p:txBody>
          <a:bodyPr/>
          <a:lstStyle/>
          <a:p>
            <a:r>
              <a:rPr lang="zh-TW" altLang="en-US" dirty="0" smtClean="0"/>
              <a:t>地上權不得移轉</a:t>
            </a:r>
            <a:endParaRPr lang="en-US" altLang="zh-TW" dirty="0" smtClean="0"/>
          </a:p>
          <a:p>
            <a:r>
              <a:rPr lang="zh-TW" altLang="en-US" dirty="0" smtClean="0"/>
              <a:t>建物所有權開發商需為有條件取得</a:t>
            </a:r>
            <a:endParaRPr lang="en-US" altLang="zh-TW" dirty="0" smtClean="0"/>
          </a:p>
          <a:p>
            <a:r>
              <a:rPr lang="zh-TW" altLang="en-US" dirty="0" smtClean="0"/>
              <a:t>無法以該開發建物取得融資</a:t>
            </a:r>
            <a:endParaRPr lang="en-US" altLang="zh-TW" dirty="0" smtClean="0"/>
          </a:p>
          <a:p>
            <a:r>
              <a:rPr lang="zh-TW" altLang="en-US" dirty="0" smtClean="0"/>
              <a:t>開發年限不足為投入資金回收年限</a:t>
            </a:r>
            <a:endParaRPr lang="en-US" altLang="zh-TW" dirty="0" smtClean="0"/>
          </a:p>
        </p:txBody>
      </p:sp>
      <p:sp>
        <p:nvSpPr>
          <p:cNvPr id="4" name="日期版面配置區 3"/>
          <p:cNvSpPr>
            <a:spLocks noGrp="1"/>
          </p:cNvSpPr>
          <p:nvPr>
            <p:ph type="dt" sz="half" idx="10"/>
          </p:nvPr>
        </p:nvSpPr>
        <p:spPr/>
        <p:txBody>
          <a:bodyPr/>
          <a:lstStyle/>
          <a:p>
            <a:fld id="{DB95B88F-BB70-443E-905B-DC3CA4FC9EA8}" type="datetime1">
              <a:rPr lang="zh-TW" altLang="en-US" smtClean="0"/>
              <a:t>2015/5/25</a:t>
            </a:fld>
            <a:endParaRPr lang="zh-TW" altLang="en-US"/>
          </a:p>
        </p:txBody>
      </p:sp>
      <p:sp>
        <p:nvSpPr>
          <p:cNvPr id="5" name="投影片編號版面配置區 4"/>
          <p:cNvSpPr>
            <a:spLocks noGrp="1"/>
          </p:cNvSpPr>
          <p:nvPr>
            <p:ph type="sldNum" sz="quarter" idx="12"/>
          </p:nvPr>
        </p:nvSpPr>
        <p:spPr/>
        <p:txBody>
          <a:bodyPr/>
          <a:lstStyle/>
          <a:p>
            <a:fld id="{7E1F36F8-FA99-4426-B217-41A957B35101}" type="slidenum">
              <a:rPr lang="zh-TW" altLang="en-US" smtClean="0"/>
              <a:t>7</a:t>
            </a:fld>
            <a:endParaRPr lang="zh-TW" altLang="en-US" dirty="0"/>
          </a:p>
        </p:txBody>
      </p:sp>
    </p:spTree>
    <p:extLst>
      <p:ext uri="{BB962C8B-B14F-4D97-AF65-F5344CB8AC3E}">
        <p14:creationId xmlns:p14="http://schemas.microsoft.com/office/powerpoint/2010/main" val="4217592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3861048"/>
            <a:ext cx="3105658" cy="2544584"/>
          </a:xfrm>
          <a:prstGeom prst="rect">
            <a:avLst/>
          </a:prstGeom>
        </p:spPr>
      </p:pic>
      <p:sp>
        <p:nvSpPr>
          <p:cNvPr id="2" name="標題 1"/>
          <p:cNvSpPr>
            <a:spLocks noGrp="1"/>
          </p:cNvSpPr>
          <p:nvPr>
            <p:ph type="title"/>
          </p:nvPr>
        </p:nvSpPr>
        <p:spPr/>
        <p:txBody>
          <a:bodyPr/>
          <a:lstStyle/>
          <a:p>
            <a:r>
              <a:rPr lang="zh-TW" altLang="en-US" dirty="0" smtClean="0"/>
              <a:t>招商策略</a:t>
            </a:r>
            <a:endParaRPr lang="zh-TW" altLang="en-US" dirty="0"/>
          </a:p>
        </p:txBody>
      </p:sp>
      <p:sp>
        <p:nvSpPr>
          <p:cNvPr id="3" name="內容版面配置區 2"/>
          <p:cNvSpPr>
            <a:spLocks noGrp="1"/>
          </p:cNvSpPr>
          <p:nvPr>
            <p:ph idx="1"/>
          </p:nvPr>
        </p:nvSpPr>
        <p:spPr/>
        <p:txBody>
          <a:bodyPr/>
          <a:lstStyle/>
          <a:p>
            <a:r>
              <a:rPr lang="zh-TW" altLang="en-US" dirty="0" smtClean="0"/>
              <a:t>公司策略定調：無法提供土地開發業務資金，以公司不投入開發資金方式進行開發</a:t>
            </a:r>
            <a:endParaRPr lang="en-US" altLang="zh-TW" dirty="0" smtClean="0"/>
          </a:p>
          <a:p>
            <a:r>
              <a:rPr lang="zh-TW" altLang="en-US" dirty="0" smtClean="0"/>
              <a:t>目標：有能力以自有資金投入者</a:t>
            </a:r>
            <a:endParaRPr lang="en-US" altLang="zh-TW" dirty="0" smtClean="0"/>
          </a:p>
        </p:txBody>
      </p:sp>
      <p:sp>
        <p:nvSpPr>
          <p:cNvPr id="4" name="日期版面配置區 3"/>
          <p:cNvSpPr>
            <a:spLocks noGrp="1"/>
          </p:cNvSpPr>
          <p:nvPr>
            <p:ph type="dt" sz="half" idx="10"/>
          </p:nvPr>
        </p:nvSpPr>
        <p:spPr/>
        <p:txBody>
          <a:bodyPr/>
          <a:lstStyle/>
          <a:p>
            <a:fld id="{FF529E90-C685-49BD-AD90-B255213E301F}" type="datetime1">
              <a:rPr lang="zh-TW" altLang="en-US" smtClean="0"/>
              <a:t>2015/5/25</a:t>
            </a:fld>
            <a:endParaRPr lang="zh-TW" altLang="en-US"/>
          </a:p>
        </p:txBody>
      </p:sp>
      <p:sp>
        <p:nvSpPr>
          <p:cNvPr id="5" name="投影片編號版面配置區 4"/>
          <p:cNvSpPr>
            <a:spLocks noGrp="1"/>
          </p:cNvSpPr>
          <p:nvPr>
            <p:ph type="sldNum" sz="quarter" idx="12"/>
          </p:nvPr>
        </p:nvSpPr>
        <p:spPr/>
        <p:txBody>
          <a:bodyPr/>
          <a:lstStyle/>
          <a:p>
            <a:fld id="{7E1F36F8-FA99-4426-B217-41A957B35101}" type="slidenum">
              <a:rPr lang="zh-TW" altLang="en-US" smtClean="0"/>
              <a:t>8</a:t>
            </a:fld>
            <a:endParaRPr lang="zh-TW" altLang="en-US" dirty="0"/>
          </a:p>
        </p:txBody>
      </p:sp>
    </p:spTree>
    <p:extLst>
      <p:ext uri="{BB962C8B-B14F-4D97-AF65-F5344CB8AC3E}">
        <p14:creationId xmlns:p14="http://schemas.microsoft.com/office/powerpoint/2010/main" val="3416317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3861048"/>
            <a:ext cx="3105658" cy="2544584"/>
          </a:xfrm>
          <a:prstGeom prst="rect">
            <a:avLst/>
          </a:prstGeom>
        </p:spPr>
      </p:pic>
      <p:sp>
        <p:nvSpPr>
          <p:cNvPr id="2" name="標題 1"/>
          <p:cNvSpPr>
            <a:spLocks noGrp="1"/>
          </p:cNvSpPr>
          <p:nvPr>
            <p:ph type="title"/>
          </p:nvPr>
        </p:nvSpPr>
        <p:spPr/>
        <p:txBody>
          <a:bodyPr/>
          <a:lstStyle/>
          <a:p>
            <a:r>
              <a:rPr lang="zh-TW" altLang="en-US" dirty="0" smtClean="0"/>
              <a:t>困難重重</a:t>
            </a:r>
            <a:endParaRPr lang="zh-TW" altLang="en-US" dirty="0"/>
          </a:p>
        </p:txBody>
      </p:sp>
      <p:sp>
        <p:nvSpPr>
          <p:cNvPr id="3" name="內容版面配置區 2"/>
          <p:cNvSpPr>
            <a:spLocks noGrp="1"/>
          </p:cNvSpPr>
          <p:nvPr>
            <p:ph idx="1"/>
          </p:nvPr>
        </p:nvSpPr>
        <p:spPr/>
        <p:txBody>
          <a:bodyPr/>
          <a:lstStyle/>
          <a:p>
            <a:r>
              <a:rPr lang="zh-TW" altLang="en-US" dirty="0" smtClean="0"/>
              <a:t>區位條件無優勢</a:t>
            </a:r>
            <a:endParaRPr lang="en-US" altLang="zh-TW" dirty="0" smtClean="0"/>
          </a:p>
          <a:p>
            <a:r>
              <a:rPr lang="zh-TW" altLang="en-US" dirty="0" smtClean="0"/>
              <a:t>景氣環境不佳</a:t>
            </a:r>
            <a:endParaRPr lang="en-US" altLang="zh-TW" dirty="0" smtClean="0"/>
          </a:p>
          <a:p>
            <a:r>
              <a:rPr lang="zh-TW" altLang="en-US" dirty="0" smtClean="0"/>
              <a:t>招商條件嚴苛</a:t>
            </a:r>
            <a:endParaRPr lang="en-US" altLang="zh-TW" dirty="0" smtClean="0"/>
          </a:p>
          <a:p>
            <a:r>
              <a:rPr lang="zh-TW" altLang="en-US" dirty="0" smtClean="0"/>
              <a:t>時間與開發價值成反比</a:t>
            </a:r>
            <a:endParaRPr lang="zh-TW" altLang="en-US" dirty="0"/>
          </a:p>
        </p:txBody>
      </p:sp>
      <p:sp>
        <p:nvSpPr>
          <p:cNvPr id="4" name="日期版面配置區 3"/>
          <p:cNvSpPr>
            <a:spLocks noGrp="1"/>
          </p:cNvSpPr>
          <p:nvPr>
            <p:ph type="dt" sz="half" idx="10"/>
          </p:nvPr>
        </p:nvSpPr>
        <p:spPr/>
        <p:txBody>
          <a:bodyPr/>
          <a:lstStyle/>
          <a:p>
            <a:fld id="{7D93F7DF-2376-4A1F-A47B-716B34E3E18C}" type="datetime1">
              <a:rPr lang="zh-TW" altLang="en-US" smtClean="0"/>
              <a:t>2015/5/25</a:t>
            </a:fld>
            <a:endParaRPr lang="zh-TW" altLang="en-US"/>
          </a:p>
        </p:txBody>
      </p:sp>
      <p:sp>
        <p:nvSpPr>
          <p:cNvPr id="5" name="投影片編號版面配置區 4"/>
          <p:cNvSpPr>
            <a:spLocks noGrp="1"/>
          </p:cNvSpPr>
          <p:nvPr>
            <p:ph type="sldNum" sz="quarter" idx="12"/>
          </p:nvPr>
        </p:nvSpPr>
        <p:spPr/>
        <p:txBody>
          <a:bodyPr/>
          <a:lstStyle/>
          <a:p>
            <a:fld id="{7E1F36F8-FA99-4426-B217-41A957B35101}" type="slidenum">
              <a:rPr lang="zh-TW" altLang="en-US" smtClean="0"/>
              <a:t>9</a:t>
            </a:fld>
            <a:endParaRPr lang="zh-TW" altLang="en-US" dirty="0"/>
          </a:p>
        </p:txBody>
      </p:sp>
    </p:spTree>
    <p:extLst>
      <p:ext uri="{BB962C8B-B14F-4D97-AF65-F5344CB8AC3E}">
        <p14:creationId xmlns:p14="http://schemas.microsoft.com/office/powerpoint/2010/main" val="32321853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Office ​​テーマ">
      <a:majorFont>
        <a:latin typeface=""/>
        <a:ea typeface="MS PGothic"/>
        <a:cs typeface=""/>
      </a:majorFont>
      <a:minorFont>
        <a:latin typeface=""/>
        <a:ea typeface="MS PGothic"/>
        <a:cs typeface=""/>
      </a:minorFont>
    </a:fontScheme>
    <a:fmtScheme name="鳳舞九天">
      <a:fillStyleLst>
        <a:solidFill>
          <a:schemeClr val="phClr">
            <a:tint val="100000"/>
            <a:shade val="100000"/>
            <a:hueMod val="100000"/>
            <a:satMod val="100000"/>
          </a:schemeClr>
        </a:solidFill>
        <a:gradFill rotWithShape="1">
          <a:gsLst>
            <a:gs pos="0">
              <a:schemeClr val="phClr">
                <a:tint val="65000"/>
                <a:satMod val="180000"/>
              </a:schemeClr>
            </a:gs>
            <a:gs pos="50000">
              <a:schemeClr val="phClr">
                <a:tint val="40000"/>
                <a:satMod val="175000"/>
              </a:schemeClr>
            </a:gs>
            <a:gs pos="100000">
              <a:schemeClr val="phClr">
                <a:tint val="65000"/>
                <a:satMod val="180000"/>
              </a:schemeClr>
            </a:gs>
          </a:gsLst>
          <a:lin ang="0" scaled="1"/>
        </a:gradFill>
        <a:gradFill rotWithShape="1">
          <a:gsLst>
            <a:gs pos="0">
              <a:schemeClr val="phClr">
                <a:shade val="38000"/>
                <a:satMod val="150000"/>
              </a:schemeClr>
            </a:gs>
            <a:gs pos="50000">
              <a:schemeClr val="phClr">
                <a:shade val="100000"/>
                <a:satMod val="100000"/>
              </a:schemeClr>
            </a:gs>
            <a:gs pos="100000">
              <a:schemeClr val="phClr">
                <a:shade val="38000"/>
                <a:satMod val="150000"/>
              </a:schemeClr>
            </a:gs>
          </a:gsLst>
          <a:lin ang="0" scaled="1"/>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olidFill>
            <a:srgbClr val="FF0000"/>
          </a:solidFill>
          <a:tailEnd type="oval" w="med" len="med"/>
        </a:ln>
        <a:effectLst>
          <a:outerShdw blurRad="50800" dist="38100" dir="2700000" algn="tl" rotWithShape="0">
            <a:prstClr val="black">
              <a:alpha val="40000"/>
            </a:prstClr>
          </a:outerShdw>
        </a:effectLst>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994</TotalTime>
  <Words>2103</Words>
  <Application>Microsoft Office PowerPoint</Application>
  <PresentationFormat>如螢幕大小 (4:3)</PresentationFormat>
  <Paragraphs>301</Paragraphs>
  <Slides>44</Slides>
  <Notes>6</Notes>
  <HiddenSlides>0</HiddenSlides>
  <MMClips>0</MMClips>
  <ScaleCrop>false</ScaleCrop>
  <HeadingPairs>
    <vt:vector size="4" baseType="variant">
      <vt:variant>
        <vt:lpstr>佈景主題</vt:lpstr>
      </vt:variant>
      <vt:variant>
        <vt:i4>2</vt:i4>
      </vt:variant>
      <vt:variant>
        <vt:lpstr>投影片標題</vt:lpstr>
      </vt:variant>
      <vt:variant>
        <vt:i4>44</vt:i4>
      </vt:variant>
    </vt:vector>
  </HeadingPairs>
  <TitlesOfParts>
    <vt:vector size="46" baseType="lpstr">
      <vt:lpstr>Office 佈景主題</vt:lpstr>
      <vt:lpstr>2_Office ​​テーマ</vt:lpstr>
      <vt:lpstr>BOT限制下的突破    以高雄捷運開發案為例</vt:lpstr>
      <vt:lpstr>簡報大綱</vt:lpstr>
      <vt:lpstr>高雄捷運之土地開發計畫說明</vt:lpstr>
      <vt:lpstr>捷運計畫開發用地特性</vt:lpstr>
      <vt:lpstr>BOT計畫訂定時對於特許廠商之期許與限制</vt:lpstr>
      <vt:lpstr>高雄捷運計畫中土地開發之相關規定</vt:lpstr>
      <vt:lpstr>開發條件限制</vt:lpstr>
      <vt:lpstr>招商策略</vt:lpstr>
      <vt:lpstr>困難重重</vt:lpstr>
      <vt:lpstr>過度樂觀</vt:lpstr>
      <vt:lpstr>突破重圍</vt:lpstr>
      <vt:lpstr>高雄捷運南機廠</vt:lpstr>
      <vt:lpstr>PowerPoint 簡報</vt:lpstr>
      <vt:lpstr>PowerPoint 簡報</vt:lpstr>
      <vt:lpstr>區位介紹</vt:lpstr>
      <vt:lpstr>開發定位</vt:lpstr>
      <vt:lpstr>PowerPoint 簡報</vt:lpstr>
      <vt:lpstr>PowerPoint 簡報</vt:lpstr>
      <vt:lpstr>高雄捷運南機廠  大魯閣草衙道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希望很快能再有新的計畫 眾志成城！</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D3--郭世寧</dc:creator>
  <cp:lastModifiedBy>D3--郭世寧</cp:lastModifiedBy>
  <cp:revision>32</cp:revision>
  <dcterms:created xsi:type="dcterms:W3CDTF">2015-05-22T01:09:26Z</dcterms:created>
  <dcterms:modified xsi:type="dcterms:W3CDTF">2015-05-25T01:34:21Z</dcterms:modified>
</cp:coreProperties>
</file>